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26"/>
  </p:notesMasterIdLst>
  <p:sldIdLst>
    <p:sldId id="662" r:id="rId2"/>
    <p:sldId id="683" r:id="rId3"/>
    <p:sldId id="681" r:id="rId4"/>
    <p:sldId id="682" r:id="rId5"/>
    <p:sldId id="694" r:id="rId6"/>
    <p:sldId id="695" r:id="rId7"/>
    <p:sldId id="725" r:id="rId8"/>
    <p:sldId id="702" r:id="rId9"/>
    <p:sldId id="697" r:id="rId10"/>
    <p:sldId id="698" r:id="rId11"/>
    <p:sldId id="700" r:id="rId12"/>
    <p:sldId id="716" r:id="rId13"/>
    <p:sldId id="723" r:id="rId14"/>
    <p:sldId id="707" r:id="rId15"/>
    <p:sldId id="704" r:id="rId16"/>
    <p:sldId id="705" r:id="rId17"/>
    <p:sldId id="709" r:id="rId18"/>
    <p:sldId id="715" r:id="rId19"/>
    <p:sldId id="692" r:id="rId20"/>
    <p:sldId id="712" r:id="rId21"/>
    <p:sldId id="722" r:id="rId22"/>
    <p:sldId id="721" r:id="rId23"/>
    <p:sldId id="724" r:id="rId24"/>
    <p:sldId id="71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CC00"/>
    <a:srgbClr val="B2B2B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551" autoAdjust="0"/>
    <p:restoredTop sz="93366" autoAdjust="0"/>
  </p:normalViewPr>
  <p:slideViewPr>
    <p:cSldViewPr>
      <p:cViewPr varScale="1">
        <p:scale>
          <a:sx n="93" d="100"/>
          <a:sy n="93" d="100"/>
        </p:scale>
        <p:origin x="-4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4FE53FB-3F53-450C-A40D-44DE3D282BED}" type="datetimeFigureOut">
              <a:rPr lang="en-US"/>
              <a:pPr>
                <a:defRPr/>
              </a:pPr>
              <a:t>9/30/13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BE97444-8E5F-4A3E-9052-11E8C4EB84E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97ED5F-8B2C-45EA-B581-14D31B70E2AB}"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an outline of the rest of this talk. (Click) We start</a:t>
            </a:r>
            <a:r>
              <a:rPr lang="en-US" baseline="0" dirty="0" smtClean="0"/>
              <a:t> by introducing the workflow models.</a:t>
            </a: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90A951-DCE1-49F9-B65F-EF28581B9E31}" type="slidenum">
              <a:rPr lang="en-US"/>
              <a:pPr fontAlgn="base">
                <a:spcBef>
                  <a:spcPct val="0"/>
                </a:spcBef>
                <a:spcAft>
                  <a:spcPct val="0"/>
                </a:spcAft>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97ED5F-8B2C-45EA-B581-14D31B70E2AB}" type="slidenum">
              <a:rPr lang="en-US"/>
              <a:pPr fontAlgn="base">
                <a:spcBef>
                  <a:spcPct val="0"/>
                </a:spcBef>
                <a:spcAft>
                  <a:spcPct val="0"/>
                </a:spcAft>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97ED5F-8B2C-45EA-B581-14D31B70E2AB}" type="slidenum">
              <a:rPr lang="en-US"/>
              <a:pPr fontAlgn="base">
                <a:spcBef>
                  <a:spcPct val="0"/>
                </a:spcBef>
                <a:spcAft>
                  <a:spcPct val="0"/>
                </a:spcAft>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will base</a:t>
            </a:r>
            <a:r>
              <a:rPr lang="en-US" baseline="0" dirty="0" smtClean="0"/>
              <a:t> the labeling on a sequence of node replacements </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8A9F4C-0F98-4CD8-96EF-F92D46A062B8}" type="slidenum">
              <a:rPr lang="en-US"/>
              <a:pPr fontAlgn="base">
                <a:spcBef>
                  <a:spcPct val="0"/>
                </a:spcBef>
                <a:spcAft>
                  <a:spcPct val="0"/>
                </a:spcAft>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an outline of the rest of this talk. (Click) We start</a:t>
            </a:r>
            <a:r>
              <a:rPr lang="en-US" baseline="0" dirty="0" smtClean="0"/>
              <a:t> by introducing the workflow models.</a:t>
            </a: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90A951-DCE1-49F9-B65F-EF28581B9E31}" type="slidenum">
              <a:rPr lang="en-US"/>
              <a:pPr fontAlgn="base">
                <a:spcBef>
                  <a:spcPct val="0"/>
                </a:spcBef>
                <a:spcAft>
                  <a:spcPct val="0"/>
                </a:spcAft>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Our</a:t>
            </a:r>
            <a:r>
              <a:rPr lang="en-US" baseline="0" dirty="0" smtClean="0"/>
              <a:t> workflow model has two components. A workflow specification describes the design of a workflow; and a workflow execution describes a particular run of the given specification. So we also call it a workflow run or a provenance graph.</a:t>
            </a:r>
            <a:endParaRPr lang="en-US" dirty="0" smtClean="0"/>
          </a:p>
          <a:p>
            <a:pPr>
              <a:spcBef>
                <a:spcPct val="0"/>
              </a:spcBef>
            </a:pPr>
            <a:endParaRPr lang="en-US" dirty="0" smtClean="0"/>
          </a:p>
          <a:p>
            <a:pPr>
              <a:spcBef>
                <a:spcPct val="0"/>
              </a:spcBef>
            </a:pPr>
            <a:r>
              <a:rPr lang="en-US" dirty="0" smtClean="0"/>
              <a:t>(Click) Formally, we define</a:t>
            </a:r>
            <a:r>
              <a:rPr lang="en-US" baseline="0" dirty="0" smtClean="0"/>
              <a:t> a workflow specification as a context-free graph grammar. </a:t>
            </a:r>
            <a:r>
              <a:rPr lang="en-US" dirty="0" smtClean="0"/>
              <a:t>For those of you who are not familiar with</a:t>
            </a:r>
            <a:r>
              <a:rPr lang="en-US" baseline="0" dirty="0" smtClean="0"/>
              <a:t> the </a:t>
            </a:r>
            <a:r>
              <a:rPr lang="en-US" dirty="0" smtClean="0"/>
              <a:t>context-free graph grammar, you can just think about the well-known context-free string grammar. They are extremely similar. A context-free graph grammar has four components. (Click) Sigma is a set of atomic modules, which correspond to terminals. (Click) Delta is a set of composite modules, which correspond to variables. (Click) S is a start module, which corresponds to the start variable. (Click) Finally, P is a set of graph-based productions. Recall that a string-based production would replace a variable with a string. Here, a graph-based production would replace a composite module M with a sub-workflow W.</a:t>
            </a:r>
          </a:p>
          <a:p>
            <a:pPr>
              <a:spcBef>
                <a:spcPct val="0"/>
              </a:spcBef>
            </a:pPr>
            <a:endParaRPr lang="en-US" dirty="0" smtClean="0"/>
          </a:p>
          <a:p>
            <a:pPr>
              <a:spcBef>
                <a:spcPct val="0"/>
              </a:spcBef>
            </a:pPr>
            <a:r>
              <a:rPr lang="en-US" dirty="0" smtClean="0"/>
              <a:t>(Click) Given the specification, the set of all possible executions is naturally defined as the language of the corresponding grammar. Basically, to get an execution, we begin with the start module, and repeatedly apply graph-based productions until all the composite modules are replaced. Finally, we get a large graph with only atomic modules, which describes the lowest-level provenance graph.</a:t>
            </a:r>
          </a:p>
          <a:p>
            <a:pPr>
              <a:spcBef>
                <a:spcPct val="0"/>
              </a:spcBef>
            </a:pPr>
            <a:endParaRPr lang="en-US" dirty="0" smtClean="0"/>
          </a:p>
          <a:p>
            <a:pPr>
              <a:spcBef>
                <a:spcPct val="0"/>
              </a:spcBef>
            </a:pPr>
            <a:r>
              <a:rPr lang="en-US" dirty="0" smtClean="0"/>
              <a:t>(Click)</a:t>
            </a:r>
            <a:r>
              <a:rPr lang="en-US" baseline="0" dirty="0" smtClean="0"/>
              <a:t> In this grammar-based workflow model, we can naturally define a workflow view by restricting the productions to a subset of composite modules. Such a view is simply specified by a subset of composite modules. Note that our view is first defined over the specification, and then automatically projected onto its associated executions.</a:t>
            </a:r>
          </a:p>
          <a:p>
            <a:pPr>
              <a:spcBef>
                <a:spcPct val="0"/>
              </a:spcBef>
            </a:pPr>
            <a:endParaRPr lang="en-US" baseline="0" dirty="0"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F9D4D2-B938-41A0-9D52-2EDEC2DCBB40}" type="slidenum">
              <a:rPr lang="en-US"/>
              <a:pPr fontAlgn="base">
                <a:spcBef>
                  <a:spcPct val="0"/>
                </a:spcBef>
                <a:spcAft>
                  <a:spcPct val="0"/>
                </a:spcAft>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look at an example of a workflow specification.</a:t>
            </a:r>
          </a:p>
          <a:p>
            <a:pPr>
              <a:spcBef>
                <a:spcPct val="0"/>
              </a:spcBef>
            </a:pPr>
            <a:endParaRPr lang="en-US" dirty="0" smtClean="0"/>
          </a:p>
          <a:p>
            <a:pPr>
              <a:spcBef>
                <a:spcPct val="0"/>
              </a:spcBef>
            </a:pPr>
            <a:r>
              <a:rPr lang="en-US" dirty="0" smtClean="0"/>
              <a:t>(Click) M1 is the start module. (Click) We have a production that replaces M1 with a sub-workflow W1. Basically, W1 describes the detailed implementation of M1. (Click) Similarly, we have another production that replaces M2 with W2. (Click) and a production that replaces M4 with W4,  (Double click) so on and so forth.</a:t>
            </a:r>
          </a:p>
          <a:p>
            <a:pPr>
              <a:spcBef>
                <a:spcPct val="0"/>
              </a:spcBef>
            </a:pPr>
            <a:endParaRPr lang="en-US" dirty="0" smtClean="0"/>
          </a:p>
          <a:p>
            <a:pPr>
              <a:spcBef>
                <a:spcPct val="0"/>
              </a:spcBef>
            </a:pPr>
            <a:r>
              <a:rPr lang="en-US" dirty="0" smtClean="0"/>
              <a:t>Such a hierarchical model is naturally driven by the way people used to create workflows. Since building a complex workflow from scratch takes enormous efforts, a common practice is to reuse existing workflows as composite modules, and use them to build new workflows.</a:t>
            </a:r>
          </a:p>
          <a:p>
            <a:pPr>
              <a:spcBef>
                <a:spcPct val="0"/>
              </a:spcBef>
            </a:pPr>
            <a:endParaRPr lang="en-US" dirty="0" smtClean="0"/>
          </a:p>
          <a:p>
            <a:pPr>
              <a:spcBef>
                <a:spcPct val="0"/>
              </a:spcBef>
            </a:pPr>
            <a:r>
              <a:rPr lang="en-US" dirty="0" smtClean="0"/>
              <a:t>(Click) Note that</a:t>
            </a:r>
            <a:r>
              <a:rPr lang="en-US" baseline="0" dirty="0" smtClean="0"/>
              <a:t> in a workflow specification, we may have alternative productions. For example, the production from M5 to W4, and the production from M5 to W5. During the execution, only one of them will be selected.</a:t>
            </a:r>
          </a:p>
          <a:p>
            <a:pPr>
              <a:spcBef>
                <a:spcPct val="0"/>
              </a:spcBef>
            </a:pPr>
            <a:endParaRPr lang="en-US" baseline="0" dirty="0" smtClean="0"/>
          </a:p>
          <a:p>
            <a:pPr>
              <a:spcBef>
                <a:spcPct val="0"/>
              </a:spcBef>
            </a:pPr>
            <a:r>
              <a:rPr lang="en-US" baseline="0" dirty="0" smtClean="0"/>
              <a:t>(Click) We may also have recursive productions. In this example, the production from M5 to W4 is recursive. Combining it with the other production from M5 to W5, we actually get a loop over module M10. In general, recursive productions capture possible repeated executions of sub-workflows.</a:t>
            </a: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004AFE-72FC-4636-8F17-887B32670484}" type="slidenum">
              <a:rPr lang="en-US"/>
              <a:pPr fontAlgn="base">
                <a:spcBef>
                  <a:spcPct val="0"/>
                </a:spcBef>
                <a:spcAft>
                  <a:spcPct val="0"/>
                </a:spcAft>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Let’s look at an example of a workflow specification.</a:t>
            </a:r>
          </a:p>
          <a:p>
            <a:pPr>
              <a:spcBef>
                <a:spcPct val="0"/>
              </a:spcBef>
            </a:pPr>
            <a:endParaRPr lang="en-US" dirty="0" smtClean="0"/>
          </a:p>
          <a:p>
            <a:pPr>
              <a:spcBef>
                <a:spcPct val="0"/>
              </a:spcBef>
            </a:pPr>
            <a:r>
              <a:rPr lang="en-US" dirty="0" smtClean="0"/>
              <a:t>(Click) M1 is the start module. (Click) We have a production that replaces M1 with a sub-workflow W1. Basically, W1 describes the detailed implementation of M1. (Click) Similarly, we have another production that replaces M2 with W2. (Click) and a production that replaces M4 with W4,  (Double click) so on and so forth.</a:t>
            </a:r>
          </a:p>
          <a:p>
            <a:pPr>
              <a:spcBef>
                <a:spcPct val="0"/>
              </a:spcBef>
            </a:pPr>
            <a:endParaRPr lang="en-US" dirty="0" smtClean="0"/>
          </a:p>
          <a:p>
            <a:pPr>
              <a:spcBef>
                <a:spcPct val="0"/>
              </a:spcBef>
            </a:pPr>
            <a:r>
              <a:rPr lang="en-US" dirty="0" smtClean="0"/>
              <a:t>Such a hierarchical model is naturally driven by the way people used to create workflows. Since building a complex workflow from scratch takes enormous efforts, a common practice is to reuse existing workflows as composite modules, and use them to build new workflows.</a:t>
            </a:r>
          </a:p>
          <a:p>
            <a:pPr>
              <a:spcBef>
                <a:spcPct val="0"/>
              </a:spcBef>
            </a:pPr>
            <a:endParaRPr lang="en-US" dirty="0" smtClean="0"/>
          </a:p>
          <a:p>
            <a:pPr>
              <a:spcBef>
                <a:spcPct val="0"/>
              </a:spcBef>
            </a:pPr>
            <a:r>
              <a:rPr lang="en-US" dirty="0" smtClean="0"/>
              <a:t>(Click) Note that</a:t>
            </a:r>
            <a:r>
              <a:rPr lang="en-US" baseline="0" dirty="0" smtClean="0"/>
              <a:t> in a workflow specification, we may have alternative productions. For example, the production from M5 to W4, and the production from M5 to W5. During the execution, only one of them will be selected.</a:t>
            </a:r>
          </a:p>
          <a:p>
            <a:pPr>
              <a:spcBef>
                <a:spcPct val="0"/>
              </a:spcBef>
            </a:pPr>
            <a:endParaRPr lang="en-US" baseline="0" dirty="0" smtClean="0"/>
          </a:p>
          <a:p>
            <a:pPr>
              <a:spcBef>
                <a:spcPct val="0"/>
              </a:spcBef>
            </a:pPr>
            <a:r>
              <a:rPr lang="en-US" baseline="0" dirty="0" smtClean="0"/>
              <a:t>(Click) We may also have recursive productions. In this example, the production from M5 to W4 is recursive. Combining it with the other production from M5 to W5, we actually get a loop over module M10. In general, recursive productions capture possible repeated executions of sub-workflows.</a:t>
            </a: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004AFE-72FC-4636-8F17-887B32670484}" type="slidenum">
              <a:rPr lang="en-US"/>
              <a:pPr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a:t>
            </a:r>
            <a:r>
              <a:rPr lang="en-US" baseline="0" dirty="0" smtClean="0"/>
              <a:t> example, consider a workflow execution with two modules M1 and M2. The dashed edges inside modules indicate the input-output dependencies.</a:t>
            </a:r>
          </a:p>
          <a:p>
            <a:pPr>
              <a:spcBef>
                <a:spcPct val="0"/>
              </a:spcBef>
            </a:pPr>
            <a:endParaRPr lang="en-US" baseline="0" dirty="0" smtClean="0"/>
          </a:p>
          <a:p>
            <a:pPr>
              <a:spcBef>
                <a:spcPct val="0"/>
              </a:spcBef>
            </a:pPr>
            <a:r>
              <a:rPr lang="en-US" baseline="0" dirty="0" smtClean="0"/>
              <a:t>(Click) In a high-level view of this workflow, we will see only one composite module M3 with two inputs d1, d2 and two outputs d4, d5. Now consider two types of views.</a:t>
            </a:r>
          </a:p>
          <a:p>
            <a:pPr>
              <a:spcBef>
                <a:spcPct val="0"/>
              </a:spcBef>
            </a:pPr>
            <a:endParaRPr lang="en-US" baseline="0" dirty="0" smtClean="0"/>
          </a:p>
          <a:p>
            <a:pPr>
              <a:spcBef>
                <a:spcPct val="0"/>
              </a:spcBef>
            </a:pPr>
            <a:r>
              <a:rPr lang="en-US" baseline="0" dirty="0" smtClean="0"/>
              <a:t>(Click) In an abstraction view, we only want to hide details of M3, and therefore users should still be able to see the true dependencies between inputs and outputs of M3.</a:t>
            </a:r>
          </a:p>
          <a:p>
            <a:pPr>
              <a:spcBef>
                <a:spcPct val="0"/>
              </a:spcBef>
            </a:pPr>
            <a:endParaRPr lang="en-US" baseline="0" dirty="0" smtClean="0"/>
          </a:p>
          <a:p>
            <a:pPr>
              <a:spcBef>
                <a:spcPct val="0"/>
              </a:spcBef>
            </a:pPr>
            <a:r>
              <a:rPr lang="en-US" baseline="0" dirty="0" smtClean="0"/>
              <a:t>(Click) However, in a security view, we may want to blur the true dependencies between inputs and outputs of M3 in order to preserve module privacy. In this example, we simply tell users that every output of M3 depends on every input.</a:t>
            </a:r>
          </a:p>
          <a:p>
            <a:pPr>
              <a:spcBef>
                <a:spcPct val="0"/>
              </a:spcBef>
            </a:pPr>
            <a:endParaRPr lang="en-US" baseline="0" dirty="0" smtClean="0"/>
          </a:p>
          <a:p>
            <a:pPr>
              <a:spcBef>
                <a:spcPct val="0"/>
              </a:spcBef>
            </a:pPr>
            <a:r>
              <a:rPr lang="en-US" baseline="0" dirty="0" smtClean="0"/>
              <a:t>(Click) Now consider a reachability query that asks if d4 depends on d2. The answer would be “no” for the abstraction view, but “yes” for the security view. As we can see from this example, when we have views with fine-grained dependencies, the answer to a reachability query may alter in different views.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97ED5F-8B2C-45EA-B581-14D31B70E2AB}" type="slidenum">
              <a:rPr lang="en-US"/>
              <a:pPr fontAlgn="base">
                <a:spcBef>
                  <a:spcPct val="0"/>
                </a:spcBef>
                <a:spcAft>
                  <a:spcPct val="0"/>
                </a:spcAft>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an outline of the rest of this talk. (Click) We start</a:t>
            </a:r>
            <a:r>
              <a:rPr lang="en-US" baseline="0" dirty="0" smtClean="0"/>
              <a:t> by introducing the workflow models.</a:t>
            </a: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90A951-DCE1-49F9-B65F-EF28581B9E31}" type="slidenum">
              <a:rPr lang="en-US"/>
              <a:pPr fontAlgn="base">
                <a:spcBef>
                  <a:spcPct val="0"/>
                </a:spcBef>
                <a:spcAft>
                  <a:spcPct val="0"/>
                </a:spcAft>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34A8C4-952E-4739-BA98-82D3E5BEC33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C3AC22-8E0C-4243-946A-E446BD5F4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38EAE2-1034-4AD1-857D-1F5F8E1D760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8B7CC0-45F6-467B-8427-CF43FFEC51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11E551-D06C-4FB2-B0C7-52D0D676841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2F15C1-8EF9-4A5E-9C22-12A32F289F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01BC8A1-A549-49F5-9194-577AAB7F480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50145B9-E545-485F-AEA9-ED91D147A0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E26AA3-A7BD-46C5-ADF0-9BBB36C67A3F}" type="datetime1">
              <a:rPr lang="en-US" smtClean="0"/>
              <a:pPr>
                <a:defRPr/>
              </a:pPr>
              <a:t>9/30/13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F101BB9-8972-4F5B-AEDD-940F17ED7C6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036B14B-8ACD-4550-A42D-287D9EA5424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9/30/13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Susan Davidson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6D9A24-AD80-4BA9-83FD-7D8BF20B28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dirty="0" smtClean="0"/>
              <a:t>9/30/13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dirty="0" smtClean="0"/>
              <a:t>Susan Davidson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2F4960-4353-4CC3-9D83-62BA37813B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2800" b="1" kern="1200">
          <a:solidFill>
            <a:srgbClr val="1F497D"/>
          </a:solidFill>
          <a:latin typeface="Comic Sans MS"/>
          <a:ea typeface="+mj-ea"/>
          <a:cs typeface="Comic Sans M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Comic Sans MS"/>
          <a:ea typeface="+mn-ea"/>
          <a:cs typeface="Comic Sans MS"/>
        </a:defRPr>
      </a:lvl1pPr>
      <a:lvl2pPr marL="742950" indent="-285750" algn="l" rtl="0" fontAlgn="base">
        <a:spcBef>
          <a:spcPct val="20000"/>
        </a:spcBef>
        <a:spcAft>
          <a:spcPct val="0"/>
        </a:spcAft>
        <a:buFont typeface="Arial" charset="0"/>
        <a:buChar char="–"/>
        <a:defRPr sz="2000" kern="1200">
          <a:solidFill>
            <a:schemeClr val="tx1"/>
          </a:solidFill>
          <a:latin typeface="Comic Sans MS"/>
          <a:ea typeface="+mn-ea"/>
          <a:cs typeface="Comic Sans MS"/>
        </a:defRPr>
      </a:lvl2pPr>
      <a:lvl3pPr marL="1143000" indent="-228600" algn="l" rtl="0" fontAlgn="base">
        <a:spcBef>
          <a:spcPct val="20000"/>
        </a:spcBef>
        <a:spcAft>
          <a:spcPct val="0"/>
        </a:spcAft>
        <a:buFont typeface="Arial" charset="0"/>
        <a:buChar char="•"/>
        <a:defRPr sz="2000" kern="1200">
          <a:solidFill>
            <a:schemeClr val="tx1"/>
          </a:solidFill>
          <a:latin typeface="Comic Sans MS"/>
          <a:ea typeface="+mn-ea"/>
          <a:cs typeface="Comic Sans MS"/>
        </a:defRPr>
      </a:lvl3pPr>
      <a:lvl4pPr marL="1600200" indent="-228600" algn="l" rtl="0" fontAlgn="base">
        <a:spcBef>
          <a:spcPct val="20000"/>
        </a:spcBef>
        <a:spcAft>
          <a:spcPct val="0"/>
        </a:spcAft>
        <a:buFont typeface="Arial" charset="0"/>
        <a:buChar char="–"/>
        <a:defRPr sz="2000" kern="1200">
          <a:solidFill>
            <a:schemeClr val="tx1"/>
          </a:solidFill>
          <a:latin typeface="Comic Sans MS"/>
          <a:ea typeface="+mn-ea"/>
          <a:cs typeface="Comic Sans MS"/>
        </a:defRPr>
      </a:lvl4pPr>
      <a:lvl5pPr marL="2057400" indent="-228600" algn="l" rtl="0" fontAlgn="base">
        <a:spcBef>
          <a:spcPct val="20000"/>
        </a:spcBef>
        <a:spcAft>
          <a:spcPct val="0"/>
        </a:spcAft>
        <a:buFont typeface="Arial" charset="0"/>
        <a:buChar char="»"/>
        <a:defRPr sz="2000" kern="1200">
          <a:solidFill>
            <a:schemeClr val="tx1"/>
          </a:solidFill>
          <a:latin typeface="Comic Sans MS"/>
          <a:ea typeface="+mn-ea"/>
          <a:cs typeface="Comic Sans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5" Type="http://schemas.openxmlformats.org/officeDocument/2006/relationships/image" Target="../media/image9.pdf"/><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df"/><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df"/><Relationship Id="rId5" Type="http://schemas.openxmlformats.org/officeDocument/2006/relationships/image" Target="../media/image10.png"/><Relationship Id="rId6" Type="http://schemas.openxmlformats.org/officeDocument/2006/relationships/image" Target="../media/image7.pdf"/><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3.pd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d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3.pd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df"/><Relationship Id="rId5" Type="http://schemas.openxmlformats.org/officeDocument/2006/relationships/image" Target="../media/image18.png"/><Relationship Id="rId6" Type="http://schemas.openxmlformats.org/officeDocument/2006/relationships/image" Target="../media/image9.pdf"/><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5.pd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9.pdf"/><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7.pd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df"/><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3.pdf"/><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9.pdf"/></Relationships>
</file>

<file path=ppt/slides/_rels/slide22.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b="1" dirty="0" smtClean="0">
                <a:solidFill>
                  <a:schemeClr val="tx2"/>
                </a:solidFill>
                <a:latin typeface="Comic Sans MS" pitchFamily="66" charset="0"/>
              </a:rPr>
              <a:t>Querying Workflow Provenance</a:t>
            </a:r>
            <a:endParaRPr lang="en-US" sz="3600" dirty="0"/>
          </a:p>
        </p:txBody>
      </p:sp>
      <p:sp>
        <p:nvSpPr>
          <p:cNvPr id="6" name="Subtitle 5"/>
          <p:cNvSpPr>
            <a:spLocks noGrp="1"/>
          </p:cNvSpPr>
          <p:nvPr>
            <p:ph type="subTitle" idx="1"/>
          </p:nvPr>
        </p:nvSpPr>
        <p:spPr>
          <a:xfrm>
            <a:off x="914400" y="3886200"/>
            <a:ext cx="7315200" cy="1066800"/>
          </a:xfrm>
        </p:spPr>
        <p:txBody>
          <a:bodyPr/>
          <a:lstStyle/>
          <a:p>
            <a:pPr lvl="0">
              <a:defRPr/>
            </a:pPr>
            <a:r>
              <a:rPr lang="en-US" sz="2400" dirty="0" smtClean="0">
                <a:solidFill>
                  <a:srgbClr val="C00000"/>
                </a:solidFill>
                <a:latin typeface="Comic Sans MS" pitchFamily="66" charset="0"/>
              </a:rPr>
              <a:t>Susan B. Davidson</a:t>
            </a:r>
            <a:endParaRPr lang="en-US" sz="2400" baseline="30000" dirty="0" smtClean="0">
              <a:solidFill>
                <a:schemeClr val="tx1"/>
              </a:solidFill>
              <a:latin typeface="Comic Sans MS" pitchFamily="66" charset="0"/>
            </a:endParaRPr>
          </a:p>
          <a:p>
            <a:pPr lvl="0">
              <a:defRPr/>
            </a:pPr>
            <a:r>
              <a:rPr lang="en-US" sz="2400" dirty="0" smtClean="0">
                <a:solidFill>
                  <a:schemeClr val="tx1"/>
                </a:solidFill>
                <a:latin typeface="Comic Sans MS" pitchFamily="66" charset="0"/>
              </a:rPr>
              <a:t>University of Pennsylvania</a:t>
            </a:r>
            <a:endParaRPr lang="en-US" sz="2400" baseline="30000" dirty="0" smtClean="0">
              <a:solidFill>
                <a:schemeClr val="tx1"/>
              </a:solidFill>
              <a:latin typeface="Comic Sans MS" pitchFamily="66" charset="0"/>
            </a:endParaRPr>
          </a:p>
        </p:txBody>
      </p:sp>
      <p:sp>
        <p:nvSpPr>
          <p:cNvPr id="7" name="Subtitle 2"/>
          <p:cNvSpPr txBox="1">
            <a:spLocks/>
          </p:cNvSpPr>
          <p:nvPr/>
        </p:nvSpPr>
        <p:spPr bwMode="auto">
          <a:xfrm>
            <a:off x="2133600" y="5410200"/>
            <a:ext cx="4876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lgn="ctr">
              <a:spcBef>
                <a:spcPct val="20000"/>
              </a:spcBef>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rPr>
              <a:t>Joint work with </a:t>
            </a:r>
            <a:r>
              <a:rPr kumimoji="0" lang="en-US" sz="2000" b="0" i="0" u="none" strike="noStrike" kern="1200" cap="none" spc="0" normalizeH="0" baseline="0" noProof="0" dirty="0" err="1" smtClean="0">
                <a:ln>
                  <a:noFill/>
                </a:ln>
                <a:solidFill>
                  <a:schemeClr val="tx1"/>
                </a:solidFill>
                <a:effectLst/>
                <a:uLnTx/>
                <a:uFillTx/>
                <a:latin typeface="Comic Sans MS" pitchFamily="66" charset="0"/>
                <a:ea typeface="+mn-ea"/>
                <a:cs typeface="+mn-cs"/>
              </a:rPr>
              <a:t>Zhuowei</a:t>
            </a:r>
            <a:r>
              <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Comic Sans MS" pitchFamily="66" charset="0"/>
                <a:ea typeface="+mn-ea"/>
                <a:cs typeface="+mn-cs"/>
              </a:rPr>
              <a:t>Bao</a:t>
            </a:r>
            <a:r>
              <a:rPr lang="en-US" sz="2000" dirty="0" smtClean="0">
                <a:latin typeface="Comic Sans MS" pitchFamily="66" charset="0"/>
                <a:cs typeface="+mn-cs"/>
              </a:rPr>
              <a:t>, </a:t>
            </a:r>
            <a:r>
              <a:rPr lang="en-US" sz="2000" dirty="0" err="1" smtClean="0">
                <a:latin typeface="Comic Sans MS" pitchFamily="66" charset="0"/>
                <a:cs typeface="+mn-cs"/>
              </a:rPr>
              <a:t>Xiaocheng</a:t>
            </a:r>
            <a:r>
              <a:rPr lang="en-US" sz="2000" dirty="0" smtClean="0">
                <a:latin typeface="Comic Sans MS" pitchFamily="66" charset="0"/>
                <a:cs typeface="+mn-cs"/>
              </a:rPr>
              <a:t> Huang and </a:t>
            </a:r>
            <a:r>
              <a:rPr lang="en-US" sz="2000" dirty="0" err="1" smtClean="0">
                <a:latin typeface="Comic Sans MS" pitchFamily="66" charset="0"/>
                <a:cs typeface="+mn-cs"/>
              </a:rPr>
              <a:t>Tova</a:t>
            </a:r>
            <a:r>
              <a:rPr lang="en-US" sz="2000" dirty="0" smtClean="0">
                <a:latin typeface="Comic Sans MS" pitchFamily="66" charset="0"/>
                <a:cs typeface="+mn-cs"/>
              </a:rPr>
              <a:t> Milo </a:t>
            </a:r>
            <a:endPar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pic>
        <p:nvPicPr>
          <p:cNvPr id="8" name="Picture 7" descr="penn_fulllogo.gif"/>
          <p:cNvPicPr>
            <a:picLocks/>
          </p:cNvPicPr>
          <p:nvPr/>
        </p:nvPicPr>
        <p:blipFill>
          <a:blip r:embed="rId2" cstate="print"/>
          <a:stretch>
            <a:fillRect/>
          </a:stretch>
        </p:blipFill>
        <p:spPr>
          <a:xfrm>
            <a:off x="1295400" y="457200"/>
            <a:ext cx="2743200" cy="914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1143000"/>
          </a:xfrm>
        </p:spPr>
        <p:txBody>
          <a:bodyPr/>
          <a:lstStyle/>
          <a:p>
            <a:r>
              <a:rPr lang="en-US" sz="2800" b="1" dirty="0" smtClean="0">
                <a:solidFill>
                  <a:schemeClr val="tx2"/>
                </a:solidFill>
                <a:latin typeface="Comic Sans MS" pitchFamily="66" charset="0"/>
              </a:rPr>
              <a:t>Example: Workflow Specification</a:t>
            </a:r>
          </a:p>
        </p:txBody>
      </p:sp>
      <p:sp>
        <p:nvSpPr>
          <p:cNvPr id="12292" name="Slide Number Placeholder 7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C98D75-660C-4D59-B51F-3DFEFD2B46E1}" type="slidenum">
              <a:rPr lang="en-US">
                <a:solidFill>
                  <a:schemeClr val="tx1"/>
                </a:solidFill>
                <a:latin typeface="Comic Sans MS" pitchFamily="66" charset="0"/>
              </a:rPr>
              <a:pPr fontAlgn="base">
                <a:spcBef>
                  <a:spcPct val="0"/>
                </a:spcBef>
                <a:spcAft>
                  <a:spcPct val="0"/>
                </a:spcAft>
              </a:pPr>
              <a:t>10</a:t>
            </a:fld>
            <a:endParaRPr lang="en-US">
              <a:solidFill>
                <a:schemeClr val="tx1"/>
              </a:solidFill>
              <a:latin typeface="Comic Sans MS" pitchFamily="66" charset="0"/>
            </a:endParaRPr>
          </a:p>
        </p:txBody>
      </p:sp>
      <p:sp>
        <p:nvSpPr>
          <p:cNvPr id="50" name="TextBox 49"/>
          <p:cNvSpPr txBox="1"/>
          <p:nvPr/>
        </p:nvSpPr>
        <p:spPr>
          <a:xfrm>
            <a:off x="5105400" y="4800600"/>
            <a:ext cx="2819400" cy="369888"/>
          </a:xfrm>
          <a:prstGeom prst="rect">
            <a:avLst/>
          </a:prstGeom>
          <a:solidFill>
            <a:schemeClr val="accent3">
              <a:lumMod val="40000"/>
              <a:lumOff val="60000"/>
            </a:schemeClr>
          </a:solidFill>
        </p:spPr>
        <p:txBody>
          <a:bodyPr>
            <a:spAutoFit/>
          </a:bodyPr>
          <a:lstStyle/>
          <a:p>
            <a:pPr algn="ctr" fontAlgn="auto">
              <a:spcBef>
                <a:spcPts val="0"/>
              </a:spcBef>
              <a:spcAft>
                <a:spcPts val="0"/>
              </a:spcAft>
              <a:defRPr/>
            </a:pPr>
            <a:r>
              <a:rPr lang="en-US" b="1" dirty="0">
                <a:solidFill>
                  <a:srgbClr val="C00000"/>
                </a:solidFill>
                <a:latin typeface="Comic Sans MS" pitchFamily="66" charset="0"/>
                <a:cs typeface="+mn-cs"/>
                <a:sym typeface="Wingdings" pitchFamily="2" charset="2"/>
              </a:rPr>
              <a:t>Alternative</a:t>
            </a:r>
            <a:r>
              <a:rPr lang="en-US" dirty="0">
                <a:latin typeface="Comic Sans MS" pitchFamily="66" charset="0"/>
                <a:cs typeface="+mn-cs"/>
                <a:sym typeface="Wingdings" pitchFamily="2" charset="2"/>
              </a:rPr>
              <a:t> productions</a:t>
            </a:r>
          </a:p>
        </p:txBody>
      </p:sp>
      <p:sp>
        <p:nvSpPr>
          <p:cNvPr id="51" name="TextBox 50"/>
          <p:cNvSpPr txBox="1"/>
          <p:nvPr/>
        </p:nvSpPr>
        <p:spPr>
          <a:xfrm>
            <a:off x="5105400" y="5257800"/>
            <a:ext cx="2819400" cy="369888"/>
          </a:xfrm>
          <a:prstGeom prst="rect">
            <a:avLst/>
          </a:prstGeom>
          <a:solidFill>
            <a:schemeClr val="accent3">
              <a:lumMod val="40000"/>
              <a:lumOff val="60000"/>
            </a:schemeClr>
          </a:solidFill>
        </p:spPr>
        <p:txBody>
          <a:bodyPr>
            <a:spAutoFit/>
          </a:bodyPr>
          <a:lstStyle/>
          <a:p>
            <a:pPr algn="ctr" fontAlgn="auto">
              <a:spcBef>
                <a:spcPts val="0"/>
              </a:spcBef>
              <a:spcAft>
                <a:spcPts val="0"/>
              </a:spcAft>
              <a:defRPr/>
            </a:pPr>
            <a:r>
              <a:rPr lang="en-US" b="1" dirty="0">
                <a:solidFill>
                  <a:srgbClr val="C00000"/>
                </a:solidFill>
                <a:latin typeface="Comic Sans MS" pitchFamily="66" charset="0"/>
                <a:cs typeface="+mn-cs"/>
                <a:sym typeface="Wingdings" pitchFamily="2" charset="2"/>
              </a:rPr>
              <a:t>Recursive</a:t>
            </a:r>
            <a:r>
              <a:rPr lang="en-US" dirty="0">
                <a:latin typeface="Comic Sans MS" pitchFamily="66" charset="0"/>
                <a:cs typeface="+mn-cs"/>
                <a:sym typeface="Wingdings" pitchFamily="2" charset="2"/>
              </a:rPr>
              <a:t> productions</a:t>
            </a:r>
          </a:p>
        </p:txBody>
      </p:sp>
      <p:pic>
        <p:nvPicPr>
          <p:cNvPr id="53" name="Picture 52" descr="spec-crop.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799" y="1524000"/>
            <a:ext cx="7071075"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1143000"/>
          </a:xfrm>
        </p:spPr>
        <p:txBody>
          <a:bodyPr/>
          <a:lstStyle/>
          <a:p>
            <a:r>
              <a:rPr lang="en-US" sz="2800" b="1" dirty="0" smtClean="0">
                <a:solidFill>
                  <a:schemeClr val="tx2"/>
                </a:solidFill>
                <a:latin typeface="Comic Sans MS" pitchFamily="66" charset="0"/>
              </a:rPr>
              <a:t>Example: Workflow Execution</a:t>
            </a:r>
          </a:p>
        </p:txBody>
      </p:sp>
      <p:sp>
        <p:nvSpPr>
          <p:cNvPr id="12292" name="Slide Number Placeholder 7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C98D75-660C-4D59-B51F-3DFEFD2B46E1}" type="slidenum">
              <a:rPr lang="en-US">
                <a:solidFill>
                  <a:schemeClr val="tx1"/>
                </a:solidFill>
                <a:latin typeface="Comic Sans MS" pitchFamily="66" charset="0"/>
              </a:rPr>
              <a:pPr fontAlgn="base">
                <a:spcBef>
                  <a:spcPct val="0"/>
                </a:spcBef>
                <a:spcAft>
                  <a:spcPct val="0"/>
                </a:spcAft>
              </a:pPr>
              <a:t>11</a:t>
            </a:fld>
            <a:endParaRPr lang="en-US">
              <a:solidFill>
                <a:schemeClr val="tx1"/>
              </a:solidFill>
              <a:latin typeface="Comic Sans MS" pitchFamily="66" charset="0"/>
            </a:endParaRPr>
          </a:p>
        </p:txBody>
      </p:sp>
      <p:pic>
        <p:nvPicPr>
          <p:cNvPr id="53" name="Picture 52" descr="spec-crop.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429000" y="1371600"/>
            <a:ext cx="4170122" cy="1752600"/>
          </a:xfrm>
          <a:prstGeom prst="rect">
            <a:avLst/>
          </a:prstGeom>
        </p:spPr>
      </p:pic>
      <p:pic>
        <p:nvPicPr>
          <p:cNvPr id="7" name="Picture 6" descr="run-crop.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2000" y="4267200"/>
            <a:ext cx="7618422" cy="1371600"/>
          </a:xfrm>
          <a:prstGeom prst="rect">
            <a:avLst/>
          </a:prstGeom>
        </p:spPr>
      </p:pic>
      <p:sp>
        <p:nvSpPr>
          <p:cNvPr id="8" name="TextBox 7"/>
          <p:cNvSpPr txBox="1"/>
          <p:nvPr/>
        </p:nvSpPr>
        <p:spPr>
          <a:xfrm>
            <a:off x="1143000" y="1981200"/>
            <a:ext cx="1825177" cy="369332"/>
          </a:xfrm>
          <a:prstGeom prst="rect">
            <a:avLst/>
          </a:prstGeom>
          <a:noFill/>
        </p:spPr>
        <p:txBody>
          <a:bodyPr wrap="none" rtlCol="0">
            <a:spAutoFit/>
          </a:bodyPr>
          <a:lstStyle/>
          <a:p>
            <a:r>
              <a:rPr lang="en-US" b="1" dirty="0" smtClean="0">
                <a:solidFill>
                  <a:schemeClr val="accent2"/>
                </a:solidFill>
                <a:latin typeface="Comic Sans MS"/>
                <a:cs typeface="Comic Sans MS"/>
              </a:rPr>
              <a:t>Specification : </a:t>
            </a:r>
            <a:endParaRPr lang="en-US" b="1" dirty="0">
              <a:solidFill>
                <a:schemeClr val="accent2"/>
              </a:solidFill>
              <a:latin typeface="Comic Sans MS"/>
              <a:cs typeface="Comic Sans MS"/>
            </a:endParaRPr>
          </a:p>
        </p:txBody>
      </p:sp>
      <p:sp>
        <p:nvSpPr>
          <p:cNvPr id="9" name="TextBox 8"/>
          <p:cNvSpPr txBox="1"/>
          <p:nvPr/>
        </p:nvSpPr>
        <p:spPr>
          <a:xfrm>
            <a:off x="1143000" y="3669268"/>
            <a:ext cx="1823261" cy="369332"/>
          </a:xfrm>
          <a:prstGeom prst="rect">
            <a:avLst/>
          </a:prstGeom>
          <a:noFill/>
        </p:spPr>
        <p:txBody>
          <a:bodyPr wrap="none" rtlCol="0">
            <a:spAutoFit/>
          </a:bodyPr>
          <a:lstStyle/>
          <a:p>
            <a:r>
              <a:rPr lang="en-US" b="1" dirty="0" smtClean="0">
                <a:solidFill>
                  <a:schemeClr val="accent2"/>
                </a:solidFill>
                <a:latin typeface="Comic Sans MS"/>
                <a:cs typeface="Comic Sans MS"/>
              </a:rPr>
              <a:t>An execution : </a:t>
            </a:r>
            <a:endParaRPr lang="en-US" b="1" dirty="0">
              <a:solidFill>
                <a:schemeClr val="accent2"/>
              </a:solidFill>
              <a:latin typeface="Comic Sans MS"/>
              <a:cs typeface="Comic Sans M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Derivation-based view of execution</a:t>
            </a:r>
            <a:endParaRPr lang="en-US" dirty="0"/>
          </a:p>
        </p:txBody>
      </p:sp>
      <p:sp>
        <p:nvSpPr>
          <p:cNvPr id="3" name="Slide Number Placeholder 2"/>
          <p:cNvSpPr>
            <a:spLocks noGrp="1"/>
          </p:cNvSpPr>
          <p:nvPr>
            <p:ph type="sldNum" sz="quarter" idx="12"/>
          </p:nvPr>
        </p:nvSpPr>
        <p:spPr/>
        <p:txBody>
          <a:bodyPr/>
          <a:lstStyle/>
          <a:p>
            <a:pPr>
              <a:defRPr/>
            </a:pPr>
            <a:fld id="{F50145B9-E545-485F-AEA9-ED91D147A075}" type="slidenum">
              <a:rPr lang="en-US" smtClean="0"/>
              <a:pPr>
                <a:defRPr/>
              </a:pPr>
              <a:t>12</a:t>
            </a:fld>
            <a:endParaRPr lang="en-US" dirty="0"/>
          </a:p>
        </p:txBody>
      </p:sp>
      <p:pic>
        <p:nvPicPr>
          <p:cNvPr id="5" name="Picture 4" descr="derivation-cr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95400" y="1524000"/>
            <a:ext cx="6831806" cy="434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381000"/>
            <a:ext cx="8686800" cy="685800"/>
          </a:xfrm>
        </p:spPr>
        <p:txBody>
          <a:bodyPr/>
          <a:lstStyle/>
          <a:p>
            <a:r>
              <a:rPr lang="en-US" sz="2800" b="1" dirty="0" smtClean="0">
                <a:solidFill>
                  <a:schemeClr val="tx2"/>
                </a:solidFill>
                <a:latin typeface="Comic Sans MS" pitchFamily="66" charset="0"/>
              </a:rPr>
              <a:t>Fine-Grained Dependencies</a:t>
            </a:r>
          </a:p>
        </p:txBody>
      </p:sp>
      <p:sp>
        <p:nvSpPr>
          <p:cNvPr id="36867" name="Content Placeholder 2"/>
          <p:cNvSpPr>
            <a:spLocks noGrp="1"/>
          </p:cNvSpPr>
          <p:nvPr>
            <p:ph idx="1"/>
          </p:nvPr>
        </p:nvSpPr>
        <p:spPr>
          <a:xfrm>
            <a:off x="228600" y="1219200"/>
            <a:ext cx="8686800" cy="5486400"/>
          </a:xfrm>
        </p:spPr>
        <p:txBody>
          <a:bodyPr/>
          <a:lstStyle/>
          <a:p>
            <a:r>
              <a:rPr lang="en-US" sz="2000" b="1" dirty="0" smtClean="0">
                <a:solidFill>
                  <a:srgbClr val="C00000"/>
                </a:solidFill>
                <a:latin typeface="Comic Sans MS" pitchFamily="66" charset="0"/>
              </a:rPr>
              <a:t>Modules </a:t>
            </a:r>
            <a:r>
              <a:rPr lang="en-US" sz="2000" dirty="0" smtClean="0">
                <a:latin typeface="Comic Sans MS" pitchFamily="66" charset="0"/>
              </a:rPr>
              <a:t>may have multiple inputs and output (we have assume single input/output so far).</a:t>
            </a:r>
            <a:endParaRPr lang="en-US" dirty="0" smtClean="0">
              <a:latin typeface="Comic Sans MS" pitchFamily="66" charset="0"/>
            </a:endParaRPr>
          </a:p>
          <a:p>
            <a:endParaRPr lang="en-US" sz="2000" dirty="0" smtClean="0">
              <a:latin typeface="Comic Sans MS" pitchFamily="66" charset="0"/>
            </a:endParaRPr>
          </a:p>
          <a:p>
            <a:r>
              <a:rPr lang="en-US" sz="2000" dirty="0" smtClean="0">
                <a:latin typeface="Comic Sans MS" pitchFamily="66" charset="0"/>
              </a:rPr>
              <a:t>Typical assumption:  </a:t>
            </a:r>
            <a:r>
              <a:rPr lang="en-US" sz="2000" b="1" dirty="0" smtClean="0">
                <a:solidFill>
                  <a:schemeClr val="accent2"/>
                </a:solidFill>
                <a:latin typeface="Comic Sans MS" pitchFamily="66" charset="0"/>
              </a:rPr>
              <a:t>Black-box </a:t>
            </a:r>
            <a:r>
              <a:rPr lang="en-US" sz="2000" dirty="0" smtClean="0">
                <a:latin typeface="Comic Sans MS" pitchFamily="66" charset="0"/>
              </a:rPr>
              <a:t>dependencies</a:t>
            </a:r>
          </a:p>
          <a:p>
            <a:pPr lvl="1"/>
            <a:r>
              <a:rPr lang="en-US" sz="2000" dirty="0" smtClean="0">
                <a:latin typeface="Comic Sans MS" pitchFamily="66" charset="0"/>
              </a:rPr>
              <a:t>Every output depends on every input.</a:t>
            </a:r>
          </a:p>
          <a:p>
            <a:pPr lvl="1"/>
            <a:r>
              <a:rPr lang="en-US" sz="2000" dirty="0" smtClean="0">
                <a:latin typeface="Comic Sans MS" pitchFamily="66" charset="0"/>
              </a:rPr>
              <a:t>Creates problems for composite modules.</a:t>
            </a:r>
          </a:p>
          <a:p>
            <a:endParaRPr lang="en-US" sz="2000" dirty="0" smtClean="0">
              <a:latin typeface="Comic Sans MS" pitchFamily="66" charset="0"/>
            </a:endParaRPr>
          </a:p>
          <a:p>
            <a:r>
              <a:rPr lang="en-US" sz="2000" dirty="0" smtClean="0">
                <a:latin typeface="Comic Sans MS" pitchFamily="66" charset="0"/>
              </a:rPr>
              <a:t>In a </a:t>
            </a:r>
            <a:r>
              <a:rPr lang="en-US" sz="2000" b="1" dirty="0" smtClean="0">
                <a:solidFill>
                  <a:srgbClr val="C0504D"/>
                </a:solidFill>
                <a:latin typeface="Comic Sans MS" pitchFamily="66" charset="0"/>
              </a:rPr>
              <a:t>fine-grained </a:t>
            </a:r>
            <a:r>
              <a:rPr lang="en-US" sz="2000" dirty="0" smtClean="0">
                <a:latin typeface="Comic Sans MS" pitchFamily="66" charset="0"/>
              </a:rPr>
              <a:t>model, an output depends on a </a:t>
            </a:r>
            <a:r>
              <a:rPr lang="en-US" sz="2000" b="1" dirty="0" smtClean="0">
                <a:solidFill>
                  <a:srgbClr val="C00000"/>
                </a:solidFill>
                <a:latin typeface="Comic Sans MS" pitchFamily="66" charset="0"/>
              </a:rPr>
              <a:t>subset</a:t>
            </a:r>
            <a:r>
              <a:rPr lang="en-US" sz="2000" dirty="0" smtClean="0">
                <a:latin typeface="Comic Sans MS" pitchFamily="66" charset="0"/>
              </a:rPr>
              <a:t> of inputs.</a:t>
            </a:r>
          </a:p>
          <a:p>
            <a:endParaRPr lang="en-US" sz="2000" dirty="0" smtClean="0">
              <a:latin typeface="Comic Sans MS" pitchFamily="66" charset="0"/>
            </a:endParaRPr>
          </a:p>
          <a:p>
            <a:endParaRPr lang="en-US" sz="2000" dirty="0" smtClean="0">
              <a:latin typeface="Comic Sans MS" pitchFamily="66" charset="0"/>
            </a:endParaRPr>
          </a:p>
          <a:p>
            <a:endParaRPr lang="en-US" sz="2000" dirty="0" smtClean="0">
              <a:latin typeface="Comic Sans MS" pitchFamily="66" charset="0"/>
            </a:endParaRPr>
          </a:p>
          <a:p>
            <a:endParaRPr lang="en-US" sz="2000" dirty="0" smtClean="0">
              <a:latin typeface="Comic Sans MS" pitchFamily="66" charset="0"/>
            </a:endParaRPr>
          </a:p>
          <a:p>
            <a:pPr>
              <a:buNone/>
            </a:pPr>
            <a:endParaRPr lang="en-US" sz="2000" dirty="0" smtClean="0">
              <a:latin typeface="Comic Sans MS" pitchFamily="66" charset="0"/>
            </a:endParaRPr>
          </a:p>
          <a:p>
            <a:endParaRPr lang="en-US" sz="2000" dirty="0" smtClean="0">
              <a:latin typeface="Comic Sans MS" pitchFamily="66" charset="0"/>
            </a:endParaRPr>
          </a:p>
          <a:p>
            <a:pPr>
              <a:buNone/>
            </a:pPr>
            <a:endParaRPr lang="en-US" sz="2000" dirty="0" smtClean="0">
              <a:latin typeface="Comic Sans MS" pitchFamily="66" charset="0"/>
            </a:endParaRPr>
          </a:p>
          <a:p>
            <a:pPr marL="457200" indent="-457200">
              <a:buFont typeface="+mj-lt"/>
              <a:buAutoNum type="arabicPeriod"/>
            </a:pPr>
            <a:endParaRPr lang="en-US" sz="2000" b="1" dirty="0" smtClean="0">
              <a:solidFill>
                <a:srgbClr val="C00000"/>
              </a:solidFill>
              <a:latin typeface="Comic Sans MS" pitchFamily="66" charset="0"/>
            </a:endParaRPr>
          </a:p>
          <a:p>
            <a:pPr marL="457200" indent="-457200">
              <a:buFont typeface="+mj-lt"/>
              <a:buAutoNum type="arabicPeriod"/>
            </a:pPr>
            <a:endParaRPr lang="en-US" sz="2000" b="1" dirty="0" smtClean="0">
              <a:solidFill>
                <a:srgbClr val="C00000"/>
              </a:solidFill>
              <a:latin typeface="Comic Sans MS" pitchFamily="66" charset="0"/>
            </a:endParaRPr>
          </a:p>
          <a:p>
            <a:pPr marL="457200" indent="-457200">
              <a:buFont typeface="+mj-lt"/>
              <a:buAutoNum type="arabicPeriod"/>
            </a:pPr>
            <a:endParaRPr lang="en-US" sz="2000" b="1" dirty="0" smtClean="0">
              <a:solidFill>
                <a:srgbClr val="C00000"/>
              </a:solidFill>
              <a:latin typeface="Comic Sans MS" pitchFamily="66" charset="0"/>
            </a:endParaRPr>
          </a:p>
        </p:txBody>
      </p:sp>
      <p:sp>
        <p:nvSpPr>
          <p:cNvPr id="36868"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47DCFF9-187A-4D22-A661-69066743BF61}" type="slidenum">
              <a:rPr lang="en-US">
                <a:solidFill>
                  <a:schemeClr val="tx1"/>
                </a:solidFill>
                <a:latin typeface="Comic Sans MS" pitchFamily="66" charset="0"/>
              </a:rPr>
              <a:pPr fontAlgn="base">
                <a:spcBef>
                  <a:spcPct val="0"/>
                </a:spcBef>
                <a:spcAft>
                  <a:spcPct val="0"/>
                </a:spcAft>
              </a:pPr>
              <a:t>13</a:t>
            </a:fld>
            <a:endParaRPr lang="en-US">
              <a:solidFill>
                <a:schemeClr val="tx1"/>
              </a:solidFill>
              <a:latin typeface="Comic Sans MS" pitchFamily="66" charset="0"/>
            </a:endParaRPr>
          </a:p>
        </p:txBody>
      </p:sp>
      <p:grpSp>
        <p:nvGrpSpPr>
          <p:cNvPr id="2" name="Group 50"/>
          <p:cNvGrpSpPr/>
          <p:nvPr/>
        </p:nvGrpSpPr>
        <p:grpSpPr>
          <a:xfrm>
            <a:off x="1752600" y="4419600"/>
            <a:ext cx="5013960" cy="1676400"/>
            <a:chOff x="2438400" y="2133600"/>
            <a:chExt cx="5013960" cy="1676400"/>
          </a:xfrm>
        </p:grpSpPr>
        <p:sp>
          <p:nvSpPr>
            <p:cNvPr id="120" name="TextBox 119"/>
            <p:cNvSpPr txBox="1"/>
            <p:nvPr/>
          </p:nvSpPr>
          <p:spPr>
            <a:xfrm>
              <a:off x="6019800" y="3257491"/>
              <a:ext cx="1432560" cy="400110"/>
            </a:xfrm>
            <a:prstGeom prst="rect">
              <a:avLst/>
            </a:prstGeom>
            <a:noFill/>
          </p:spPr>
          <p:txBody>
            <a:bodyPr wrap="square" rtlCol="0">
              <a:spAutoFit/>
            </a:bodyPr>
            <a:lstStyle/>
            <a:p>
              <a:pPr algn="ctr"/>
              <a:r>
                <a:rPr lang="en-US" sz="2000" dirty="0" smtClean="0">
                  <a:latin typeface="Comic Sans MS" pitchFamily="66" charset="0"/>
                </a:rPr>
                <a:t>d5= d1+d2</a:t>
              </a:r>
              <a:endParaRPr lang="en-US" sz="2000" dirty="0">
                <a:latin typeface="Comic Sans MS" pitchFamily="66" charset="0"/>
              </a:endParaRPr>
            </a:p>
          </p:txBody>
        </p:sp>
        <p:sp>
          <p:nvSpPr>
            <p:cNvPr id="124" name="TextBox 123"/>
            <p:cNvSpPr txBox="1"/>
            <p:nvPr/>
          </p:nvSpPr>
          <p:spPr>
            <a:xfrm>
              <a:off x="5943600" y="2647890"/>
              <a:ext cx="1143000" cy="400110"/>
            </a:xfrm>
            <a:prstGeom prst="rect">
              <a:avLst/>
            </a:prstGeom>
            <a:noFill/>
          </p:spPr>
          <p:txBody>
            <a:bodyPr wrap="square" rtlCol="0">
              <a:spAutoFit/>
            </a:bodyPr>
            <a:lstStyle/>
            <a:p>
              <a:pPr algn="ctr"/>
              <a:r>
                <a:rPr lang="en-US" sz="2000" dirty="0" smtClean="0">
                  <a:latin typeface="Comic Sans MS" pitchFamily="66" charset="0"/>
                </a:rPr>
                <a:t>d4= d1</a:t>
              </a:r>
              <a:endParaRPr lang="en-US" sz="2000" dirty="0">
                <a:latin typeface="Comic Sans MS" pitchFamily="66" charset="0"/>
              </a:endParaRPr>
            </a:p>
          </p:txBody>
        </p:sp>
        <p:grpSp>
          <p:nvGrpSpPr>
            <p:cNvPr id="3" name="Group 49"/>
            <p:cNvGrpSpPr/>
            <p:nvPr/>
          </p:nvGrpSpPr>
          <p:grpSpPr>
            <a:xfrm>
              <a:off x="2438400" y="2133600"/>
              <a:ext cx="3581400" cy="1676400"/>
              <a:chOff x="5029200" y="2057400"/>
              <a:chExt cx="3581400" cy="1676400"/>
            </a:xfrm>
          </p:grpSpPr>
          <p:sp>
            <p:nvSpPr>
              <p:cNvPr id="112" name="Rectangle 111"/>
              <p:cNvSpPr/>
              <p:nvPr/>
            </p:nvSpPr>
            <p:spPr>
              <a:xfrm>
                <a:off x="6172200" y="2457510"/>
                <a:ext cx="1905000" cy="1276290"/>
              </a:xfrm>
              <a:prstGeom prst="rect">
                <a:avLst/>
              </a:prstGeom>
              <a:solidFill>
                <a:schemeClr val="bg1">
                  <a:lumMod val="8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cs typeface="Arial" pitchFamily="34" charset="0"/>
                </a:endParaRPr>
              </a:p>
            </p:txBody>
          </p:sp>
          <p:sp>
            <p:nvSpPr>
              <p:cNvPr id="113" name="Flowchart: Connector 112"/>
              <p:cNvSpPr/>
              <p:nvPr/>
            </p:nvSpPr>
            <p:spPr>
              <a:xfrm>
                <a:off x="6096000" y="2724090"/>
                <a:ext cx="137160" cy="13716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ight Arrow 113"/>
              <p:cNvSpPr/>
              <p:nvPr/>
            </p:nvSpPr>
            <p:spPr>
              <a:xfrm>
                <a:off x="5638800" y="2693610"/>
                <a:ext cx="457200" cy="182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Connector 114"/>
              <p:cNvSpPr/>
              <p:nvPr/>
            </p:nvSpPr>
            <p:spPr>
              <a:xfrm>
                <a:off x="6096000" y="3333690"/>
                <a:ext cx="137160" cy="13716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p:cNvSpPr/>
              <p:nvPr/>
            </p:nvSpPr>
            <p:spPr>
              <a:xfrm>
                <a:off x="8016240" y="3333690"/>
                <a:ext cx="137160" cy="13716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p:cNvSpPr/>
              <p:nvPr/>
            </p:nvSpPr>
            <p:spPr>
              <a:xfrm>
                <a:off x="8153400" y="3303210"/>
                <a:ext cx="457200" cy="18288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5029200" y="2552580"/>
                <a:ext cx="609600" cy="400110"/>
              </a:xfrm>
              <a:prstGeom prst="rect">
                <a:avLst/>
              </a:prstGeom>
              <a:noFill/>
            </p:spPr>
            <p:txBody>
              <a:bodyPr wrap="square" rtlCol="0">
                <a:spAutoFit/>
              </a:bodyPr>
              <a:lstStyle/>
              <a:p>
                <a:pPr algn="ctr"/>
                <a:r>
                  <a:rPr lang="en-US" sz="2000" dirty="0" smtClean="0">
                    <a:latin typeface="Comic Sans MS" pitchFamily="66" charset="0"/>
                  </a:rPr>
                  <a:t>d1</a:t>
                </a:r>
                <a:endParaRPr lang="en-US" sz="2000" dirty="0">
                  <a:latin typeface="Comic Sans MS" pitchFamily="66" charset="0"/>
                </a:endParaRPr>
              </a:p>
            </p:txBody>
          </p:sp>
          <p:sp>
            <p:nvSpPr>
              <p:cNvPr id="119" name="TextBox 118"/>
              <p:cNvSpPr txBox="1"/>
              <p:nvPr/>
            </p:nvSpPr>
            <p:spPr>
              <a:xfrm>
                <a:off x="5029200" y="3200400"/>
                <a:ext cx="609600" cy="400110"/>
              </a:xfrm>
              <a:prstGeom prst="rect">
                <a:avLst/>
              </a:prstGeom>
              <a:noFill/>
            </p:spPr>
            <p:txBody>
              <a:bodyPr wrap="square" rtlCol="0">
                <a:spAutoFit/>
              </a:bodyPr>
              <a:lstStyle/>
              <a:p>
                <a:pPr algn="ctr"/>
                <a:r>
                  <a:rPr lang="en-US" sz="2000" dirty="0" smtClean="0">
                    <a:latin typeface="Comic Sans MS" pitchFamily="66" charset="0"/>
                  </a:rPr>
                  <a:t>d2</a:t>
                </a:r>
                <a:endParaRPr lang="en-US" sz="2000" dirty="0">
                  <a:latin typeface="Comic Sans MS" pitchFamily="66" charset="0"/>
                </a:endParaRPr>
              </a:p>
            </p:txBody>
          </p:sp>
          <p:sp>
            <p:nvSpPr>
              <p:cNvPr id="121" name="Right Arrow 120"/>
              <p:cNvSpPr/>
              <p:nvPr/>
            </p:nvSpPr>
            <p:spPr>
              <a:xfrm>
                <a:off x="5638800" y="3303210"/>
                <a:ext cx="457200" cy="1828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Connector 121"/>
              <p:cNvSpPr/>
              <p:nvPr/>
            </p:nvSpPr>
            <p:spPr>
              <a:xfrm>
                <a:off x="8001000" y="2724090"/>
                <a:ext cx="137160" cy="13716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Arrow 122"/>
              <p:cNvSpPr/>
              <p:nvPr/>
            </p:nvSpPr>
            <p:spPr>
              <a:xfrm>
                <a:off x="8138160" y="2693610"/>
                <a:ext cx="457200" cy="18288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a:stCxn id="113" idx="6"/>
                <a:endCxn id="122" idx="2"/>
              </p:cNvCxnSpPr>
              <p:nvPr/>
            </p:nvCxnSpPr>
            <p:spPr>
              <a:xfrm>
                <a:off x="6233160" y="2792670"/>
                <a:ext cx="1767840"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3" idx="6"/>
                <a:endCxn id="116" idx="2"/>
              </p:cNvCxnSpPr>
              <p:nvPr/>
            </p:nvCxnSpPr>
            <p:spPr>
              <a:xfrm>
                <a:off x="6233160" y="2792670"/>
                <a:ext cx="1783080" cy="60960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5" idx="6"/>
                <a:endCxn id="116" idx="2"/>
              </p:cNvCxnSpPr>
              <p:nvPr/>
            </p:nvCxnSpPr>
            <p:spPr>
              <a:xfrm>
                <a:off x="6233160" y="3402270"/>
                <a:ext cx="1783080"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858000" y="2057400"/>
                <a:ext cx="609600" cy="400110"/>
              </a:xfrm>
              <a:prstGeom prst="rect">
                <a:avLst/>
              </a:prstGeom>
              <a:noFill/>
            </p:spPr>
            <p:txBody>
              <a:bodyPr wrap="square" rtlCol="0">
                <a:spAutoFit/>
              </a:bodyPr>
              <a:lstStyle/>
              <a:p>
                <a:pPr algn="ctr"/>
                <a:r>
                  <a:rPr lang="en-US" sz="2000" b="1" dirty="0" smtClean="0"/>
                  <a:t>M3</a:t>
                </a:r>
                <a:endParaRPr lang="en-US" sz="20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686800" cy="685800"/>
          </a:xfrm>
        </p:spPr>
        <p:txBody>
          <a:bodyPr/>
          <a:lstStyle/>
          <a:p>
            <a:r>
              <a:rPr lang="en-US" sz="2800" b="1" dirty="0" smtClean="0">
                <a:solidFill>
                  <a:schemeClr val="tx2"/>
                </a:solidFill>
                <a:latin typeface="Comic Sans MS" pitchFamily="66" charset="0"/>
              </a:rPr>
              <a:t>Roadmap</a:t>
            </a:r>
            <a:endParaRPr lang="en-US" sz="3200" b="1" dirty="0" smtClean="0">
              <a:solidFill>
                <a:schemeClr val="tx2"/>
              </a:solidFill>
              <a:latin typeface="Comic Sans MS" pitchFamily="66" charset="0"/>
            </a:endParaRPr>
          </a:p>
        </p:txBody>
      </p:sp>
      <p:sp>
        <p:nvSpPr>
          <p:cNvPr id="3" name="Content Placeholder 2"/>
          <p:cNvSpPr>
            <a:spLocks noGrp="1"/>
          </p:cNvSpPr>
          <p:nvPr>
            <p:ph idx="1"/>
          </p:nvPr>
        </p:nvSpPr>
        <p:spPr>
          <a:xfrm>
            <a:off x="228600" y="1143000"/>
            <a:ext cx="8686800" cy="5486400"/>
          </a:xfrm>
        </p:spPr>
        <p:txBody>
          <a:bodyPr rtlCol="0">
            <a:normAutofit/>
          </a:bodyPr>
          <a:lstStyle/>
          <a:p>
            <a:pPr fontAlgn="auto">
              <a:spcAft>
                <a:spcPts val="0"/>
              </a:spcAft>
              <a:buFont typeface="Arial" pitchFamily="34" charset="0"/>
              <a:buChar char="•"/>
              <a:defRPr/>
            </a:pPr>
            <a:r>
              <a:rPr lang="en-US" sz="2400" dirty="0" smtClean="0">
                <a:solidFill>
                  <a:schemeClr val="tx1">
                    <a:lumMod val="50000"/>
                    <a:lumOff val="50000"/>
                  </a:schemeClr>
                </a:solidFill>
                <a:latin typeface="Comic Sans MS" pitchFamily="66" charset="0"/>
              </a:rPr>
              <a:t>Introduction</a:t>
            </a:r>
            <a:endParaRPr lang="en-US" sz="2400" dirty="0" smtClean="0">
              <a:latin typeface="Comic Sans MS" pitchFamily="66" charset="0"/>
            </a:endParaRPr>
          </a:p>
          <a:p>
            <a:pPr fontAlgn="auto">
              <a:spcAft>
                <a:spcPts val="0"/>
              </a:spcAft>
              <a:buFont typeface="Arial" pitchFamily="34" charset="0"/>
              <a:buChar char="•"/>
              <a:defRPr/>
            </a:pPr>
            <a:r>
              <a:rPr lang="en-US" sz="2400" dirty="0" smtClean="0">
                <a:solidFill>
                  <a:srgbClr val="7F7F7F"/>
                </a:solidFill>
                <a:latin typeface="Comic Sans MS" pitchFamily="66" charset="0"/>
              </a:rPr>
              <a:t>Workflow Model</a:t>
            </a:r>
          </a:p>
          <a:p>
            <a:pPr fontAlgn="auto">
              <a:spcAft>
                <a:spcPts val="0"/>
              </a:spcAft>
              <a:buFont typeface="Arial" pitchFamily="34" charset="0"/>
              <a:buChar char="•"/>
              <a:defRPr/>
            </a:pPr>
            <a:r>
              <a:rPr lang="en-US" sz="2400" dirty="0" err="1" smtClean="0">
                <a:latin typeface="Comic Sans MS" pitchFamily="66" charset="0"/>
              </a:rPr>
              <a:t>Reachability</a:t>
            </a:r>
            <a:r>
              <a:rPr lang="en-US" sz="2400" dirty="0" smtClean="0">
                <a:latin typeface="Comic Sans MS" pitchFamily="66" charset="0"/>
              </a:rPr>
              <a:t> Labeling Scheme</a:t>
            </a:r>
          </a:p>
          <a:p>
            <a:pPr fontAlgn="auto">
              <a:spcAft>
                <a:spcPts val="0"/>
              </a:spcAft>
              <a:buFont typeface="Arial" pitchFamily="34" charset="0"/>
              <a:buChar char="•"/>
              <a:defRPr/>
            </a:pPr>
            <a:r>
              <a:rPr lang="en-US" sz="2400" dirty="0" smtClean="0">
                <a:latin typeface="Comic Sans MS" pitchFamily="66" charset="0"/>
              </a:rPr>
              <a:t>From </a:t>
            </a:r>
            <a:r>
              <a:rPr lang="en-US" sz="2400" dirty="0" err="1" smtClean="0">
                <a:latin typeface="Comic Sans MS" pitchFamily="66" charset="0"/>
              </a:rPr>
              <a:t>Reachability</a:t>
            </a:r>
            <a:r>
              <a:rPr lang="en-US" sz="2400" dirty="0" smtClean="0">
                <a:latin typeface="Comic Sans MS" pitchFamily="66" charset="0"/>
              </a:rPr>
              <a:t> to Regular Path Queries</a:t>
            </a:r>
          </a:p>
          <a:p>
            <a:pPr fontAlgn="auto">
              <a:spcAft>
                <a:spcPts val="0"/>
              </a:spcAft>
              <a:buFont typeface="Arial" pitchFamily="34" charset="0"/>
              <a:buChar char="•"/>
              <a:defRPr/>
            </a:pPr>
            <a:r>
              <a:rPr lang="en-US" sz="2400" dirty="0" smtClean="0">
                <a:latin typeface="Comic Sans MS" pitchFamily="66" charset="0"/>
              </a:rPr>
              <a:t>Conclusions</a:t>
            </a:r>
          </a:p>
        </p:txBody>
      </p:sp>
      <p:sp>
        <p:nvSpPr>
          <p:cNvPr id="5"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47DCFF9-187A-4D22-A661-69066743BF61}" type="slidenum">
              <a:rPr lang="en-US">
                <a:solidFill>
                  <a:schemeClr val="tx1"/>
                </a:solidFill>
                <a:latin typeface="Comic Sans MS" pitchFamily="66" charset="0"/>
              </a:rPr>
              <a:pPr fontAlgn="base">
                <a:spcBef>
                  <a:spcPct val="0"/>
                </a:spcBef>
                <a:spcAft>
                  <a:spcPct val="0"/>
                </a:spcAft>
              </a:pPr>
              <a:t>14</a:t>
            </a:fld>
            <a:endParaRPr lang="en-US"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lstStyle/>
          <a:p>
            <a:r>
              <a:rPr lang="en-US" dirty="0" err="1" smtClean="0"/>
              <a:t>Reachability</a:t>
            </a:r>
            <a:r>
              <a:rPr lang="en-US" dirty="0" smtClean="0"/>
              <a:t> Labeling</a:t>
            </a:r>
            <a:endParaRPr lang="en-US" dirty="0"/>
          </a:p>
        </p:txBody>
      </p:sp>
      <p:sp>
        <p:nvSpPr>
          <p:cNvPr id="3" name="Content Placeholder 2"/>
          <p:cNvSpPr>
            <a:spLocks noGrp="1"/>
          </p:cNvSpPr>
          <p:nvPr>
            <p:ph idx="1"/>
          </p:nvPr>
        </p:nvSpPr>
        <p:spPr>
          <a:xfrm>
            <a:off x="381000" y="2332037"/>
            <a:ext cx="8229600" cy="4525963"/>
          </a:xfrm>
        </p:spPr>
        <p:txBody>
          <a:bodyPr/>
          <a:lstStyle/>
          <a:p>
            <a:r>
              <a:rPr lang="en-US" dirty="0" smtClean="0"/>
              <a:t>Labels represent the sequence of node replacements (derivations) that produced the module execution</a:t>
            </a:r>
          </a:p>
          <a:p>
            <a:pPr lvl="1"/>
            <a:r>
              <a:rPr lang="en-US" dirty="0" smtClean="0"/>
              <a:t>“compressed” parse tree, whose height is proportional to the size of the </a:t>
            </a:r>
            <a:r>
              <a:rPr lang="en-US" dirty="0" smtClean="0">
                <a:solidFill>
                  <a:srgbClr val="C0504D"/>
                </a:solidFill>
              </a:rPr>
              <a:t>workflow grammar</a:t>
            </a:r>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C98B7CC0-45F6-467B-8427-CF43FFEC5173}" type="slidenum">
              <a:rPr lang="en-US" smtClean="0"/>
              <a:pPr>
                <a:defRPr/>
              </a:pPr>
              <a:t>15</a:t>
            </a:fld>
            <a:endParaRPr lang="en-US" dirty="0"/>
          </a:p>
        </p:txBody>
      </p:sp>
      <p:pic>
        <p:nvPicPr>
          <p:cNvPr id="5" name="Picture 4" descr="parse-cr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0" y="3810000"/>
            <a:ext cx="4292600" cy="2690126"/>
          </a:xfrm>
          <a:prstGeom prst="rect">
            <a:avLst/>
          </a:prstGeom>
        </p:spPr>
      </p:pic>
      <p:pic>
        <p:nvPicPr>
          <p:cNvPr id="6" name="Picture 5" descr="run-crop.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343400" y="1143000"/>
            <a:ext cx="4343400" cy="781974"/>
          </a:xfrm>
          <a:prstGeom prst="rect">
            <a:avLst/>
          </a:prstGeom>
        </p:spPr>
      </p:pic>
      <p:pic>
        <p:nvPicPr>
          <p:cNvPr id="7" name="Picture 6" descr="spec-crop.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33400" y="844875"/>
            <a:ext cx="3429000" cy="14411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Testing </a:t>
            </a:r>
            <a:r>
              <a:rPr lang="en-US" dirty="0" err="1" smtClean="0"/>
              <a:t>Reachability</a:t>
            </a:r>
            <a:endParaRPr lang="en-US" dirty="0"/>
          </a:p>
        </p:txBody>
      </p:sp>
      <p:sp>
        <p:nvSpPr>
          <p:cNvPr id="3" name="Content Placeholder 2"/>
          <p:cNvSpPr>
            <a:spLocks noGrp="1"/>
          </p:cNvSpPr>
          <p:nvPr>
            <p:ph idx="1"/>
          </p:nvPr>
        </p:nvSpPr>
        <p:spPr>
          <a:xfrm>
            <a:off x="381000" y="1447800"/>
            <a:ext cx="8382000" cy="4525963"/>
          </a:xfrm>
        </p:spPr>
        <p:txBody>
          <a:bodyPr/>
          <a:lstStyle/>
          <a:p>
            <a:r>
              <a:rPr lang="en-US" b="1" dirty="0" smtClean="0">
                <a:solidFill>
                  <a:srgbClr val="C0504D"/>
                </a:solidFill>
              </a:rPr>
              <a:t>Problem Statement</a:t>
            </a:r>
            <a:r>
              <a:rPr lang="en-US" dirty="0" smtClean="0"/>
              <a:t>:  Given two nodes (</a:t>
            </a:r>
            <a:r>
              <a:rPr lang="en-US" dirty="0" err="1" smtClean="0"/>
              <a:t>x,y</a:t>
            </a:r>
            <a:r>
              <a:rPr lang="en-US" dirty="0" smtClean="0"/>
              <a:t>) in an execution is </a:t>
            </a:r>
            <a:r>
              <a:rPr lang="en-US" dirty="0" err="1" smtClean="0"/>
              <a:t>y</a:t>
            </a:r>
            <a:r>
              <a:rPr lang="en-US" dirty="0" smtClean="0"/>
              <a:t> reachable from </a:t>
            </a:r>
            <a:r>
              <a:rPr lang="en-US" dirty="0" err="1" smtClean="0"/>
              <a:t>x</a:t>
            </a:r>
            <a:r>
              <a:rPr lang="en-US" dirty="0" smtClean="0"/>
              <a:t>?</a:t>
            </a:r>
          </a:p>
          <a:p>
            <a:pPr lvl="1"/>
            <a:r>
              <a:rPr lang="en-US" sz="1800" dirty="0" smtClean="0"/>
              <a:t>a node in the execution is a leaf in the compressed parse tree</a:t>
            </a:r>
          </a:p>
          <a:p>
            <a:r>
              <a:rPr lang="en-US" b="1" dirty="0" smtClean="0">
                <a:solidFill>
                  <a:schemeClr val="accent2"/>
                </a:solidFill>
              </a:rPr>
              <a:t>Method</a:t>
            </a:r>
            <a:r>
              <a:rPr lang="en-US" dirty="0" smtClean="0">
                <a:solidFill>
                  <a:schemeClr val="accent2"/>
                </a:solidFill>
              </a:rPr>
              <a:t> (roughly speaking):</a:t>
            </a:r>
            <a:r>
              <a:rPr lang="en-US" dirty="0" smtClean="0"/>
              <a:t>  Look for least common ancestor of nodes, and examine the specification to see if the node-types are reachable. </a:t>
            </a:r>
          </a:p>
          <a:p>
            <a:pPr lvl="1"/>
            <a:r>
              <a:rPr lang="en-US" dirty="0" smtClean="0"/>
              <a:t>Is b:3 reachable from c:1?</a:t>
            </a:r>
          </a:p>
          <a:p>
            <a:pPr lvl="1"/>
            <a:r>
              <a:rPr lang="en-US" dirty="0" smtClean="0"/>
              <a:t>Is d:1 reachable from a:1?</a:t>
            </a:r>
          </a:p>
          <a:p>
            <a:pPr lvl="1"/>
            <a:endParaRPr lang="en-US" dirty="0"/>
          </a:p>
        </p:txBody>
      </p:sp>
      <p:sp>
        <p:nvSpPr>
          <p:cNvPr id="4" name="Slide Number Placeholder 3"/>
          <p:cNvSpPr>
            <a:spLocks noGrp="1"/>
          </p:cNvSpPr>
          <p:nvPr>
            <p:ph type="sldNum" sz="quarter" idx="12"/>
          </p:nvPr>
        </p:nvSpPr>
        <p:spPr/>
        <p:txBody>
          <a:bodyPr/>
          <a:lstStyle/>
          <a:p>
            <a:pPr>
              <a:defRPr/>
            </a:pPr>
            <a:fld id="{C98B7CC0-45F6-467B-8427-CF43FFEC5173}" type="slidenum">
              <a:rPr lang="en-US" smtClean="0"/>
              <a:pPr>
                <a:defRPr/>
              </a:pPr>
              <a:t>16</a:t>
            </a:fld>
            <a:endParaRPr lang="en-US" dirty="0"/>
          </a:p>
        </p:txBody>
      </p:sp>
      <p:pic>
        <p:nvPicPr>
          <p:cNvPr id="5" name="Picture 4" descr="parse-cr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800600" y="3657600"/>
            <a:ext cx="3886200" cy="2435440"/>
          </a:xfrm>
          <a:prstGeom prst="rect">
            <a:avLst/>
          </a:prstGeom>
        </p:spPr>
      </p:pic>
      <p:pic>
        <p:nvPicPr>
          <p:cNvPr id="7" name="Picture 6" descr="spec-crop.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1000" y="4267200"/>
            <a:ext cx="3807502" cy="1600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686800" cy="685800"/>
          </a:xfrm>
        </p:spPr>
        <p:txBody>
          <a:bodyPr/>
          <a:lstStyle/>
          <a:p>
            <a:r>
              <a:rPr lang="en-US" sz="2800" b="1" dirty="0" smtClean="0">
                <a:solidFill>
                  <a:schemeClr val="tx2"/>
                </a:solidFill>
                <a:latin typeface="Comic Sans MS" pitchFamily="66" charset="0"/>
              </a:rPr>
              <a:t>Roadmap</a:t>
            </a:r>
            <a:endParaRPr lang="en-US" sz="3200" b="1" dirty="0" smtClean="0">
              <a:solidFill>
                <a:schemeClr val="tx2"/>
              </a:solidFill>
              <a:latin typeface="Comic Sans MS" pitchFamily="66" charset="0"/>
            </a:endParaRPr>
          </a:p>
        </p:txBody>
      </p:sp>
      <p:sp>
        <p:nvSpPr>
          <p:cNvPr id="3" name="Content Placeholder 2"/>
          <p:cNvSpPr>
            <a:spLocks noGrp="1"/>
          </p:cNvSpPr>
          <p:nvPr>
            <p:ph idx="1"/>
          </p:nvPr>
        </p:nvSpPr>
        <p:spPr>
          <a:xfrm>
            <a:off x="228600" y="1143000"/>
            <a:ext cx="8686800" cy="5486400"/>
          </a:xfrm>
        </p:spPr>
        <p:txBody>
          <a:bodyPr rtlCol="0">
            <a:normAutofit/>
          </a:bodyPr>
          <a:lstStyle/>
          <a:p>
            <a:pPr fontAlgn="auto">
              <a:spcAft>
                <a:spcPts val="0"/>
              </a:spcAft>
              <a:buFont typeface="Arial" pitchFamily="34" charset="0"/>
              <a:buChar char="•"/>
              <a:defRPr/>
            </a:pPr>
            <a:r>
              <a:rPr lang="en-US" sz="2400" dirty="0" smtClean="0">
                <a:solidFill>
                  <a:schemeClr val="tx1">
                    <a:lumMod val="50000"/>
                    <a:lumOff val="50000"/>
                  </a:schemeClr>
                </a:solidFill>
                <a:latin typeface="Comic Sans MS" pitchFamily="66" charset="0"/>
              </a:rPr>
              <a:t>Introduction</a:t>
            </a:r>
            <a:endParaRPr lang="en-US" sz="2400" dirty="0" smtClean="0">
              <a:latin typeface="Comic Sans MS" pitchFamily="66" charset="0"/>
            </a:endParaRPr>
          </a:p>
          <a:p>
            <a:pPr fontAlgn="auto">
              <a:spcAft>
                <a:spcPts val="0"/>
              </a:spcAft>
              <a:buFont typeface="Arial" pitchFamily="34" charset="0"/>
              <a:buChar char="•"/>
              <a:defRPr/>
            </a:pPr>
            <a:r>
              <a:rPr lang="en-US" sz="2400" dirty="0" smtClean="0">
                <a:solidFill>
                  <a:srgbClr val="7F7F7F"/>
                </a:solidFill>
                <a:latin typeface="Comic Sans MS" pitchFamily="66" charset="0"/>
              </a:rPr>
              <a:t>Workflow Model</a:t>
            </a:r>
          </a:p>
          <a:p>
            <a:pPr fontAlgn="auto">
              <a:spcAft>
                <a:spcPts val="0"/>
              </a:spcAft>
              <a:buFont typeface="Arial" pitchFamily="34" charset="0"/>
              <a:buChar char="•"/>
              <a:defRPr/>
            </a:pPr>
            <a:r>
              <a:rPr lang="en-US" sz="2400" dirty="0" err="1" smtClean="0">
                <a:solidFill>
                  <a:srgbClr val="7F7F7F"/>
                </a:solidFill>
                <a:latin typeface="Comic Sans MS" pitchFamily="66" charset="0"/>
              </a:rPr>
              <a:t>Reachability</a:t>
            </a:r>
            <a:r>
              <a:rPr lang="en-US" sz="2400" dirty="0" smtClean="0">
                <a:solidFill>
                  <a:srgbClr val="7F7F7F"/>
                </a:solidFill>
                <a:latin typeface="Comic Sans MS" pitchFamily="66" charset="0"/>
              </a:rPr>
              <a:t> Labeling Scheme</a:t>
            </a:r>
          </a:p>
          <a:p>
            <a:pPr fontAlgn="auto">
              <a:spcAft>
                <a:spcPts val="0"/>
              </a:spcAft>
              <a:buFont typeface="Arial" pitchFamily="34" charset="0"/>
              <a:buChar char="•"/>
              <a:defRPr/>
            </a:pPr>
            <a:r>
              <a:rPr lang="en-US" sz="2400" dirty="0" smtClean="0">
                <a:latin typeface="Comic Sans MS" pitchFamily="66" charset="0"/>
              </a:rPr>
              <a:t>From </a:t>
            </a:r>
            <a:r>
              <a:rPr lang="en-US" sz="2400" dirty="0" err="1" smtClean="0">
                <a:latin typeface="Comic Sans MS" pitchFamily="66" charset="0"/>
              </a:rPr>
              <a:t>Reachability</a:t>
            </a:r>
            <a:r>
              <a:rPr lang="en-US" sz="2400" dirty="0" smtClean="0">
                <a:latin typeface="Comic Sans MS" pitchFamily="66" charset="0"/>
              </a:rPr>
              <a:t> to Regular Path Queries</a:t>
            </a:r>
          </a:p>
          <a:p>
            <a:pPr fontAlgn="auto">
              <a:spcAft>
                <a:spcPts val="0"/>
              </a:spcAft>
              <a:buFont typeface="Arial" pitchFamily="34" charset="0"/>
              <a:buChar char="•"/>
              <a:defRPr/>
            </a:pPr>
            <a:r>
              <a:rPr lang="en-US" sz="2400" dirty="0" smtClean="0">
                <a:latin typeface="Comic Sans MS" pitchFamily="66" charset="0"/>
              </a:rPr>
              <a:t>Conclusions</a:t>
            </a:r>
          </a:p>
        </p:txBody>
      </p:sp>
      <p:sp>
        <p:nvSpPr>
          <p:cNvPr id="5"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47DCFF9-187A-4D22-A661-69066743BF61}" type="slidenum">
              <a:rPr lang="en-US">
                <a:solidFill>
                  <a:schemeClr val="tx1"/>
                </a:solidFill>
                <a:latin typeface="Comic Sans MS" pitchFamily="66" charset="0"/>
              </a:rPr>
              <a:pPr fontAlgn="base">
                <a:spcBef>
                  <a:spcPct val="0"/>
                </a:spcBef>
                <a:spcAft>
                  <a:spcPct val="0"/>
                </a:spcAft>
              </a:pPr>
              <a:t>17</a:t>
            </a:fld>
            <a:endParaRPr lang="en-US"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Idea: Intersect Query with Execution</a:t>
            </a:r>
            <a:endParaRPr lang="en-US" dirty="0"/>
          </a:p>
        </p:txBody>
      </p:sp>
      <p:sp>
        <p:nvSpPr>
          <p:cNvPr id="2" name="Slide Number Placeholder 1"/>
          <p:cNvSpPr>
            <a:spLocks noGrp="1"/>
          </p:cNvSpPr>
          <p:nvPr>
            <p:ph type="sldNum" sz="quarter" idx="12"/>
          </p:nvPr>
        </p:nvSpPr>
        <p:spPr/>
        <p:txBody>
          <a:bodyPr/>
          <a:lstStyle/>
          <a:p>
            <a:pPr>
              <a:defRPr/>
            </a:pPr>
            <a:fld id="{4F101BB9-8972-4F5B-AEDD-940F17ED7C63}" type="slidenum">
              <a:rPr lang="en-US" smtClean="0"/>
              <a:pPr>
                <a:defRPr/>
              </a:pPr>
              <a:t>18</a:t>
            </a:fld>
            <a:endParaRPr lang="en-US" dirty="0"/>
          </a:p>
        </p:txBody>
      </p:sp>
      <p:pic>
        <p:nvPicPr>
          <p:cNvPr id="3" name="Picture 2" descr="SafeQueryCr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14400" y="1981200"/>
            <a:ext cx="2667000" cy="1333500"/>
          </a:xfrm>
          <a:prstGeom prst="rect">
            <a:avLst/>
          </a:prstGeom>
        </p:spPr>
      </p:pic>
      <p:pic>
        <p:nvPicPr>
          <p:cNvPr id="4" name="Picture 3" descr="stack-join-crop.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143000" y="3888020"/>
            <a:ext cx="6880703" cy="2043912"/>
          </a:xfrm>
          <a:prstGeom prst="rect">
            <a:avLst/>
          </a:prstGeom>
        </p:spPr>
      </p:pic>
      <p:sp>
        <p:nvSpPr>
          <p:cNvPr id="6" name="TextBox 5"/>
          <p:cNvSpPr txBox="1"/>
          <p:nvPr/>
        </p:nvSpPr>
        <p:spPr>
          <a:xfrm>
            <a:off x="533400" y="1447800"/>
            <a:ext cx="2596797" cy="369332"/>
          </a:xfrm>
          <a:prstGeom prst="rect">
            <a:avLst/>
          </a:prstGeom>
          <a:noFill/>
        </p:spPr>
        <p:txBody>
          <a:bodyPr wrap="none" rtlCol="0">
            <a:spAutoFit/>
          </a:bodyPr>
          <a:lstStyle/>
          <a:p>
            <a:r>
              <a:rPr lang="en-US" b="1" dirty="0" smtClean="0">
                <a:solidFill>
                  <a:srgbClr val="C0504D"/>
                </a:solidFill>
              </a:rPr>
              <a:t>Query </a:t>
            </a:r>
            <a:r>
              <a:rPr lang="en-US" b="1" dirty="0" smtClean="0"/>
              <a:t>_*</a:t>
            </a:r>
            <a:r>
              <a:rPr lang="en-US" b="1" dirty="0" err="1" smtClean="0"/>
              <a:t>e</a:t>
            </a:r>
            <a:r>
              <a:rPr lang="en-US" b="1" dirty="0" smtClean="0"/>
              <a:t>_* </a:t>
            </a:r>
            <a:r>
              <a:rPr lang="en-US" b="1" dirty="0" smtClean="0">
                <a:solidFill>
                  <a:srgbClr val="C0504D"/>
                </a:solidFill>
              </a:rPr>
              <a:t>as a DFA:</a:t>
            </a:r>
            <a:endParaRPr lang="en-US" b="1" dirty="0">
              <a:solidFill>
                <a:srgbClr val="C0504D"/>
              </a:solidFill>
            </a:endParaRPr>
          </a:p>
        </p:txBody>
      </p:sp>
      <p:sp>
        <p:nvSpPr>
          <p:cNvPr id="7" name="TextBox 6"/>
          <p:cNvSpPr txBox="1"/>
          <p:nvPr/>
        </p:nvSpPr>
        <p:spPr>
          <a:xfrm>
            <a:off x="457200" y="3352800"/>
            <a:ext cx="6598268" cy="369332"/>
          </a:xfrm>
          <a:prstGeom prst="rect">
            <a:avLst/>
          </a:prstGeom>
          <a:noFill/>
        </p:spPr>
        <p:txBody>
          <a:bodyPr wrap="none" rtlCol="0">
            <a:spAutoFit/>
          </a:bodyPr>
          <a:lstStyle/>
          <a:p>
            <a:r>
              <a:rPr lang="en-US" b="1" dirty="0" smtClean="0">
                <a:solidFill>
                  <a:srgbClr val="C0504D"/>
                </a:solidFill>
              </a:rPr>
              <a:t>Fine-grained representation of sample execution for </a:t>
            </a:r>
            <a:r>
              <a:rPr lang="en-US" b="1" dirty="0" smtClean="0"/>
              <a:t>_*</a:t>
            </a:r>
            <a:r>
              <a:rPr lang="en-US" b="1" dirty="0" err="1" smtClean="0"/>
              <a:t>e</a:t>
            </a:r>
            <a:r>
              <a:rPr lang="en-US" b="1" dirty="0" smtClean="0"/>
              <a:t>_* </a:t>
            </a:r>
            <a:r>
              <a:rPr lang="en-US" b="1" dirty="0" smtClean="0">
                <a:solidFill>
                  <a:srgbClr val="C0504D"/>
                </a:solidFill>
              </a:rPr>
              <a:t>:</a:t>
            </a:r>
            <a:endParaRPr lang="en-US" b="1" dirty="0">
              <a:solidFill>
                <a:srgbClr val="C0504D"/>
              </a:solidFill>
            </a:endParaRPr>
          </a:p>
        </p:txBody>
      </p:sp>
      <p:pic>
        <p:nvPicPr>
          <p:cNvPr id="9" name="Picture 8" descr="run-crop.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62400" y="2057400"/>
            <a:ext cx="4655703" cy="838200"/>
          </a:xfrm>
          <a:prstGeom prst="rect">
            <a:avLst/>
          </a:prstGeom>
        </p:spPr>
      </p:pic>
      <p:sp>
        <p:nvSpPr>
          <p:cNvPr id="10" name="TextBox 9"/>
          <p:cNvSpPr txBox="1"/>
          <p:nvPr/>
        </p:nvSpPr>
        <p:spPr>
          <a:xfrm>
            <a:off x="4038600" y="1447800"/>
            <a:ext cx="2224287" cy="369332"/>
          </a:xfrm>
          <a:prstGeom prst="rect">
            <a:avLst/>
          </a:prstGeom>
          <a:noFill/>
        </p:spPr>
        <p:txBody>
          <a:bodyPr wrap="none" rtlCol="0">
            <a:spAutoFit/>
          </a:bodyPr>
          <a:lstStyle/>
          <a:p>
            <a:r>
              <a:rPr lang="en-US" b="1" dirty="0" smtClean="0">
                <a:solidFill>
                  <a:srgbClr val="C0504D"/>
                </a:solidFill>
              </a:rPr>
              <a:t>Sample execution:</a:t>
            </a:r>
            <a:endParaRPr lang="en-US" b="1" dirty="0">
              <a:solidFill>
                <a:srgbClr val="C050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
            <a:ext cx="8763000" cy="1066800"/>
          </a:xfrm>
        </p:spPr>
        <p:txBody>
          <a:bodyPr/>
          <a:lstStyle/>
          <a:p>
            <a:r>
              <a:rPr lang="en-US" dirty="0" smtClean="0"/>
              <a:t>Regular Path Query becomes </a:t>
            </a:r>
            <a:r>
              <a:rPr lang="en-US" dirty="0" err="1" smtClean="0"/>
              <a:t>Reachability</a:t>
            </a:r>
            <a:r>
              <a:rPr lang="en-US" dirty="0" smtClean="0"/>
              <a:t> Query</a:t>
            </a:r>
            <a:endParaRPr lang="en-US" dirty="0"/>
          </a:p>
        </p:txBody>
      </p:sp>
      <p:sp>
        <p:nvSpPr>
          <p:cNvPr id="2" name="Slide Number Placeholder 1"/>
          <p:cNvSpPr>
            <a:spLocks noGrp="1"/>
          </p:cNvSpPr>
          <p:nvPr>
            <p:ph type="sldNum" sz="quarter" idx="12"/>
          </p:nvPr>
        </p:nvSpPr>
        <p:spPr/>
        <p:txBody>
          <a:bodyPr/>
          <a:lstStyle/>
          <a:p>
            <a:pPr>
              <a:defRPr/>
            </a:pPr>
            <a:fld id="{4F101BB9-8972-4F5B-AEDD-940F17ED7C63}" type="slidenum">
              <a:rPr lang="en-US" smtClean="0"/>
              <a:pPr>
                <a:defRPr/>
              </a:pPr>
              <a:t>19</a:t>
            </a:fld>
            <a:endParaRPr lang="en-US" dirty="0"/>
          </a:p>
        </p:txBody>
      </p:sp>
      <p:pic>
        <p:nvPicPr>
          <p:cNvPr id="4" name="Picture 3" descr="stack-join-cr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43000" y="3888020"/>
            <a:ext cx="6880703" cy="2043912"/>
          </a:xfrm>
          <a:prstGeom prst="rect">
            <a:avLst/>
          </a:prstGeom>
        </p:spPr>
      </p:pic>
      <p:sp>
        <p:nvSpPr>
          <p:cNvPr id="9" name="TextBox 8"/>
          <p:cNvSpPr txBox="1"/>
          <p:nvPr/>
        </p:nvSpPr>
        <p:spPr>
          <a:xfrm>
            <a:off x="1676400" y="1524000"/>
            <a:ext cx="5436404" cy="461665"/>
          </a:xfrm>
          <a:prstGeom prst="rect">
            <a:avLst/>
          </a:prstGeom>
          <a:noFill/>
        </p:spPr>
        <p:txBody>
          <a:bodyPr wrap="none" rtlCol="0">
            <a:spAutoFit/>
          </a:bodyPr>
          <a:lstStyle/>
          <a:p>
            <a:r>
              <a:rPr lang="en-US" sz="2400" b="1" dirty="0" smtClean="0">
                <a:solidFill>
                  <a:srgbClr val="C0504D"/>
                </a:solidFill>
              </a:rPr>
              <a:t>Is b:1 reachable from c:1 via </a:t>
            </a:r>
            <a:r>
              <a:rPr lang="en-US" sz="2400" b="1" dirty="0" smtClean="0"/>
              <a:t>_*</a:t>
            </a:r>
            <a:r>
              <a:rPr lang="en-US" sz="2400" b="1" dirty="0" err="1" smtClean="0"/>
              <a:t>e</a:t>
            </a:r>
            <a:r>
              <a:rPr lang="en-US" sz="2400" b="1" dirty="0" smtClean="0"/>
              <a:t>_* </a:t>
            </a:r>
            <a:r>
              <a:rPr lang="en-US" sz="2400" b="1" dirty="0" smtClean="0">
                <a:solidFill>
                  <a:srgbClr val="C0504D"/>
                </a:solidFill>
              </a:rPr>
              <a:t>?</a:t>
            </a:r>
            <a:endParaRPr lang="en-US" sz="2400" b="1" dirty="0">
              <a:solidFill>
                <a:srgbClr val="C0504D"/>
              </a:solidFill>
            </a:endParaRPr>
          </a:p>
        </p:txBody>
      </p:sp>
      <p:sp>
        <p:nvSpPr>
          <p:cNvPr id="10" name="Right Arrow 9"/>
          <p:cNvSpPr/>
          <p:nvPr/>
        </p:nvSpPr>
        <p:spPr>
          <a:xfrm>
            <a:off x="457200" y="5105400"/>
            <a:ext cx="685800" cy="228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latin typeface="Comic Sans MS" pitchFamily="66" charset="0"/>
            </a:endParaRPr>
          </a:p>
        </p:txBody>
      </p:sp>
      <p:sp>
        <p:nvSpPr>
          <p:cNvPr id="12" name="Left Arrow 11"/>
          <p:cNvSpPr/>
          <p:nvPr/>
        </p:nvSpPr>
        <p:spPr>
          <a:xfrm>
            <a:off x="8001000" y="5257800"/>
            <a:ext cx="609600" cy="2286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latin typeface="Comic Sans MS" pitchFamily="66" charset="0"/>
            </a:endParaRPr>
          </a:p>
        </p:txBody>
      </p:sp>
      <p:grpSp>
        <p:nvGrpSpPr>
          <p:cNvPr id="15" name="Group 14"/>
          <p:cNvGrpSpPr/>
          <p:nvPr/>
        </p:nvGrpSpPr>
        <p:grpSpPr>
          <a:xfrm>
            <a:off x="7620000" y="4038600"/>
            <a:ext cx="1524000" cy="609600"/>
            <a:chOff x="7467600" y="4038600"/>
            <a:chExt cx="1524000" cy="609600"/>
          </a:xfrm>
        </p:grpSpPr>
        <p:sp>
          <p:nvSpPr>
            <p:cNvPr id="13" name="Oval Callout 12"/>
            <p:cNvSpPr/>
            <p:nvPr/>
          </p:nvSpPr>
          <p:spPr>
            <a:xfrm>
              <a:off x="7467600" y="4038600"/>
              <a:ext cx="1524000" cy="609600"/>
            </a:xfrm>
            <a:prstGeom prst="wedgeEllipseCallout">
              <a:avLst>
                <a:gd name="adj1" fmla="val -3724"/>
                <a:gd name="adj2" fmla="val 15262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latin typeface="Comic Sans MS" pitchFamily="66" charset="0"/>
              </a:endParaRPr>
            </a:p>
          </p:txBody>
        </p:sp>
        <p:sp>
          <p:nvSpPr>
            <p:cNvPr id="14" name="TextBox 13"/>
            <p:cNvSpPr txBox="1"/>
            <p:nvPr/>
          </p:nvSpPr>
          <p:spPr>
            <a:xfrm>
              <a:off x="7498689" y="4126468"/>
              <a:ext cx="1416711" cy="369332"/>
            </a:xfrm>
            <a:prstGeom prst="rect">
              <a:avLst/>
            </a:prstGeom>
            <a:noFill/>
          </p:spPr>
          <p:txBody>
            <a:bodyPr wrap="none" rtlCol="0">
              <a:spAutoFit/>
            </a:bodyPr>
            <a:lstStyle/>
            <a:p>
              <a:r>
                <a:rPr lang="en-US" b="1" dirty="0" smtClean="0">
                  <a:solidFill>
                    <a:schemeClr val="accent2"/>
                  </a:solidFill>
                  <a:latin typeface="Comic Sans MS"/>
                  <a:cs typeface="Comic Sans MS"/>
                </a:rPr>
                <a:t>Reachable?</a:t>
              </a:r>
              <a:endParaRPr lang="en-US" b="1" dirty="0">
                <a:solidFill>
                  <a:schemeClr val="accent2"/>
                </a:solidFill>
                <a:latin typeface="Comic Sans MS"/>
                <a:cs typeface="Comic Sans MS"/>
              </a:endParaRPr>
            </a:p>
          </p:txBody>
        </p:sp>
      </p:grpSp>
      <p:pic>
        <p:nvPicPr>
          <p:cNvPr id="19" name="Picture 18" descr="run-crop.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295400" y="2209800"/>
            <a:ext cx="6348686"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228600"/>
            <a:ext cx="8686800" cy="685800"/>
          </a:xfrm>
        </p:spPr>
        <p:txBody>
          <a:bodyPr/>
          <a:lstStyle/>
          <a:p>
            <a:r>
              <a:rPr lang="en-US" sz="2800" b="1" dirty="0" smtClean="0">
                <a:solidFill>
                  <a:schemeClr val="tx2"/>
                </a:solidFill>
                <a:latin typeface="Comic Sans MS" pitchFamily="66" charset="0"/>
              </a:rPr>
              <a:t>Provenance in Scientific Workflows</a:t>
            </a:r>
          </a:p>
        </p:txBody>
      </p:sp>
      <p:sp>
        <p:nvSpPr>
          <p:cNvPr id="36867" name="Content Placeholder 2"/>
          <p:cNvSpPr>
            <a:spLocks noGrp="1"/>
          </p:cNvSpPr>
          <p:nvPr>
            <p:ph idx="1"/>
          </p:nvPr>
        </p:nvSpPr>
        <p:spPr>
          <a:xfrm>
            <a:off x="228600" y="1143000"/>
            <a:ext cx="8915400" cy="5486400"/>
          </a:xfrm>
        </p:spPr>
        <p:txBody>
          <a:bodyPr/>
          <a:lstStyle/>
          <a:p>
            <a:r>
              <a:rPr lang="en-US" sz="2000" dirty="0" smtClean="0">
                <a:latin typeface="Comic Sans MS" pitchFamily="66" charset="0"/>
              </a:rPr>
              <a:t>Scientific workflow systems</a:t>
            </a:r>
          </a:p>
          <a:p>
            <a:pPr lvl="1"/>
            <a:r>
              <a:rPr lang="en-US" sz="2000" dirty="0" smtClean="0">
                <a:latin typeface="Comic Sans MS" pitchFamily="66" charset="0"/>
              </a:rPr>
              <a:t>Automate the execution of scientific workflows</a:t>
            </a:r>
          </a:p>
          <a:p>
            <a:pPr lvl="1"/>
            <a:r>
              <a:rPr lang="en-US" sz="2000" dirty="0" smtClean="0">
                <a:latin typeface="Comic Sans MS" pitchFamily="66" charset="0"/>
              </a:rPr>
              <a:t>Capture the provenance at various levels of details</a:t>
            </a:r>
          </a:p>
          <a:p>
            <a:endParaRPr lang="en-US" sz="2400" dirty="0" smtClean="0">
              <a:latin typeface="Comic Sans MS" pitchFamily="66" charset="0"/>
            </a:endParaRPr>
          </a:p>
          <a:p>
            <a:endParaRPr lang="en-US" sz="2400" dirty="0" smtClean="0">
              <a:latin typeface="Comic Sans MS" pitchFamily="66" charset="0"/>
            </a:endParaRPr>
          </a:p>
          <a:p>
            <a:endParaRPr lang="en-US" sz="2400" dirty="0" smtClean="0">
              <a:latin typeface="Comic Sans MS" pitchFamily="66" charset="0"/>
            </a:endParaRPr>
          </a:p>
          <a:p>
            <a:endParaRPr lang="en-US" sz="2400" dirty="0" smtClean="0">
              <a:latin typeface="Comic Sans MS" pitchFamily="66" charset="0"/>
            </a:endParaRPr>
          </a:p>
          <a:p>
            <a:pPr>
              <a:lnSpc>
                <a:spcPct val="200000"/>
              </a:lnSpc>
            </a:pPr>
            <a:r>
              <a:rPr lang="en-US" sz="2000" dirty="0" smtClean="0">
                <a:latin typeface="Comic Sans MS" pitchFamily="66" charset="0"/>
              </a:rPr>
              <a:t>Provenance graphs are currently captured by these systems as DAGS:</a:t>
            </a:r>
          </a:p>
        </p:txBody>
      </p:sp>
      <p:sp>
        <p:nvSpPr>
          <p:cNvPr id="36868"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47DCFF9-187A-4D22-A661-69066743BF61}" type="slidenum">
              <a:rPr lang="en-US">
                <a:solidFill>
                  <a:schemeClr val="tx1"/>
                </a:solidFill>
                <a:latin typeface="Comic Sans MS" pitchFamily="66" charset="0"/>
              </a:rPr>
              <a:pPr fontAlgn="base">
                <a:spcBef>
                  <a:spcPct val="0"/>
                </a:spcBef>
                <a:spcAft>
                  <a:spcPct val="0"/>
                </a:spcAft>
              </a:pPr>
              <a:t>2</a:t>
            </a:fld>
            <a:endParaRPr lang="en-US">
              <a:solidFill>
                <a:schemeClr val="tx1"/>
              </a:solidFill>
              <a:latin typeface="Comic Sans MS" pitchFamily="66" charset="0"/>
            </a:endParaRPr>
          </a:p>
        </p:txBody>
      </p:sp>
      <p:grpSp>
        <p:nvGrpSpPr>
          <p:cNvPr id="2" name="Group 41"/>
          <p:cNvGrpSpPr>
            <a:grpSpLocks/>
          </p:cNvGrpSpPr>
          <p:nvPr/>
        </p:nvGrpSpPr>
        <p:grpSpPr bwMode="auto">
          <a:xfrm>
            <a:off x="457200" y="2209800"/>
            <a:ext cx="8229600" cy="1981200"/>
            <a:chOff x="457200" y="4572000"/>
            <a:chExt cx="8229600" cy="1981200"/>
          </a:xfrm>
        </p:grpSpPr>
        <p:pic>
          <p:nvPicPr>
            <p:cNvPr id="35" name="Picture 33" descr="Taverna.png"/>
            <p:cNvPicPr preferRelativeResize="0">
              <a:picLocks/>
            </p:cNvPicPr>
            <p:nvPr/>
          </p:nvPicPr>
          <p:blipFill>
            <a:blip r:embed="rId3" cstate="print"/>
            <a:srcRect/>
            <a:stretch>
              <a:fillRect/>
            </a:stretch>
          </p:blipFill>
          <p:spPr bwMode="auto">
            <a:xfrm>
              <a:off x="457200" y="5181600"/>
              <a:ext cx="1828800" cy="1371600"/>
            </a:xfrm>
            <a:prstGeom prst="rect">
              <a:avLst/>
            </a:prstGeom>
            <a:noFill/>
            <a:ln w="9525">
              <a:noFill/>
              <a:miter lim="800000"/>
              <a:headEnd/>
              <a:tailEnd/>
            </a:ln>
          </p:spPr>
        </p:pic>
        <p:pic>
          <p:nvPicPr>
            <p:cNvPr id="36" name="Picture 34" descr="Kepler.png"/>
            <p:cNvPicPr preferRelativeResize="0">
              <a:picLocks/>
            </p:cNvPicPr>
            <p:nvPr/>
          </p:nvPicPr>
          <p:blipFill>
            <a:blip r:embed="rId4" cstate="print"/>
            <a:srcRect/>
            <a:stretch>
              <a:fillRect/>
            </a:stretch>
          </p:blipFill>
          <p:spPr bwMode="auto">
            <a:xfrm>
              <a:off x="2590800" y="5181600"/>
              <a:ext cx="1828800" cy="1371600"/>
            </a:xfrm>
            <a:prstGeom prst="rect">
              <a:avLst/>
            </a:prstGeom>
            <a:noFill/>
            <a:ln w="9525">
              <a:noFill/>
              <a:miter lim="800000"/>
              <a:headEnd/>
              <a:tailEnd/>
            </a:ln>
          </p:spPr>
        </p:pic>
        <p:pic>
          <p:nvPicPr>
            <p:cNvPr id="37" name="Picture 35" descr="VisTrails.jpg"/>
            <p:cNvPicPr preferRelativeResize="0">
              <a:picLocks/>
            </p:cNvPicPr>
            <p:nvPr/>
          </p:nvPicPr>
          <p:blipFill>
            <a:blip r:embed="rId5" cstate="print"/>
            <a:srcRect/>
            <a:stretch>
              <a:fillRect/>
            </a:stretch>
          </p:blipFill>
          <p:spPr bwMode="auto">
            <a:xfrm>
              <a:off x="4724400" y="5181600"/>
              <a:ext cx="1828800" cy="1371600"/>
            </a:xfrm>
            <a:prstGeom prst="rect">
              <a:avLst/>
            </a:prstGeom>
            <a:noFill/>
            <a:ln w="9525">
              <a:noFill/>
              <a:miter lim="800000"/>
              <a:headEnd/>
              <a:tailEnd/>
            </a:ln>
          </p:spPr>
        </p:pic>
        <p:pic>
          <p:nvPicPr>
            <p:cNvPr id="38" name="Picture 36" descr="BP-QL.png"/>
            <p:cNvPicPr preferRelativeResize="0">
              <a:picLocks/>
            </p:cNvPicPr>
            <p:nvPr/>
          </p:nvPicPr>
          <p:blipFill>
            <a:blip r:embed="rId6" cstate="print"/>
            <a:srcRect/>
            <a:stretch>
              <a:fillRect/>
            </a:stretch>
          </p:blipFill>
          <p:spPr bwMode="auto">
            <a:xfrm>
              <a:off x="6858000" y="5156775"/>
              <a:ext cx="1828800" cy="1371600"/>
            </a:xfrm>
            <a:prstGeom prst="rect">
              <a:avLst/>
            </a:prstGeom>
            <a:noFill/>
            <a:ln w="9525">
              <a:noFill/>
              <a:miter lim="800000"/>
              <a:headEnd/>
              <a:tailEnd/>
            </a:ln>
          </p:spPr>
        </p:pic>
        <p:sp>
          <p:nvSpPr>
            <p:cNvPr id="39" name="TextBox 37"/>
            <p:cNvSpPr txBox="1">
              <a:spLocks noChangeArrowheads="1"/>
            </p:cNvSpPr>
            <p:nvPr/>
          </p:nvSpPr>
          <p:spPr bwMode="auto">
            <a:xfrm>
              <a:off x="609600" y="4572000"/>
              <a:ext cx="1600200" cy="584775"/>
            </a:xfrm>
            <a:prstGeom prst="rect">
              <a:avLst/>
            </a:prstGeom>
            <a:noFill/>
            <a:ln w="9525">
              <a:noFill/>
              <a:miter lim="800000"/>
              <a:headEnd/>
              <a:tailEnd/>
            </a:ln>
          </p:spPr>
          <p:txBody>
            <a:bodyPr>
              <a:spAutoFit/>
            </a:bodyPr>
            <a:lstStyle/>
            <a:p>
              <a:pPr algn="ctr"/>
              <a:r>
                <a:rPr lang="en-US" sz="1600" b="1">
                  <a:solidFill>
                    <a:schemeClr val="accent1"/>
                  </a:solidFill>
                  <a:latin typeface="Comic Sans MS" pitchFamily="66" charset="0"/>
                </a:rPr>
                <a:t>Taverna</a:t>
              </a:r>
            </a:p>
            <a:p>
              <a:pPr algn="ctr"/>
              <a:r>
                <a:rPr lang="en-US" sz="1600">
                  <a:latin typeface="Comic Sans MS" pitchFamily="66" charset="0"/>
                </a:rPr>
                <a:t>[Hull+06]</a:t>
              </a:r>
            </a:p>
          </p:txBody>
        </p:sp>
        <p:sp>
          <p:nvSpPr>
            <p:cNvPr id="40" name="TextBox 38"/>
            <p:cNvSpPr txBox="1">
              <a:spLocks noChangeArrowheads="1"/>
            </p:cNvSpPr>
            <p:nvPr/>
          </p:nvSpPr>
          <p:spPr bwMode="auto">
            <a:xfrm>
              <a:off x="2667000" y="4596825"/>
              <a:ext cx="1600200" cy="584775"/>
            </a:xfrm>
            <a:prstGeom prst="rect">
              <a:avLst/>
            </a:prstGeom>
            <a:noFill/>
            <a:ln w="9525">
              <a:noFill/>
              <a:miter lim="800000"/>
              <a:headEnd/>
              <a:tailEnd/>
            </a:ln>
          </p:spPr>
          <p:txBody>
            <a:bodyPr>
              <a:spAutoFit/>
            </a:bodyPr>
            <a:lstStyle/>
            <a:p>
              <a:pPr algn="ctr"/>
              <a:r>
                <a:rPr lang="en-US" sz="1600" b="1">
                  <a:solidFill>
                    <a:schemeClr val="accent1"/>
                  </a:solidFill>
                  <a:latin typeface="Comic Sans MS" pitchFamily="66" charset="0"/>
                </a:rPr>
                <a:t>Kepler</a:t>
              </a:r>
            </a:p>
            <a:p>
              <a:pPr algn="ctr"/>
              <a:r>
                <a:rPr lang="en-US" sz="1600">
                  <a:latin typeface="Comic Sans MS" pitchFamily="66" charset="0"/>
                </a:rPr>
                <a:t>[Altintas+04]</a:t>
              </a:r>
            </a:p>
          </p:txBody>
        </p:sp>
        <p:sp>
          <p:nvSpPr>
            <p:cNvPr id="41" name="TextBox 39"/>
            <p:cNvSpPr txBox="1">
              <a:spLocks noChangeArrowheads="1"/>
            </p:cNvSpPr>
            <p:nvPr/>
          </p:nvSpPr>
          <p:spPr bwMode="auto">
            <a:xfrm>
              <a:off x="4800600" y="4596825"/>
              <a:ext cx="1600200" cy="584775"/>
            </a:xfrm>
            <a:prstGeom prst="rect">
              <a:avLst/>
            </a:prstGeom>
            <a:noFill/>
            <a:ln w="9525">
              <a:noFill/>
              <a:miter lim="800000"/>
              <a:headEnd/>
              <a:tailEnd/>
            </a:ln>
          </p:spPr>
          <p:txBody>
            <a:bodyPr>
              <a:spAutoFit/>
            </a:bodyPr>
            <a:lstStyle/>
            <a:p>
              <a:pPr algn="ctr"/>
              <a:r>
                <a:rPr lang="en-US" sz="1600" b="1">
                  <a:solidFill>
                    <a:schemeClr val="accent1"/>
                  </a:solidFill>
                  <a:latin typeface="Comic Sans MS" pitchFamily="66" charset="0"/>
                </a:rPr>
                <a:t>VisTrails</a:t>
              </a:r>
            </a:p>
            <a:p>
              <a:pPr algn="ctr"/>
              <a:r>
                <a:rPr lang="en-US" sz="1600">
                  <a:latin typeface="Comic Sans MS" pitchFamily="66" charset="0"/>
                </a:rPr>
                <a:t>[Callahan+06]</a:t>
              </a:r>
            </a:p>
          </p:txBody>
        </p:sp>
        <p:sp>
          <p:nvSpPr>
            <p:cNvPr id="42" name="TextBox 40"/>
            <p:cNvSpPr txBox="1">
              <a:spLocks noChangeArrowheads="1"/>
            </p:cNvSpPr>
            <p:nvPr/>
          </p:nvSpPr>
          <p:spPr bwMode="auto">
            <a:xfrm>
              <a:off x="6934200" y="4572000"/>
              <a:ext cx="1600200" cy="584775"/>
            </a:xfrm>
            <a:prstGeom prst="rect">
              <a:avLst/>
            </a:prstGeom>
            <a:noFill/>
            <a:ln w="9525">
              <a:noFill/>
              <a:miter lim="800000"/>
              <a:headEnd/>
              <a:tailEnd/>
            </a:ln>
          </p:spPr>
          <p:txBody>
            <a:bodyPr>
              <a:spAutoFit/>
            </a:bodyPr>
            <a:lstStyle/>
            <a:p>
              <a:pPr algn="ctr"/>
              <a:r>
                <a:rPr lang="en-US" sz="1600" b="1">
                  <a:solidFill>
                    <a:schemeClr val="accent1"/>
                  </a:solidFill>
                  <a:latin typeface="Comic Sans MS" pitchFamily="66" charset="0"/>
                </a:rPr>
                <a:t>BP-QL</a:t>
              </a:r>
            </a:p>
            <a:p>
              <a:pPr algn="ctr"/>
              <a:r>
                <a:rPr lang="en-US" sz="1600">
                  <a:latin typeface="Comic Sans MS" pitchFamily="66" charset="0"/>
                </a:rPr>
                <a:t>[Beeri+06]</a:t>
              </a:r>
            </a:p>
          </p:txBody>
        </p:sp>
      </p:grpSp>
      <p:grpSp>
        <p:nvGrpSpPr>
          <p:cNvPr id="70" name="Group 69"/>
          <p:cNvGrpSpPr/>
          <p:nvPr/>
        </p:nvGrpSpPr>
        <p:grpSpPr>
          <a:xfrm>
            <a:off x="685800" y="4964113"/>
            <a:ext cx="7772400" cy="1436687"/>
            <a:chOff x="685800" y="4572000"/>
            <a:chExt cx="7772400" cy="1436687"/>
          </a:xfrm>
        </p:grpSpPr>
        <p:sp>
          <p:nvSpPr>
            <p:cNvPr id="43" name="Rectangle 42"/>
            <p:cNvSpPr/>
            <p:nvPr/>
          </p:nvSpPr>
          <p:spPr bwMode="auto">
            <a:xfrm>
              <a:off x="1600200" y="5422900"/>
              <a:ext cx="1143000" cy="4572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mj-lt"/>
                  <a:cs typeface="Arial" pitchFamily="34" charset="0"/>
                </a:rPr>
                <a:t>M1: Split</a:t>
              </a:r>
            </a:p>
            <a:p>
              <a:pPr algn="ctr" fontAlgn="auto">
                <a:spcBef>
                  <a:spcPts val="0"/>
                </a:spcBef>
                <a:spcAft>
                  <a:spcPts val="0"/>
                </a:spcAft>
                <a:defRPr/>
              </a:pPr>
              <a:r>
                <a:rPr lang="en-US" sz="1400" b="1" dirty="0">
                  <a:solidFill>
                    <a:schemeClr val="tx1"/>
                  </a:solidFill>
                  <a:latin typeface="+mj-lt"/>
                  <a:cs typeface="Arial" pitchFamily="34" charset="0"/>
                </a:rPr>
                <a:t>Entry</a:t>
              </a:r>
            </a:p>
          </p:txBody>
        </p:sp>
        <p:sp>
          <p:nvSpPr>
            <p:cNvPr id="44" name="Rectangle 43"/>
            <p:cNvSpPr/>
            <p:nvPr/>
          </p:nvSpPr>
          <p:spPr bwMode="auto">
            <a:xfrm>
              <a:off x="3200400" y="5422900"/>
              <a:ext cx="1143000" cy="4572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mj-lt"/>
                  <a:cs typeface="Arial" pitchFamily="34" charset="0"/>
                </a:rPr>
                <a:t>M4: Run</a:t>
              </a:r>
            </a:p>
            <a:p>
              <a:pPr algn="ctr" fontAlgn="auto">
                <a:spcBef>
                  <a:spcPts val="0"/>
                </a:spcBef>
                <a:spcAft>
                  <a:spcPts val="0"/>
                </a:spcAft>
                <a:defRPr/>
              </a:pPr>
              <a:r>
                <a:rPr lang="en-US" sz="1400" b="1" dirty="0">
                  <a:solidFill>
                    <a:schemeClr val="tx1"/>
                  </a:solidFill>
                  <a:latin typeface="+mj-lt"/>
                  <a:cs typeface="Arial" pitchFamily="34" charset="0"/>
                </a:rPr>
                <a:t>Alignment</a:t>
              </a:r>
            </a:p>
          </p:txBody>
        </p:sp>
        <p:sp>
          <p:nvSpPr>
            <p:cNvPr id="45" name="Rectangle 44"/>
            <p:cNvSpPr/>
            <p:nvPr/>
          </p:nvSpPr>
          <p:spPr bwMode="auto">
            <a:xfrm>
              <a:off x="5181600" y="4735512"/>
              <a:ext cx="1143000" cy="45878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cs typeface="Arial" pitchFamily="34" charset="0"/>
                </a:rPr>
                <a:t>M3: Format</a:t>
              </a:r>
            </a:p>
            <a:p>
              <a:pPr algn="ctr" fontAlgn="auto">
                <a:spcBef>
                  <a:spcPts val="0"/>
                </a:spcBef>
                <a:spcAft>
                  <a:spcPts val="0"/>
                </a:spcAft>
                <a:defRPr/>
              </a:pPr>
              <a:r>
                <a:rPr lang="en-US" sz="1400" b="1" dirty="0">
                  <a:solidFill>
                    <a:schemeClr val="tx1"/>
                  </a:solidFill>
                  <a:cs typeface="Arial" pitchFamily="34" charset="0"/>
                </a:rPr>
                <a:t>Annotation</a:t>
              </a:r>
            </a:p>
          </p:txBody>
        </p:sp>
        <p:sp>
          <p:nvSpPr>
            <p:cNvPr id="46" name="Rectangle 45"/>
            <p:cNvSpPr/>
            <p:nvPr/>
          </p:nvSpPr>
          <p:spPr bwMode="auto">
            <a:xfrm>
              <a:off x="2971800" y="4735512"/>
              <a:ext cx="1143000" cy="45878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cs typeface="Arial" pitchFamily="34" charset="0"/>
                </a:rPr>
                <a:t>M2: Check</a:t>
              </a:r>
            </a:p>
            <a:p>
              <a:pPr algn="ctr" fontAlgn="auto">
                <a:spcBef>
                  <a:spcPts val="0"/>
                </a:spcBef>
                <a:spcAft>
                  <a:spcPts val="0"/>
                </a:spcAft>
                <a:defRPr/>
              </a:pPr>
              <a:r>
                <a:rPr lang="en-US" sz="1400" b="1" dirty="0">
                  <a:solidFill>
                    <a:schemeClr val="tx1"/>
                  </a:solidFill>
                  <a:cs typeface="Arial" pitchFamily="34" charset="0"/>
                </a:rPr>
                <a:t>Annotation</a:t>
              </a:r>
            </a:p>
          </p:txBody>
        </p:sp>
        <p:cxnSp>
          <p:nvCxnSpPr>
            <p:cNvPr id="47" name="Straight Arrow Connector 46"/>
            <p:cNvCxnSpPr>
              <a:stCxn id="43" idx="3"/>
              <a:endCxn id="44" idx="1"/>
            </p:cNvCxnSpPr>
            <p:nvPr/>
          </p:nvCxnSpPr>
          <p:spPr bwMode="auto">
            <a:xfrm>
              <a:off x="2743200" y="5651500"/>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6400800" y="5422900"/>
              <a:ext cx="1143000" cy="4572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tx1"/>
                  </a:solidFill>
                  <a:latin typeface="+mj-lt"/>
                  <a:cs typeface="Arial" pitchFamily="34" charset="0"/>
                </a:rPr>
                <a:t>M6: </a:t>
              </a:r>
              <a:r>
                <a:rPr lang="en-US" sz="1400" b="1" dirty="0">
                  <a:solidFill>
                    <a:schemeClr val="tx1"/>
                  </a:solidFill>
                  <a:latin typeface="+mj-lt"/>
                  <a:cs typeface="Arial" pitchFamily="34" charset="0"/>
                </a:rPr>
                <a:t>Build</a:t>
              </a:r>
            </a:p>
            <a:p>
              <a:pPr algn="ctr" fontAlgn="auto">
                <a:spcBef>
                  <a:spcPts val="0"/>
                </a:spcBef>
                <a:spcAft>
                  <a:spcPts val="0"/>
                </a:spcAft>
                <a:defRPr/>
              </a:pPr>
              <a:r>
                <a:rPr lang="en-US" sz="1400" b="1" dirty="0" err="1">
                  <a:solidFill>
                    <a:schemeClr val="tx1"/>
                  </a:solidFill>
                  <a:latin typeface="+mj-lt"/>
                  <a:cs typeface="Arial" pitchFamily="34" charset="0"/>
                </a:rPr>
                <a:t>Phylo</a:t>
              </a:r>
              <a:r>
                <a:rPr lang="en-US" sz="1400" b="1" dirty="0">
                  <a:solidFill>
                    <a:schemeClr val="tx1"/>
                  </a:solidFill>
                  <a:latin typeface="+mj-lt"/>
                  <a:cs typeface="Arial" pitchFamily="34" charset="0"/>
                </a:rPr>
                <a:t>. Tree</a:t>
              </a:r>
            </a:p>
          </p:txBody>
        </p:sp>
        <p:cxnSp>
          <p:nvCxnSpPr>
            <p:cNvPr id="49" name="Shape 48"/>
            <p:cNvCxnSpPr>
              <a:stCxn id="43" idx="0"/>
            </p:cNvCxnSpPr>
            <p:nvPr/>
          </p:nvCxnSpPr>
          <p:spPr bwMode="auto">
            <a:xfrm rot="5400000" flipH="1" flipV="1">
              <a:off x="2413000" y="4864100"/>
              <a:ext cx="317500" cy="8001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4800600" y="5422900"/>
              <a:ext cx="1143000" cy="4572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latin typeface="+mj-lt"/>
                  <a:cs typeface="Arial" pitchFamily="34" charset="0"/>
                </a:rPr>
                <a:t>M5: Format</a:t>
              </a:r>
            </a:p>
            <a:p>
              <a:pPr algn="ctr" fontAlgn="auto">
                <a:spcBef>
                  <a:spcPts val="0"/>
                </a:spcBef>
                <a:spcAft>
                  <a:spcPts val="0"/>
                </a:spcAft>
                <a:defRPr/>
              </a:pPr>
              <a:r>
                <a:rPr lang="en-US" sz="1400" b="1" dirty="0">
                  <a:solidFill>
                    <a:schemeClr val="tx1"/>
                  </a:solidFill>
                  <a:latin typeface="+mj-lt"/>
                  <a:cs typeface="Arial" pitchFamily="34" charset="0"/>
                </a:rPr>
                <a:t>Alignment</a:t>
              </a:r>
            </a:p>
          </p:txBody>
        </p:sp>
        <p:cxnSp>
          <p:nvCxnSpPr>
            <p:cNvPr id="51" name="Straight Arrow Connector 50"/>
            <p:cNvCxnSpPr>
              <a:stCxn id="50" idx="3"/>
              <a:endCxn id="48" idx="1"/>
            </p:cNvCxnSpPr>
            <p:nvPr/>
          </p:nvCxnSpPr>
          <p:spPr bwMode="auto">
            <a:xfrm>
              <a:off x="5943600" y="5651500"/>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hape 51"/>
            <p:cNvCxnSpPr>
              <a:stCxn id="45" idx="3"/>
              <a:endCxn id="48" idx="0"/>
            </p:cNvCxnSpPr>
            <p:nvPr/>
          </p:nvCxnSpPr>
          <p:spPr bwMode="auto">
            <a:xfrm>
              <a:off x="6324600" y="4964112"/>
              <a:ext cx="647700" cy="458788"/>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a:off x="2514600" y="4811712"/>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a:off x="1143000" y="5651500"/>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7543800" y="5651500"/>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0"/>
            <p:cNvSpPr txBox="1">
              <a:spLocks noChangeArrowheads="1"/>
            </p:cNvSpPr>
            <p:nvPr/>
          </p:nvSpPr>
          <p:spPr bwMode="auto">
            <a:xfrm>
              <a:off x="1752600" y="5041049"/>
              <a:ext cx="457200" cy="369475"/>
            </a:xfrm>
            <a:prstGeom prst="rect">
              <a:avLst/>
            </a:prstGeom>
            <a:noFill/>
            <a:ln w="9525">
              <a:noFill/>
              <a:miter lim="800000"/>
              <a:headEnd/>
              <a:tailEnd/>
            </a:ln>
          </p:spPr>
          <p:txBody>
            <a:bodyPr>
              <a:spAutoFit/>
            </a:bodyPr>
            <a:lstStyle/>
            <a:p>
              <a:r>
                <a:rPr lang="en-US" b="1">
                  <a:latin typeface="Calibri" pitchFamily="34" charset="0"/>
                </a:rPr>
                <a:t>d3</a:t>
              </a:r>
              <a:endParaRPr lang="en-US" sz="1600" b="1">
                <a:latin typeface="Calibri" pitchFamily="34" charset="0"/>
              </a:endParaRPr>
            </a:p>
          </p:txBody>
        </p:sp>
        <p:cxnSp>
          <p:nvCxnSpPr>
            <p:cNvPr id="57" name="Straight Arrow Connector 56"/>
            <p:cNvCxnSpPr>
              <a:stCxn id="44" idx="3"/>
              <a:endCxn id="50" idx="1"/>
            </p:cNvCxnSpPr>
            <p:nvPr/>
          </p:nvCxnSpPr>
          <p:spPr bwMode="auto">
            <a:xfrm>
              <a:off x="4343400" y="5651500"/>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6" idx="3"/>
              <a:endCxn id="45" idx="1"/>
            </p:cNvCxnSpPr>
            <p:nvPr/>
          </p:nvCxnSpPr>
          <p:spPr bwMode="auto">
            <a:xfrm>
              <a:off x="4114800" y="4964112"/>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3"/>
            <p:cNvSpPr txBox="1">
              <a:spLocks noChangeArrowheads="1"/>
            </p:cNvSpPr>
            <p:nvPr/>
          </p:nvSpPr>
          <p:spPr bwMode="auto">
            <a:xfrm>
              <a:off x="4343400" y="4572000"/>
              <a:ext cx="457200" cy="369475"/>
            </a:xfrm>
            <a:prstGeom prst="rect">
              <a:avLst/>
            </a:prstGeom>
            <a:noFill/>
            <a:ln w="9525">
              <a:noFill/>
              <a:miter lim="800000"/>
              <a:headEnd/>
              <a:tailEnd/>
            </a:ln>
          </p:spPr>
          <p:txBody>
            <a:bodyPr>
              <a:spAutoFit/>
            </a:bodyPr>
            <a:lstStyle/>
            <a:p>
              <a:r>
                <a:rPr lang="en-US" b="1">
                  <a:latin typeface="Calibri" pitchFamily="34" charset="0"/>
                </a:rPr>
                <a:t>d7</a:t>
              </a:r>
              <a:endParaRPr lang="en-US" sz="1600" b="1">
                <a:latin typeface="Calibri" pitchFamily="34" charset="0"/>
              </a:endParaRPr>
            </a:p>
          </p:txBody>
        </p:sp>
        <p:sp>
          <p:nvSpPr>
            <p:cNvPr id="60" name="TextBox 54"/>
            <p:cNvSpPr txBox="1">
              <a:spLocks noChangeArrowheads="1"/>
            </p:cNvSpPr>
            <p:nvPr/>
          </p:nvSpPr>
          <p:spPr bwMode="auto">
            <a:xfrm>
              <a:off x="685800" y="5486753"/>
              <a:ext cx="457200" cy="369475"/>
            </a:xfrm>
            <a:prstGeom prst="rect">
              <a:avLst/>
            </a:prstGeom>
            <a:noFill/>
            <a:ln w="9525">
              <a:noFill/>
              <a:miter lim="800000"/>
              <a:headEnd/>
              <a:tailEnd/>
            </a:ln>
          </p:spPr>
          <p:txBody>
            <a:bodyPr>
              <a:spAutoFit/>
            </a:bodyPr>
            <a:lstStyle/>
            <a:p>
              <a:r>
                <a:rPr lang="en-US" b="1">
                  <a:latin typeface="Calibri" pitchFamily="34" charset="0"/>
                </a:rPr>
                <a:t>d1</a:t>
              </a:r>
              <a:endParaRPr lang="en-US" sz="1600" b="1">
                <a:latin typeface="Calibri" pitchFamily="34" charset="0"/>
              </a:endParaRPr>
            </a:p>
          </p:txBody>
        </p:sp>
        <p:sp>
          <p:nvSpPr>
            <p:cNvPr id="61" name="TextBox 55"/>
            <p:cNvSpPr txBox="1">
              <a:spLocks noChangeArrowheads="1"/>
            </p:cNvSpPr>
            <p:nvPr/>
          </p:nvSpPr>
          <p:spPr bwMode="auto">
            <a:xfrm>
              <a:off x="4343400" y="5639212"/>
              <a:ext cx="457200" cy="369475"/>
            </a:xfrm>
            <a:prstGeom prst="rect">
              <a:avLst/>
            </a:prstGeom>
            <a:noFill/>
            <a:ln w="9525">
              <a:noFill/>
              <a:miter lim="800000"/>
              <a:headEnd/>
              <a:tailEnd/>
            </a:ln>
          </p:spPr>
          <p:txBody>
            <a:bodyPr>
              <a:spAutoFit/>
            </a:bodyPr>
            <a:lstStyle/>
            <a:p>
              <a:r>
                <a:rPr lang="en-US" b="1">
                  <a:latin typeface="Calibri" pitchFamily="34" charset="0"/>
                </a:rPr>
                <a:t>d5</a:t>
              </a:r>
              <a:endParaRPr lang="en-US" sz="1600" b="1">
                <a:latin typeface="Calibri" pitchFamily="34" charset="0"/>
              </a:endParaRPr>
            </a:p>
          </p:txBody>
        </p:sp>
        <p:sp>
          <p:nvSpPr>
            <p:cNvPr id="62" name="TextBox 56"/>
            <p:cNvSpPr txBox="1">
              <a:spLocks noChangeArrowheads="1"/>
            </p:cNvSpPr>
            <p:nvPr/>
          </p:nvSpPr>
          <p:spPr bwMode="auto">
            <a:xfrm>
              <a:off x="6477000" y="4572000"/>
              <a:ext cx="457200" cy="369475"/>
            </a:xfrm>
            <a:prstGeom prst="rect">
              <a:avLst/>
            </a:prstGeom>
            <a:noFill/>
            <a:ln w="9525">
              <a:noFill/>
              <a:miter lim="800000"/>
              <a:headEnd/>
              <a:tailEnd/>
            </a:ln>
          </p:spPr>
          <p:txBody>
            <a:bodyPr>
              <a:spAutoFit/>
            </a:bodyPr>
            <a:lstStyle/>
            <a:p>
              <a:r>
                <a:rPr lang="en-US" b="1">
                  <a:latin typeface="Calibri" pitchFamily="34" charset="0"/>
                </a:rPr>
                <a:t>d8</a:t>
              </a:r>
              <a:endParaRPr lang="en-US" sz="1600" b="1">
                <a:latin typeface="Calibri" pitchFamily="34" charset="0"/>
              </a:endParaRPr>
            </a:p>
          </p:txBody>
        </p:sp>
        <p:sp>
          <p:nvSpPr>
            <p:cNvPr id="63" name="TextBox 57"/>
            <p:cNvSpPr txBox="1">
              <a:spLocks noChangeArrowheads="1"/>
            </p:cNvSpPr>
            <p:nvPr/>
          </p:nvSpPr>
          <p:spPr bwMode="auto">
            <a:xfrm>
              <a:off x="5943600" y="5639212"/>
              <a:ext cx="457200" cy="369475"/>
            </a:xfrm>
            <a:prstGeom prst="rect">
              <a:avLst/>
            </a:prstGeom>
            <a:noFill/>
            <a:ln w="9525">
              <a:noFill/>
              <a:miter lim="800000"/>
              <a:headEnd/>
              <a:tailEnd/>
            </a:ln>
          </p:spPr>
          <p:txBody>
            <a:bodyPr>
              <a:spAutoFit/>
            </a:bodyPr>
            <a:lstStyle/>
            <a:p>
              <a:r>
                <a:rPr lang="en-US" b="1">
                  <a:latin typeface="Calibri" pitchFamily="34" charset="0"/>
                </a:rPr>
                <a:t>d6</a:t>
              </a:r>
              <a:endParaRPr lang="en-US" sz="1600" b="1">
                <a:latin typeface="Calibri" pitchFamily="34" charset="0"/>
              </a:endParaRPr>
            </a:p>
          </p:txBody>
        </p:sp>
        <p:sp>
          <p:nvSpPr>
            <p:cNvPr id="64" name="TextBox 63"/>
            <p:cNvSpPr txBox="1">
              <a:spLocks noChangeArrowheads="1"/>
            </p:cNvSpPr>
            <p:nvPr/>
          </p:nvSpPr>
          <p:spPr bwMode="auto">
            <a:xfrm>
              <a:off x="2057400" y="4636557"/>
              <a:ext cx="457200" cy="369475"/>
            </a:xfrm>
            <a:prstGeom prst="rect">
              <a:avLst/>
            </a:prstGeom>
            <a:noFill/>
            <a:ln w="9525">
              <a:noFill/>
              <a:miter lim="800000"/>
              <a:headEnd/>
              <a:tailEnd/>
            </a:ln>
          </p:spPr>
          <p:txBody>
            <a:bodyPr>
              <a:spAutoFit/>
            </a:bodyPr>
            <a:lstStyle/>
            <a:p>
              <a:r>
                <a:rPr lang="en-US" b="1">
                  <a:latin typeface="Calibri" pitchFamily="34" charset="0"/>
                </a:rPr>
                <a:t>d2</a:t>
              </a:r>
              <a:endParaRPr lang="en-US" sz="1600" b="1">
                <a:latin typeface="Calibri" pitchFamily="34" charset="0"/>
              </a:endParaRPr>
            </a:p>
          </p:txBody>
        </p:sp>
        <p:sp>
          <p:nvSpPr>
            <p:cNvPr id="65" name="TextBox 61"/>
            <p:cNvSpPr txBox="1">
              <a:spLocks noChangeArrowheads="1"/>
            </p:cNvSpPr>
            <p:nvPr/>
          </p:nvSpPr>
          <p:spPr bwMode="auto">
            <a:xfrm>
              <a:off x="8001000" y="5486753"/>
              <a:ext cx="457200" cy="369475"/>
            </a:xfrm>
            <a:prstGeom prst="rect">
              <a:avLst/>
            </a:prstGeom>
            <a:noFill/>
            <a:ln w="9525">
              <a:noFill/>
              <a:miter lim="800000"/>
              <a:headEnd/>
              <a:tailEnd/>
            </a:ln>
          </p:spPr>
          <p:txBody>
            <a:bodyPr>
              <a:spAutoFit/>
            </a:bodyPr>
            <a:lstStyle/>
            <a:p>
              <a:r>
                <a:rPr lang="en-US" b="1">
                  <a:latin typeface="Calibri" pitchFamily="34" charset="0"/>
                </a:rPr>
                <a:t>d9</a:t>
              </a:r>
              <a:endParaRPr lang="en-US" sz="1600" b="1">
                <a:latin typeface="Calibri" pitchFamily="34" charset="0"/>
              </a:endParaRPr>
            </a:p>
          </p:txBody>
        </p:sp>
        <p:sp>
          <p:nvSpPr>
            <p:cNvPr id="66" name="TextBox 65"/>
            <p:cNvSpPr txBox="1">
              <a:spLocks noChangeArrowheads="1"/>
            </p:cNvSpPr>
            <p:nvPr/>
          </p:nvSpPr>
          <p:spPr bwMode="auto">
            <a:xfrm>
              <a:off x="2743200" y="5639212"/>
              <a:ext cx="457200" cy="369475"/>
            </a:xfrm>
            <a:prstGeom prst="rect">
              <a:avLst/>
            </a:prstGeom>
            <a:noFill/>
            <a:ln w="9525">
              <a:noFill/>
              <a:miter lim="800000"/>
              <a:headEnd/>
              <a:tailEnd/>
            </a:ln>
          </p:spPr>
          <p:txBody>
            <a:bodyPr>
              <a:spAutoFit/>
            </a:bodyPr>
            <a:lstStyle/>
            <a:p>
              <a:r>
                <a:rPr lang="en-US" b="1">
                  <a:latin typeface="Calibri" pitchFamily="34" charset="0"/>
                </a:rPr>
                <a:t>d4</a:t>
              </a:r>
              <a:endParaRPr lang="en-US" sz="1600" b="1">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But labeling is dynamic…</a:t>
            </a:r>
            <a:endParaRPr lang="en-US" dirty="0"/>
          </a:p>
        </p:txBody>
      </p:sp>
      <p:sp>
        <p:nvSpPr>
          <p:cNvPr id="15" name="Content Placeholder 14"/>
          <p:cNvSpPr>
            <a:spLocks noGrp="1"/>
          </p:cNvSpPr>
          <p:nvPr>
            <p:ph idx="1"/>
          </p:nvPr>
        </p:nvSpPr>
        <p:spPr/>
        <p:txBody>
          <a:bodyPr/>
          <a:lstStyle/>
          <a:p>
            <a:r>
              <a:rPr lang="en-US" dirty="0" smtClean="0"/>
              <a:t>Executions are not query-dependent, labels cannot be changed once they are generated</a:t>
            </a:r>
          </a:p>
          <a:p>
            <a:pPr lvl="1"/>
            <a:r>
              <a:rPr lang="en-US" dirty="0" smtClean="0"/>
              <a:t>Labels represent </a:t>
            </a:r>
            <a:r>
              <a:rPr lang="en-US" b="1" dirty="0" err="1" smtClean="0">
                <a:solidFill>
                  <a:srgbClr val="C0504D"/>
                </a:solidFill>
              </a:rPr>
              <a:t>reachability</a:t>
            </a:r>
            <a:endParaRPr lang="en-US" b="1" dirty="0" smtClean="0">
              <a:solidFill>
                <a:srgbClr val="C0504D"/>
              </a:solidFill>
            </a:endParaRPr>
          </a:p>
          <a:p>
            <a:pPr lvl="1"/>
            <a:r>
              <a:rPr lang="en-US" b="1" dirty="0" smtClean="0">
                <a:solidFill>
                  <a:srgbClr val="C0504D"/>
                </a:solidFill>
              </a:rPr>
              <a:t>Intersect the </a:t>
            </a:r>
            <a:r>
              <a:rPr lang="en-US" b="1" dirty="0" smtClean="0">
                <a:solidFill>
                  <a:schemeClr val="accent2"/>
                </a:solidFill>
              </a:rPr>
              <a:t>specification with query </a:t>
            </a:r>
            <a:r>
              <a:rPr lang="en-US" dirty="0" smtClean="0"/>
              <a:t>at query-time</a:t>
            </a:r>
          </a:p>
        </p:txBody>
      </p:sp>
      <p:sp>
        <p:nvSpPr>
          <p:cNvPr id="2" name="Slide Number Placeholder 1"/>
          <p:cNvSpPr>
            <a:spLocks noGrp="1"/>
          </p:cNvSpPr>
          <p:nvPr>
            <p:ph type="sldNum" sz="quarter" idx="12"/>
          </p:nvPr>
        </p:nvSpPr>
        <p:spPr/>
        <p:txBody>
          <a:bodyPr/>
          <a:lstStyle/>
          <a:p>
            <a:pPr>
              <a:defRPr/>
            </a:pPr>
            <a:fld id="{4F101BB9-8972-4F5B-AEDD-940F17ED7C63}" type="slidenum">
              <a:rPr lang="en-US" smtClean="0"/>
              <a:pPr>
                <a:defRPr/>
              </a:pPr>
              <a:t>20</a:t>
            </a:fld>
            <a:endParaRPr lang="en-US" dirty="0"/>
          </a:p>
        </p:txBody>
      </p:sp>
      <p:pic>
        <p:nvPicPr>
          <p:cNvPr id="16" name="Picture 15" descr="spec_Q-cr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52600" y="3200400"/>
            <a:ext cx="5182278"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Revisiting example</a:t>
            </a:r>
            <a:endParaRPr lang="en-US" dirty="0"/>
          </a:p>
        </p:txBody>
      </p:sp>
      <p:sp>
        <p:nvSpPr>
          <p:cNvPr id="2" name="Slide Number Placeholder 1"/>
          <p:cNvSpPr>
            <a:spLocks noGrp="1"/>
          </p:cNvSpPr>
          <p:nvPr>
            <p:ph type="sldNum" sz="quarter" idx="12"/>
          </p:nvPr>
        </p:nvSpPr>
        <p:spPr/>
        <p:txBody>
          <a:bodyPr/>
          <a:lstStyle/>
          <a:p>
            <a:pPr>
              <a:defRPr/>
            </a:pPr>
            <a:fld id="{4F101BB9-8972-4F5B-AEDD-940F17ED7C63}" type="slidenum">
              <a:rPr lang="en-US" smtClean="0"/>
              <a:pPr>
                <a:defRPr/>
              </a:pPr>
              <a:t>21</a:t>
            </a:fld>
            <a:endParaRPr lang="en-US" dirty="0"/>
          </a:p>
        </p:txBody>
      </p:sp>
      <p:pic>
        <p:nvPicPr>
          <p:cNvPr id="16" name="Picture 15" descr="spec_Q-cro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3200400"/>
            <a:ext cx="5182278" cy="2819400"/>
          </a:xfrm>
          <a:prstGeom prst="rect">
            <a:avLst/>
          </a:prstGeom>
        </p:spPr>
      </p:pic>
      <p:sp>
        <p:nvSpPr>
          <p:cNvPr id="6" name="TextBox 5"/>
          <p:cNvSpPr txBox="1"/>
          <p:nvPr/>
        </p:nvSpPr>
        <p:spPr>
          <a:xfrm>
            <a:off x="457200" y="1447800"/>
            <a:ext cx="3810959" cy="830997"/>
          </a:xfrm>
          <a:prstGeom prst="rect">
            <a:avLst/>
          </a:prstGeom>
          <a:noFill/>
        </p:spPr>
        <p:txBody>
          <a:bodyPr wrap="none" rtlCol="0">
            <a:spAutoFit/>
          </a:bodyPr>
          <a:lstStyle/>
          <a:p>
            <a:r>
              <a:rPr lang="en-US" sz="2400" b="1" dirty="0" smtClean="0">
                <a:solidFill>
                  <a:srgbClr val="C0504D"/>
                </a:solidFill>
              </a:rPr>
              <a:t>Is b:1 reachable from c:1 </a:t>
            </a:r>
          </a:p>
          <a:p>
            <a:r>
              <a:rPr lang="en-US" sz="2400" b="1" dirty="0" smtClean="0">
                <a:solidFill>
                  <a:srgbClr val="C0504D"/>
                </a:solidFill>
              </a:rPr>
              <a:t>via </a:t>
            </a:r>
            <a:r>
              <a:rPr lang="en-US" sz="2400" b="1" dirty="0" smtClean="0"/>
              <a:t>_*</a:t>
            </a:r>
            <a:r>
              <a:rPr lang="en-US" sz="2400" b="1" dirty="0" err="1" smtClean="0"/>
              <a:t>e</a:t>
            </a:r>
            <a:r>
              <a:rPr lang="en-US" sz="2400" b="1" dirty="0" smtClean="0"/>
              <a:t>_* </a:t>
            </a:r>
            <a:r>
              <a:rPr lang="en-US" sz="2400" b="1" dirty="0" smtClean="0">
                <a:solidFill>
                  <a:srgbClr val="C0504D"/>
                </a:solidFill>
              </a:rPr>
              <a:t>?</a:t>
            </a:r>
            <a:endParaRPr lang="en-US" sz="2400" b="1" dirty="0">
              <a:solidFill>
                <a:srgbClr val="C0504D"/>
              </a:solidFill>
            </a:endParaRPr>
          </a:p>
        </p:txBody>
      </p:sp>
      <p:pic>
        <p:nvPicPr>
          <p:cNvPr id="8" name="Picture 7" descr="parse-crop.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952999" y="1371600"/>
            <a:ext cx="3647741" cy="228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228600"/>
            <a:ext cx="8686800" cy="685800"/>
          </a:xfrm>
        </p:spPr>
        <p:txBody>
          <a:bodyPr/>
          <a:lstStyle/>
          <a:p>
            <a:r>
              <a:rPr lang="en-US" sz="2800" b="1" dirty="0" smtClean="0">
                <a:solidFill>
                  <a:schemeClr val="tx2"/>
                </a:solidFill>
                <a:latin typeface="Comic Sans MS" pitchFamily="66" charset="0"/>
              </a:rPr>
              <a:t>Some caveats</a:t>
            </a:r>
          </a:p>
        </p:txBody>
      </p:sp>
      <p:sp>
        <p:nvSpPr>
          <p:cNvPr id="36867" name="Content Placeholder 2"/>
          <p:cNvSpPr>
            <a:spLocks noGrp="1"/>
          </p:cNvSpPr>
          <p:nvPr>
            <p:ph idx="1"/>
          </p:nvPr>
        </p:nvSpPr>
        <p:spPr>
          <a:xfrm>
            <a:off x="228600" y="1143000"/>
            <a:ext cx="8686800" cy="5486400"/>
          </a:xfrm>
        </p:spPr>
        <p:txBody>
          <a:bodyPr/>
          <a:lstStyle/>
          <a:p>
            <a:r>
              <a:rPr lang="en-US" sz="2000" dirty="0" smtClean="0">
                <a:latin typeface="Comic Sans MS" pitchFamily="66" charset="0"/>
              </a:rPr>
              <a:t>Workflow grammar must be </a:t>
            </a:r>
            <a:r>
              <a:rPr lang="en-US" sz="1800" b="1" dirty="0" smtClean="0">
                <a:solidFill>
                  <a:srgbClr val="C00000"/>
                </a:solidFill>
                <a:latin typeface="Comic Sans MS" pitchFamily="66" charset="0"/>
              </a:rPr>
              <a:t>strictly linear-recursive</a:t>
            </a:r>
          </a:p>
          <a:p>
            <a:pPr lvl="1"/>
            <a:r>
              <a:rPr lang="en-US" sz="1800" dirty="0" smtClean="0">
                <a:latin typeface="Comic Sans MS" pitchFamily="66" charset="0"/>
              </a:rPr>
              <a:t>All recursions are node-disjoint</a:t>
            </a:r>
          </a:p>
          <a:p>
            <a:endParaRPr lang="en-US" dirty="0" smtClean="0">
              <a:latin typeface="Comic Sans MS" pitchFamily="66" charset="0"/>
            </a:endParaRPr>
          </a:p>
          <a:p>
            <a:r>
              <a:rPr lang="en-US" dirty="0" smtClean="0">
                <a:latin typeface="Comic Sans MS" pitchFamily="66" charset="0"/>
              </a:rPr>
              <a:t>The query must be </a:t>
            </a:r>
            <a:r>
              <a:rPr lang="en-US" sz="1800" b="1" dirty="0" smtClean="0">
                <a:solidFill>
                  <a:srgbClr val="C00000"/>
                </a:solidFill>
                <a:latin typeface="Comic Sans MS" pitchFamily="66" charset="0"/>
              </a:rPr>
              <a:t>safe </a:t>
            </a:r>
            <a:r>
              <a:rPr lang="en-US" sz="1800" dirty="0" smtClean="0">
                <a:latin typeface="Comic Sans MS" pitchFamily="66" charset="0"/>
              </a:rPr>
              <a:t>with respect to the specification</a:t>
            </a:r>
            <a:endParaRPr lang="en-US" sz="1800" dirty="0" smtClean="0">
              <a:latin typeface="Comic Sans MS" pitchFamily="66" charset="0"/>
            </a:endParaRPr>
          </a:p>
          <a:p>
            <a:pPr lvl="1"/>
            <a:r>
              <a:rPr lang="en-US" sz="1800" dirty="0" smtClean="0">
                <a:latin typeface="Comic Sans MS" pitchFamily="66" charset="0"/>
              </a:rPr>
              <a:t>Connections </a:t>
            </a:r>
            <a:r>
              <a:rPr lang="en-US" sz="1800" dirty="0" smtClean="0">
                <a:latin typeface="Comic Sans MS" pitchFamily="66" charset="0"/>
              </a:rPr>
              <a:t>between input/output “states” must</a:t>
            </a:r>
            <a:r>
              <a:rPr lang="en-US" sz="1800" dirty="0" smtClean="0">
                <a:latin typeface="Comic Sans MS" pitchFamily="66" charset="0"/>
              </a:rPr>
              <a:t> be </a:t>
            </a:r>
            <a:r>
              <a:rPr lang="en-US" sz="1800" dirty="0" smtClean="0">
                <a:latin typeface="Comic Sans MS" pitchFamily="66" charset="0"/>
              </a:rPr>
              <a:t>stable for any execution of each composite module </a:t>
            </a:r>
          </a:p>
          <a:p>
            <a:pPr lvl="1">
              <a:buNone/>
            </a:pPr>
            <a:endParaRPr lang="en-US" sz="1800" dirty="0" smtClean="0">
              <a:latin typeface="Comic Sans MS" pitchFamily="66" charset="0"/>
            </a:endParaRPr>
          </a:p>
          <a:p>
            <a:pPr lvl="1">
              <a:buNone/>
            </a:pPr>
            <a:endParaRPr lang="en-US" sz="1800" dirty="0" smtClean="0">
              <a:latin typeface="Comic Sans MS" pitchFamily="66" charset="0"/>
            </a:endParaRPr>
          </a:p>
        </p:txBody>
      </p:sp>
      <p:sp>
        <p:nvSpPr>
          <p:cNvPr id="36868" name="Slide Number Placeholder 77"/>
          <p:cNvSpPr>
            <a:spLocks noGrp="1"/>
          </p:cNvSpPr>
          <p:nvPr>
            <p:ph type="sldNum" sz="quarter" idx="12"/>
          </p:nvPr>
        </p:nvSpPr>
        <p:spPr bwMode="auto">
          <a:xfrm>
            <a:off x="8640763" y="6111875"/>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47DCFF9-187A-4D22-A661-69066743BF61}" type="slidenum">
              <a:rPr lang="en-US">
                <a:solidFill>
                  <a:schemeClr val="tx1"/>
                </a:solidFill>
                <a:latin typeface="Comic Sans MS" pitchFamily="66" charset="0"/>
              </a:rPr>
              <a:pPr fontAlgn="base">
                <a:spcBef>
                  <a:spcPct val="0"/>
                </a:spcBef>
                <a:spcAft>
                  <a:spcPct val="0"/>
                </a:spcAft>
              </a:pPr>
              <a:t>22</a:t>
            </a:fld>
            <a:endParaRPr lang="en-US">
              <a:solidFill>
                <a:schemeClr val="tx1"/>
              </a:solidFill>
              <a:latin typeface="Comic Sans MS" pitchFamily="66" charset="0"/>
            </a:endParaRPr>
          </a:p>
        </p:txBody>
      </p:sp>
      <p:pic>
        <p:nvPicPr>
          <p:cNvPr id="19" name="Picture 18" descr="executions-crop.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14400" y="4495800"/>
            <a:ext cx="6781800" cy="925600"/>
          </a:xfrm>
          <a:prstGeom prst="rect">
            <a:avLst/>
          </a:prstGeom>
        </p:spPr>
      </p:pic>
      <p:sp>
        <p:nvSpPr>
          <p:cNvPr id="20" name="TextBox 19"/>
          <p:cNvSpPr txBox="1"/>
          <p:nvPr/>
        </p:nvSpPr>
        <p:spPr>
          <a:xfrm>
            <a:off x="685800" y="3810000"/>
            <a:ext cx="6353685" cy="369332"/>
          </a:xfrm>
          <a:prstGeom prst="rect">
            <a:avLst/>
          </a:prstGeom>
          <a:noFill/>
        </p:spPr>
        <p:txBody>
          <a:bodyPr wrap="none" rtlCol="0">
            <a:spAutoFit/>
          </a:bodyPr>
          <a:lstStyle/>
          <a:p>
            <a:r>
              <a:rPr lang="en-US" b="1" dirty="0" smtClean="0">
                <a:solidFill>
                  <a:srgbClr val="C0504D"/>
                </a:solidFill>
                <a:latin typeface="Comic Sans MS"/>
                <a:cs typeface="Comic Sans MS"/>
              </a:rPr>
              <a:t>Example:</a:t>
            </a:r>
            <a:r>
              <a:rPr lang="en-US" dirty="0" smtClean="0">
                <a:latin typeface="Comic Sans MS"/>
                <a:cs typeface="Comic Sans MS"/>
              </a:rPr>
              <a:t>  Query R1= _*</a:t>
            </a:r>
            <a:r>
              <a:rPr lang="en-US" dirty="0" err="1" smtClean="0">
                <a:latin typeface="Comic Sans MS"/>
                <a:cs typeface="Comic Sans MS"/>
              </a:rPr>
              <a:t>e</a:t>
            </a:r>
            <a:r>
              <a:rPr lang="en-US" dirty="0" smtClean="0">
                <a:latin typeface="Comic Sans MS"/>
                <a:cs typeface="Comic Sans MS"/>
              </a:rPr>
              <a:t>_* is safe, but R2= </a:t>
            </a:r>
            <a:r>
              <a:rPr lang="en-US" dirty="0" err="1" smtClean="0">
                <a:latin typeface="Comic Sans MS"/>
                <a:cs typeface="Comic Sans MS"/>
              </a:rPr>
              <a:t>e</a:t>
            </a:r>
            <a:r>
              <a:rPr lang="en-US" dirty="0" smtClean="0">
                <a:latin typeface="Comic Sans MS"/>
                <a:cs typeface="Comic Sans MS"/>
              </a:rPr>
              <a:t> is unsafe.</a:t>
            </a:r>
            <a:endParaRPr lang="en-US" dirty="0">
              <a:latin typeface="Comic Sans MS"/>
              <a:cs typeface="Comic Sans M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Since workflow provenance graphs are derived from a specification, there is additional information that can be used to develop compact and efficient labeling schemes </a:t>
            </a:r>
          </a:p>
          <a:p>
            <a:r>
              <a:rPr lang="en-US" dirty="0" smtClean="0"/>
              <a:t>To answer (safe) regular path queries:</a:t>
            </a:r>
          </a:p>
          <a:p>
            <a:pPr lvl="1"/>
            <a:r>
              <a:rPr lang="en-US" dirty="0" smtClean="0"/>
              <a:t>Create </a:t>
            </a:r>
            <a:r>
              <a:rPr lang="en-US" dirty="0" err="1" smtClean="0"/>
              <a:t>reachability</a:t>
            </a:r>
            <a:r>
              <a:rPr lang="en-US" dirty="0" smtClean="0"/>
              <a:t> labels at execution time</a:t>
            </a:r>
          </a:p>
          <a:p>
            <a:pPr lvl="1"/>
            <a:r>
              <a:rPr lang="en-US" dirty="0" smtClean="0"/>
              <a:t>Intersect query with the specification at query time</a:t>
            </a:r>
          </a:p>
          <a:p>
            <a:pPr lvl="1"/>
            <a:r>
              <a:rPr lang="en-US" dirty="0" smtClean="0"/>
              <a:t>Combine to answer query</a:t>
            </a:r>
          </a:p>
          <a:p>
            <a:r>
              <a:rPr lang="en-US" dirty="0" smtClean="0"/>
              <a:t>Queries which are not safe can be broken into smaller, safe </a:t>
            </a:r>
            <a:r>
              <a:rPr lang="en-US" dirty="0" err="1" smtClean="0"/>
              <a:t>subqueries</a:t>
            </a:r>
            <a:r>
              <a:rPr lang="en-US" dirty="0" smtClean="0"/>
              <a:t> and their results joined together</a:t>
            </a:r>
          </a:p>
          <a:p>
            <a:r>
              <a:rPr lang="en-US" dirty="0" smtClean="0"/>
              <a:t>These ideas can also be used to answer queries over views of fine-grained workflows.</a:t>
            </a:r>
          </a:p>
          <a:p>
            <a:endParaRPr lang="en-US" dirty="0"/>
          </a:p>
        </p:txBody>
      </p:sp>
      <p:sp>
        <p:nvSpPr>
          <p:cNvPr id="4" name="Slide Number Placeholder 3"/>
          <p:cNvSpPr>
            <a:spLocks noGrp="1"/>
          </p:cNvSpPr>
          <p:nvPr>
            <p:ph type="sldNum" sz="quarter" idx="12"/>
          </p:nvPr>
        </p:nvSpPr>
        <p:spPr/>
        <p:txBody>
          <a:bodyPr/>
          <a:lstStyle/>
          <a:p>
            <a:pPr>
              <a:defRPr/>
            </a:pPr>
            <a:fld id="{C98B7CC0-45F6-467B-8427-CF43FFEC5173}"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1" descr="Q&amp;A.jpg"/>
          <p:cNvPicPr>
            <a:picLocks noChangeAspect="1"/>
          </p:cNvPicPr>
          <p:nvPr/>
        </p:nvPicPr>
        <p:blipFill>
          <a:blip r:embed="rId2" cstate="print"/>
          <a:srcRect/>
          <a:stretch>
            <a:fillRect/>
          </a:stretch>
        </p:blipFill>
        <p:spPr bwMode="auto">
          <a:xfrm>
            <a:off x="2438400" y="2895600"/>
            <a:ext cx="4267200" cy="1066800"/>
          </a:xfrm>
          <a:prstGeom prst="rect">
            <a:avLst/>
          </a:prstGeom>
          <a:noFill/>
          <a:ln w="9525">
            <a:noFill/>
            <a:miter lim="800000"/>
            <a:headEnd/>
            <a:tailEnd/>
          </a:ln>
        </p:spPr>
      </p:pic>
      <p:sp>
        <p:nvSpPr>
          <p:cNvPr id="4"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47DCFF9-187A-4D22-A661-69066743BF61}" type="slidenum">
              <a:rPr lang="en-US">
                <a:solidFill>
                  <a:schemeClr val="tx1"/>
                </a:solidFill>
                <a:latin typeface="Comic Sans MS" pitchFamily="66" charset="0"/>
              </a:rPr>
              <a:pPr fontAlgn="base">
                <a:spcBef>
                  <a:spcPct val="0"/>
                </a:spcBef>
                <a:spcAft>
                  <a:spcPct val="0"/>
                </a:spcAft>
              </a:pPr>
              <a:t>24</a:t>
            </a:fld>
            <a:endParaRPr lang="en-US"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096962"/>
          </a:xfrm>
        </p:spPr>
        <p:txBody>
          <a:bodyPr/>
          <a:lstStyle/>
          <a:p>
            <a:r>
              <a:rPr lang="en-US" sz="2800" b="1" dirty="0" smtClean="0">
                <a:solidFill>
                  <a:schemeClr val="tx2"/>
                </a:solidFill>
                <a:latin typeface="Comic Sans MS"/>
                <a:cs typeface="Comic Sans MS"/>
              </a:rPr>
              <a:t>and I mean that provenance is “captured”…</a:t>
            </a:r>
            <a:endParaRPr lang="en-US" sz="2800" b="1" dirty="0">
              <a:solidFill>
                <a:schemeClr val="tx2"/>
              </a:solidFill>
              <a:latin typeface="Comic Sans MS"/>
              <a:cs typeface="Comic Sans MS"/>
            </a:endParaRPr>
          </a:p>
        </p:txBody>
      </p:sp>
      <p:sp>
        <p:nvSpPr>
          <p:cNvPr id="4" name="Slide Number Placeholder 3"/>
          <p:cNvSpPr>
            <a:spLocks noGrp="1"/>
          </p:cNvSpPr>
          <p:nvPr>
            <p:ph type="sldNum" sz="quarter" idx="12"/>
          </p:nvPr>
        </p:nvSpPr>
        <p:spPr/>
        <p:txBody>
          <a:bodyPr/>
          <a:lstStyle/>
          <a:p>
            <a:pPr>
              <a:defRPr/>
            </a:pPr>
            <a:fld id="{C98B7CC0-45F6-467B-8427-CF43FFEC5173}" type="slidenum">
              <a:rPr lang="en-US" smtClean="0"/>
              <a:pPr>
                <a:defRPr/>
              </a:pPr>
              <a:t>3</a:t>
            </a:fld>
            <a:endParaRPr lang="en-US" dirty="0"/>
          </a:p>
        </p:txBody>
      </p:sp>
      <p:pic>
        <p:nvPicPr>
          <p:cNvPr id="5" name="Picture 4"/>
          <p:cNvPicPr>
            <a:picLocks noChangeAspect="1"/>
          </p:cNvPicPr>
          <p:nvPr/>
        </p:nvPicPr>
        <p:blipFill>
          <a:blip r:embed="rId2"/>
          <a:stretch>
            <a:fillRect/>
          </a:stretch>
        </p:blipFill>
        <p:spPr>
          <a:xfrm>
            <a:off x="2895600" y="2667000"/>
            <a:ext cx="3022600" cy="2667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How can we “release” provenance?</a:t>
            </a:r>
            <a:endParaRPr lang="en-US" sz="2800" b="1" dirty="0"/>
          </a:p>
        </p:txBody>
      </p:sp>
      <p:sp>
        <p:nvSpPr>
          <p:cNvPr id="7" name="Content Placeholder 6"/>
          <p:cNvSpPr>
            <a:spLocks noGrp="1"/>
          </p:cNvSpPr>
          <p:nvPr>
            <p:ph idx="1"/>
          </p:nvPr>
        </p:nvSpPr>
        <p:spPr>
          <a:xfrm>
            <a:off x="457200" y="1295400"/>
            <a:ext cx="8458200" cy="4800600"/>
          </a:xfrm>
        </p:spPr>
        <p:txBody>
          <a:bodyPr/>
          <a:lstStyle/>
          <a:p>
            <a:r>
              <a:rPr lang="en-US" dirty="0" smtClean="0"/>
              <a:t>Since provenance is a DAG, can use any graph query language</a:t>
            </a:r>
          </a:p>
          <a:p>
            <a:pPr lvl="1"/>
            <a:r>
              <a:rPr lang="en-US" dirty="0" smtClean="0"/>
              <a:t>E.g. </a:t>
            </a:r>
            <a:r>
              <a:rPr lang="en-US" dirty="0" err="1" smtClean="0"/>
              <a:t>ProQL</a:t>
            </a:r>
            <a:r>
              <a:rPr lang="en-US" dirty="0" smtClean="0"/>
              <a:t> [</a:t>
            </a:r>
            <a:r>
              <a:rPr lang="en-US" dirty="0" err="1" smtClean="0"/>
              <a:t>Karvouranakis</a:t>
            </a:r>
            <a:r>
              <a:rPr lang="en-US" dirty="0" smtClean="0"/>
              <a:t>+ SIGMOD’10]</a:t>
            </a:r>
          </a:p>
          <a:p>
            <a:r>
              <a:rPr lang="en-US" dirty="0" smtClean="0"/>
              <a:t>Provenance Challenges showed a number of desired queries which should be optimized for.</a:t>
            </a:r>
          </a:p>
          <a:p>
            <a:pPr lvl="1"/>
            <a:r>
              <a:rPr lang="en-US" dirty="0" smtClean="0"/>
              <a:t>Many were simple </a:t>
            </a:r>
            <a:r>
              <a:rPr lang="en-US" i="1" dirty="0" err="1" smtClean="0">
                <a:solidFill>
                  <a:schemeClr val="accent2"/>
                </a:solidFill>
              </a:rPr>
              <a:t>reachability</a:t>
            </a:r>
            <a:r>
              <a:rPr lang="en-US" dirty="0" smtClean="0"/>
              <a:t> queries	</a:t>
            </a:r>
          </a:p>
          <a:p>
            <a:pPr lvl="2"/>
            <a:r>
              <a:rPr lang="en-US" dirty="0" smtClean="0"/>
              <a:t> </a:t>
            </a:r>
            <a:r>
              <a:rPr lang="en-US" sz="1800" dirty="0" smtClean="0">
                <a:solidFill>
                  <a:schemeClr val="tx2"/>
                </a:solidFill>
              </a:rPr>
              <a:t>“Identify the data sources that contributed some data leading to the production of publication </a:t>
            </a:r>
            <a:r>
              <a:rPr lang="en-US" sz="1800" dirty="0" err="1" smtClean="0">
                <a:solidFill>
                  <a:schemeClr val="tx2"/>
                </a:solidFill>
              </a:rPr>
              <a:t>p</a:t>
            </a:r>
            <a:r>
              <a:rPr lang="en-US" sz="1800" dirty="0" smtClean="0">
                <a:solidFill>
                  <a:schemeClr val="tx2"/>
                </a:solidFill>
              </a:rPr>
              <a:t>”</a:t>
            </a:r>
            <a:r>
              <a:rPr lang="en-US" dirty="0" smtClean="0"/>
              <a:t>.</a:t>
            </a:r>
          </a:p>
          <a:p>
            <a:pPr lvl="1"/>
            <a:r>
              <a:rPr lang="en-US" dirty="0" smtClean="0"/>
              <a:t>Others required </a:t>
            </a:r>
            <a:r>
              <a:rPr lang="en-US" i="1" dirty="0" smtClean="0">
                <a:solidFill>
                  <a:srgbClr val="C0504D"/>
                </a:solidFill>
              </a:rPr>
              <a:t>regular path </a:t>
            </a:r>
            <a:r>
              <a:rPr lang="en-US" dirty="0" smtClean="0"/>
              <a:t>queries</a:t>
            </a:r>
          </a:p>
          <a:p>
            <a:pPr lvl="2"/>
            <a:r>
              <a:rPr lang="en-US" sz="1800" dirty="0" smtClean="0">
                <a:solidFill>
                  <a:srgbClr val="1F497D"/>
                </a:solidFill>
              </a:rPr>
              <a:t>“Find all publications </a:t>
            </a:r>
            <a:r>
              <a:rPr lang="en-US" sz="1800" dirty="0" err="1" smtClean="0">
                <a:solidFill>
                  <a:srgbClr val="1F497D"/>
                </a:solidFill>
              </a:rPr>
              <a:t>p</a:t>
            </a:r>
            <a:r>
              <a:rPr lang="en-US" sz="1800" dirty="0" smtClean="0">
                <a:solidFill>
                  <a:srgbClr val="1F497D"/>
                </a:solidFill>
              </a:rPr>
              <a:t> that resulted from starting with data of type </a:t>
            </a:r>
            <a:r>
              <a:rPr lang="en-US" sz="1800" dirty="0" err="1" smtClean="0">
                <a:solidFill>
                  <a:srgbClr val="1F497D"/>
                </a:solidFill>
              </a:rPr>
              <a:t>x</a:t>
            </a:r>
            <a:r>
              <a:rPr lang="en-US" sz="1800" dirty="0" smtClean="0">
                <a:solidFill>
                  <a:srgbClr val="1F497D"/>
                </a:solidFill>
              </a:rPr>
              <a:t>, then performing a repeated analysis using either technique a1 or technique a2, terminated by producing a result of type </a:t>
            </a:r>
            <a:r>
              <a:rPr lang="en-US" sz="1800" dirty="0" err="1" smtClean="0">
                <a:solidFill>
                  <a:srgbClr val="1F497D"/>
                </a:solidFill>
              </a:rPr>
              <a:t>s</a:t>
            </a:r>
            <a:r>
              <a:rPr lang="en-US" sz="1800" dirty="0" smtClean="0">
                <a:solidFill>
                  <a:srgbClr val="1F497D"/>
                </a:solidFill>
              </a:rPr>
              <a:t>, and eventually ending by publishing  </a:t>
            </a:r>
            <a:r>
              <a:rPr lang="en-US" sz="1800" dirty="0" err="1" smtClean="0">
                <a:solidFill>
                  <a:srgbClr val="1F497D"/>
                </a:solidFill>
              </a:rPr>
              <a:t>p</a:t>
            </a:r>
            <a:r>
              <a:rPr lang="en-US" sz="1800" dirty="0" smtClean="0">
                <a:solidFill>
                  <a:srgbClr val="1F497D"/>
                </a:solidFill>
              </a:rPr>
              <a:t>.”</a:t>
            </a:r>
            <a:r>
              <a:rPr lang="en-US" dirty="0" smtClean="0"/>
              <a:t> </a:t>
            </a:r>
          </a:p>
          <a:p>
            <a:r>
              <a:rPr lang="en-US" dirty="0" smtClean="0"/>
              <a:t>Provenance can also be very large, so we need “views” </a:t>
            </a:r>
          </a:p>
          <a:p>
            <a:pPr lvl="1"/>
            <a:r>
              <a:rPr lang="en-US" i="1" dirty="0" smtClean="0">
                <a:solidFill>
                  <a:srgbClr val="C0504D"/>
                </a:solidFill>
              </a:rPr>
              <a:t>Zoom-in/Zoom-out </a:t>
            </a:r>
            <a:r>
              <a:rPr lang="en-US" dirty="0" smtClean="0">
                <a:solidFill>
                  <a:srgbClr val="000000"/>
                </a:solidFill>
              </a:rPr>
              <a:t>[</a:t>
            </a:r>
            <a:r>
              <a:rPr lang="en-US" dirty="0" err="1" smtClean="0">
                <a:solidFill>
                  <a:srgbClr val="000000"/>
                </a:solidFill>
              </a:rPr>
              <a:t>Biton</a:t>
            </a:r>
            <a:r>
              <a:rPr lang="en-US" dirty="0" smtClean="0">
                <a:solidFill>
                  <a:srgbClr val="000000"/>
                </a:solidFill>
              </a:rPr>
              <a:t>+ ICDE’08], [</a:t>
            </a:r>
            <a:r>
              <a:rPr lang="en-US" dirty="0" err="1" smtClean="0">
                <a:solidFill>
                  <a:srgbClr val="000000"/>
                </a:solidFill>
              </a:rPr>
              <a:t>Amsterdamer</a:t>
            </a:r>
            <a:r>
              <a:rPr lang="en-US" dirty="0" smtClean="0">
                <a:solidFill>
                  <a:srgbClr val="000000"/>
                </a:solidFill>
              </a:rPr>
              <a:t>+ VLDB’11] </a:t>
            </a:r>
          </a:p>
          <a:p>
            <a:pPr lvl="2"/>
            <a:endParaRPr lang="en-US" sz="1800" dirty="0" smtClean="0">
              <a:solidFill>
                <a:srgbClr val="1F497D"/>
              </a:solidFill>
            </a:endParaRPr>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F50145B9-E545-485F-AEA9-ED91D147A075}"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228600"/>
            <a:ext cx="8686800" cy="685800"/>
          </a:xfrm>
        </p:spPr>
        <p:txBody>
          <a:bodyPr/>
          <a:lstStyle/>
          <a:p>
            <a:r>
              <a:rPr lang="en-US" sz="2800" b="1" dirty="0" smtClean="0">
                <a:solidFill>
                  <a:schemeClr val="tx2"/>
                </a:solidFill>
                <a:latin typeface="Comic Sans MS" pitchFamily="66" charset="0"/>
              </a:rPr>
              <a:t>Overview</a:t>
            </a:r>
          </a:p>
        </p:txBody>
      </p:sp>
      <p:sp>
        <p:nvSpPr>
          <p:cNvPr id="36867" name="Content Placeholder 2"/>
          <p:cNvSpPr>
            <a:spLocks noGrp="1"/>
          </p:cNvSpPr>
          <p:nvPr>
            <p:ph idx="1"/>
          </p:nvPr>
        </p:nvSpPr>
        <p:spPr>
          <a:xfrm>
            <a:off x="228600" y="1143000"/>
            <a:ext cx="8686800" cy="5486400"/>
          </a:xfrm>
        </p:spPr>
        <p:txBody>
          <a:bodyPr/>
          <a:lstStyle/>
          <a:p>
            <a:r>
              <a:rPr lang="en-US" sz="2400" dirty="0" smtClean="0">
                <a:latin typeface="Comic Sans MS" pitchFamily="66" charset="0"/>
              </a:rPr>
              <a:t>The problem</a:t>
            </a:r>
          </a:p>
          <a:p>
            <a:pPr lvl="1"/>
            <a:r>
              <a:rPr lang="en-US" sz="2000" dirty="0" smtClean="0">
                <a:latin typeface="Comic Sans MS" pitchFamily="66" charset="0"/>
              </a:rPr>
              <a:t>How to efficiently answer </a:t>
            </a:r>
            <a:r>
              <a:rPr lang="en-US" sz="2000" dirty="0" err="1" smtClean="0">
                <a:latin typeface="Comic Sans MS" pitchFamily="66" charset="0"/>
              </a:rPr>
              <a:t>reachability</a:t>
            </a:r>
            <a:r>
              <a:rPr lang="en-US" sz="2000" dirty="0" smtClean="0">
                <a:latin typeface="Comic Sans MS" pitchFamily="66" charset="0"/>
              </a:rPr>
              <a:t> and regular path queries over provenance graphs representing workflow executions?</a:t>
            </a:r>
          </a:p>
          <a:p>
            <a:endParaRPr lang="en-US" sz="2400" dirty="0" smtClean="0">
              <a:latin typeface="Comic Sans MS" pitchFamily="66" charset="0"/>
            </a:endParaRPr>
          </a:p>
          <a:p>
            <a:r>
              <a:rPr lang="en-US" sz="2400" dirty="0" smtClean="0">
                <a:latin typeface="Comic Sans MS" pitchFamily="66" charset="0"/>
              </a:rPr>
              <a:t>The approach</a:t>
            </a:r>
          </a:p>
          <a:p>
            <a:pPr lvl="1"/>
            <a:r>
              <a:rPr lang="en-US" sz="2000" dirty="0" err="1" smtClean="0">
                <a:latin typeface="Comic Sans MS" pitchFamily="66" charset="0"/>
              </a:rPr>
              <a:t>Reachability</a:t>
            </a:r>
            <a:r>
              <a:rPr lang="en-US" sz="2000" dirty="0" smtClean="0">
                <a:latin typeface="Comic Sans MS" pitchFamily="66" charset="0"/>
              </a:rPr>
              <a:t> labeling</a:t>
            </a:r>
          </a:p>
          <a:p>
            <a:endParaRPr lang="en-US" sz="2400" dirty="0" smtClean="0">
              <a:latin typeface="Comic Sans MS" pitchFamily="66" charset="0"/>
            </a:endParaRPr>
          </a:p>
          <a:p>
            <a:r>
              <a:rPr lang="en-US" sz="2400" dirty="0" smtClean="0">
                <a:latin typeface="Comic Sans MS" pitchFamily="66" charset="0"/>
              </a:rPr>
              <a:t>The setting</a:t>
            </a:r>
          </a:p>
          <a:p>
            <a:pPr lvl="1"/>
            <a:r>
              <a:rPr lang="en-US" dirty="0" smtClean="0">
                <a:latin typeface="Comic Sans MS" pitchFamily="66" charset="0"/>
              </a:rPr>
              <a:t>Dynamic provenance graphs</a:t>
            </a:r>
          </a:p>
          <a:p>
            <a:pPr lvl="1"/>
            <a:r>
              <a:rPr lang="en-US" dirty="0" smtClean="0">
                <a:latin typeface="Comic Sans MS" pitchFamily="66" charset="0"/>
              </a:rPr>
              <a:t>Derivation-based model of executions</a:t>
            </a:r>
          </a:p>
        </p:txBody>
      </p:sp>
      <p:sp>
        <p:nvSpPr>
          <p:cNvPr id="36868"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47DCFF9-187A-4D22-A661-69066743BF61}" type="slidenum">
              <a:rPr lang="en-US">
                <a:solidFill>
                  <a:schemeClr val="tx1"/>
                </a:solidFill>
                <a:latin typeface="Comic Sans MS" pitchFamily="66" charset="0"/>
              </a:rPr>
              <a:pPr fontAlgn="base">
                <a:spcBef>
                  <a:spcPct val="0"/>
                </a:spcBef>
                <a:spcAft>
                  <a:spcPct val="0"/>
                </a:spcAft>
              </a:pPr>
              <a:t>5</a:t>
            </a:fld>
            <a:endParaRPr lang="en-US">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28600"/>
            <a:ext cx="8686800" cy="685800"/>
          </a:xfrm>
        </p:spPr>
        <p:txBody>
          <a:bodyPr/>
          <a:lstStyle/>
          <a:p>
            <a:r>
              <a:rPr lang="en-US" sz="2800" b="1" dirty="0" smtClean="0">
                <a:solidFill>
                  <a:schemeClr val="tx2"/>
                </a:solidFill>
                <a:latin typeface="Comic Sans MS" pitchFamily="66" charset="0"/>
              </a:rPr>
              <a:t>Reachability Labeling</a:t>
            </a:r>
            <a:endParaRPr lang="en-US" sz="3200" b="1" dirty="0" smtClean="0">
              <a:solidFill>
                <a:schemeClr val="tx2"/>
              </a:solidFill>
              <a:latin typeface="Comic Sans MS" pitchFamily="66" charset="0"/>
            </a:endParaRPr>
          </a:p>
        </p:txBody>
      </p:sp>
      <p:sp>
        <p:nvSpPr>
          <p:cNvPr id="3" name="Content Placeholder 2"/>
          <p:cNvSpPr>
            <a:spLocks noGrp="1"/>
          </p:cNvSpPr>
          <p:nvPr>
            <p:ph idx="1"/>
          </p:nvPr>
        </p:nvSpPr>
        <p:spPr>
          <a:xfrm>
            <a:off x="228600" y="914400"/>
            <a:ext cx="8686800" cy="5486400"/>
          </a:xfrm>
        </p:spPr>
        <p:txBody>
          <a:bodyPr/>
          <a:lstStyle/>
          <a:p>
            <a:r>
              <a:rPr lang="en-US" sz="2000" dirty="0" smtClean="0">
                <a:latin typeface="Comic Sans MS" pitchFamily="66" charset="0"/>
              </a:rPr>
              <a:t>Given a graph, we assign each node a label such that using only the labels of any two nodes, we can decide if one can reach the other.</a:t>
            </a:r>
          </a:p>
          <a:p>
            <a:endParaRPr lang="en-US" sz="2000" dirty="0" smtClean="0">
              <a:latin typeface="Comic Sans MS" pitchFamily="66" charset="0"/>
            </a:endParaRPr>
          </a:p>
          <a:p>
            <a:endParaRPr lang="en-US" sz="2000" dirty="0" smtClean="0">
              <a:latin typeface="Comic Sans MS" pitchFamily="66" charset="0"/>
            </a:endParaRPr>
          </a:p>
          <a:p>
            <a:endParaRPr lang="en-US" sz="2000" dirty="0" smtClean="0">
              <a:latin typeface="Comic Sans MS" pitchFamily="66" charset="0"/>
            </a:endParaRPr>
          </a:p>
          <a:p>
            <a:endParaRPr lang="en-US" sz="2000" dirty="0" smtClean="0">
              <a:latin typeface="Comic Sans MS" pitchFamily="66" charset="0"/>
            </a:endParaRPr>
          </a:p>
          <a:p>
            <a:endParaRPr lang="en-US" sz="2000" dirty="0" smtClean="0">
              <a:latin typeface="Comic Sans MS" pitchFamily="66" charset="0"/>
            </a:endParaRPr>
          </a:p>
          <a:p>
            <a:endParaRPr lang="en-US" sz="2000" dirty="0" smtClean="0">
              <a:latin typeface="Comic Sans MS" pitchFamily="66" charset="0"/>
            </a:endParaRPr>
          </a:p>
          <a:p>
            <a:endParaRPr lang="en-US" sz="2000" dirty="0" smtClean="0">
              <a:latin typeface="Comic Sans MS" pitchFamily="66" charset="0"/>
            </a:endParaRPr>
          </a:p>
          <a:p>
            <a:endParaRPr lang="en-US" sz="2000" dirty="0" smtClean="0">
              <a:latin typeface="Comic Sans MS" pitchFamily="66" charset="0"/>
            </a:endParaRPr>
          </a:p>
          <a:p>
            <a:pPr>
              <a:lnSpc>
                <a:spcPct val="150000"/>
              </a:lnSpc>
            </a:pPr>
            <a:r>
              <a:rPr lang="en-US" sz="2000" dirty="0" smtClean="0">
                <a:latin typeface="Comic Sans MS" pitchFamily="66" charset="0"/>
              </a:rPr>
              <a:t>Goal: design a </a:t>
            </a:r>
            <a:r>
              <a:rPr lang="en-US" sz="2000" b="1" dirty="0" smtClean="0">
                <a:solidFill>
                  <a:srgbClr val="C00000"/>
                </a:solidFill>
                <a:latin typeface="Comic Sans MS" pitchFamily="66" charset="0"/>
              </a:rPr>
              <a:t>compact</a:t>
            </a:r>
            <a:r>
              <a:rPr lang="en-US" sz="2000" dirty="0" smtClean="0">
                <a:latin typeface="Comic Sans MS" pitchFamily="66" charset="0"/>
              </a:rPr>
              <a:t> and </a:t>
            </a:r>
            <a:r>
              <a:rPr lang="en-US" sz="2000" b="1" dirty="0" smtClean="0">
                <a:solidFill>
                  <a:srgbClr val="C00000"/>
                </a:solidFill>
                <a:latin typeface="Comic Sans MS" pitchFamily="66" charset="0"/>
              </a:rPr>
              <a:t>efficient</a:t>
            </a:r>
            <a:r>
              <a:rPr lang="en-US" sz="2000" dirty="0" smtClean="0">
                <a:latin typeface="Comic Sans MS" pitchFamily="66" charset="0"/>
              </a:rPr>
              <a:t> labeling scheme </a:t>
            </a:r>
          </a:p>
          <a:p>
            <a:pPr>
              <a:lnSpc>
                <a:spcPct val="150000"/>
              </a:lnSpc>
            </a:pPr>
            <a:endParaRPr lang="en-US" dirty="0" smtClean="0">
              <a:latin typeface="Comic Sans MS" pitchFamily="66" charset="0"/>
            </a:endParaRPr>
          </a:p>
          <a:p>
            <a:pPr>
              <a:lnSpc>
                <a:spcPct val="150000"/>
              </a:lnSpc>
            </a:pPr>
            <a:r>
              <a:rPr lang="en-US" dirty="0" smtClean="0">
                <a:latin typeface="Comic Sans MS" pitchFamily="66" charset="0"/>
              </a:rPr>
              <a:t>Labeling scheme should</a:t>
            </a:r>
            <a:r>
              <a:rPr lang="en-US" sz="2000" dirty="0" smtClean="0">
                <a:latin typeface="Comic Sans MS" pitchFamily="66" charset="0"/>
              </a:rPr>
              <a:t> also be </a:t>
            </a:r>
            <a:r>
              <a:rPr lang="en-US" sz="2000" b="1" dirty="0" smtClean="0">
                <a:solidFill>
                  <a:srgbClr val="C0504D"/>
                </a:solidFill>
                <a:latin typeface="Comic Sans MS" pitchFamily="66" charset="0"/>
              </a:rPr>
              <a:t>dynamic</a:t>
            </a:r>
            <a:r>
              <a:rPr lang="en-US" sz="2000" dirty="0" smtClean="0">
                <a:latin typeface="Comic Sans MS" pitchFamily="66" charset="0"/>
              </a:rPr>
              <a:t> and </a:t>
            </a:r>
            <a:r>
              <a:rPr lang="en-US" sz="2000" b="1" dirty="0" smtClean="0">
                <a:solidFill>
                  <a:schemeClr val="accent2"/>
                </a:solidFill>
                <a:latin typeface="Comic Sans MS" pitchFamily="66" charset="0"/>
              </a:rPr>
              <a:t>persistent</a:t>
            </a:r>
            <a:r>
              <a:rPr lang="en-US" sz="2000" dirty="0" smtClean="0">
                <a:latin typeface="Comic Sans MS" pitchFamily="66" charset="0"/>
              </a:rPr>
              <a:t>.</a:t>
            </a:r>
          </a:p>
          <a:p>
            <a:endParaRPr lang="en-US" sz="2400" dirty="0" smtClean="0">
              <a:latin typeface="Comic Sans MS" pitchFamily="66" charset="0"/>
            </a:endParaRPr>
          </a:p>
          <a:p>
            <a:endParaRPr lang="en-US" sz="2400" dirty="0" smtClean="0">
              <a:latin typeface="Comic Sans MS" pitchFamily="66" charset="0"/>
            </a:endParaRPr>
          </a:p>
          <a:p>
            <a:pPr>
              <a:buFont typeface="Arial" charset="0"/>
              <a:buNone/>
            </a:pPr>
            <a:endParaRPr lang="en-US" sz="2400" dirty="0" smtClean="0">
              <a:latin typeface="Comic Sans MS" pitchFamily="66" charset="0"/>
            </a:endParaRPr>
          </a:p>
        </p:txBody>
      </p:sp>
      <p:grpSp>
        <p:nvGrpSpPr>
          <p:cNvPr id="2" name="Group 37"/>
          <p:cNvGrpSpPr/>
          <p:nvPr/>
        </p:nvGrpSpPr>
        <p:grpSpPr>
          <a:xfrm>
            <a:off x="762000" y="1981200"/>
            <a:ext cx="3886200" cy="2438400"/>
            <a:chOff x="762000" y="2286000"/>
            <a:chExt cx="3886200" cy="2438400"/>
          </a:xfrm>
        </p:grpSpPr>
        <p:sp>
          <p:nvSpPr>
            <p:cNvPr id="4" name="Rectangle 3"/>
            <p:cNvSpPr/>
            <p:nvPr/>
          </p:nvSpPr>
          <p:spPr>
            <a:xfrm>
              <a:off x="762000" y="3124200"/>
              <a:ext cx="1143000" cy="685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Comic Sans MS" pitchFamily="66" charset="0"/>
                </a:rPr>
                <a:t>Labeling function</a:t>
              </a:r>
            </a:p>
          </p:txBody>
        </p:sp>
        <p:sp>
          <p:nvSpPr>
            <p:cNvPr id="5" name="Rectangle 4"/>
            <p:cNvSpPr/>
            <p:nvPr/>
          </p:nvSpPr>
          <p:spPr>
            <a:xfrm>
              <a:off x="2590800" y="3124200"/>
              <a:ext cx="1279525" cy="6858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Comic Sans MS" pitchFamily="66" charset="0"/>
                </a:rPr>
                <a:t>Decoding predicate</a:t>
              </a:r>
              <a:endParaRPr lang="en-US" sz="2000" dirty="0">
                <a:solidFill>
                  <a:schemeClr val="tx1"/>
                </a:solidFill>
                <a:latin typeface="Comic Sans MS" pitchFamily="66" charset="0"/>
              </a:endParaRPr>
            </a:p>
          </p:txBody>
        </p:sp>
        <p:cxnSp>
          <p:nvCxnSpPr>
            <p:cNvPr id="6" name="Straight Arrow Connector 5"/>
            <p:cNvCxnSpPr/>
            <p:nvPr/>
          </p:nvCxnSpPr>
          <p:spPr>
            <a:xfrm>
              <a:off x="1295400" y="26670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38100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19400" y="26670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81400" y="26670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00400" y="38100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71" name="TextBox 14"/>
            <p:cNvSpPr txBox="1">
              <a:spLocks noChangeArrowheads="1"/>
            </p:cNvSpPr>
            <p:nvPr/>
          </p:nvSpPr>
          <p:spPr bwMode="auto">
            <a:xfrm>
              <a:off x="1066800" y="2286000"/>
              <a:ext cx="457200" cy="400050"/>
            </a:xfrm>
            <a:prstGeom prst="rect">
              <a:avLst/>
            </a:prstGeom>
            <a:noFill/>
            <a:ln w="9525">
              <a:noFill/>
              <a:miter lim="800000"/>
              <a:headEnd/>
              <a:tailEnd/>
            </a:ln>
          </p:spPr>
          <p:txBody>
            <a:bodyPr>
              <a:spAutoFit/>
            </a:bodyPr>
            <a:lstStyle/>
            <a:p>
              <a:pPr algn="ctr"/>
              <a:r>
                <a:rPr lang="en-US" sz="2000">
                  <a:latin typeface="Comic Sans MS" pitchFamily="66" charset="0"/>
                </a:rPr>
                <a:t>d</a:t>
              </a:r>
            </a:p>
          </p:txBody>
        </p:sp>
        <p:sp>
          <p:nvSpPr>
            <p:cNvPr id="15372" name="TextBox 15"/>
            <p:cNvSpPr txBox="1">
              <a:spLocks noChangeArrowheads="1"/>
            </p:cNvSpPr>
            <p:nvPr/>
          </p:nvSpPr>
          <p:spPr bwMode="auto">
            <a:xfrm>
              <a:off x="990600" y="4267200"/>
              <a:ext cx="609600" cy="400050"/>
            </a:xfrm>
            <a:prstGeom prst="rect">
              <a:avLst/>
            </a:prstGeom>
            <a:noFill/>
            <a:ln w="9525">
              <a:noFill/>
              <a:miter lim="800000"/>
              <a:headEnd/>
              <a:tailEnd/>
            </a:ln>
          </p:spPr>
          <p:txBody>
            <a:bodyPr>
              <a:spAutoFit/>
            </a:bodyPr>
            <a:lstStyle/>
            <a:p>
              <a:pPr algn="ctr"/>
              <a:r>
                <a:rPr lang="en-US" sz="2000">
                  <a:latin typeface="Comic Sans MS" pitchFamily="66" charset="0"/>
                </a:rPr>
                <a:t>l(d)</a:t>
              </a:r>
            </a:p>
          </p:txBody>
        </p:sp>
        <p:sp>
          <p:nvSpPr>
            <p:cNvPr id="15373" name="TextBox 16"/>
            <p:cNvSpPr txBox="1">
              <a:spLocks noChangeArrowheads="1"/>
            </p:cNvSpPr>
            <p:nvPr/>
          </p:nvSpPr>
          <p:spPr bwMode="auto">
            <a:xfrm>
              <a:off x="2362200" y="2286000"/>
              <a:ext cx="762000" cy="400050"/>
            </a:xfrm>
            <a:prstGeom prst="rect">
              <a:avLst/>
            </a:prstGeom>
            <a:noFill/>
            <a:ln w="9525">
              <a:noFill/>
              <a:miter lim="800000"/>
              <a:headEnd/>
              <a:tailEnd/>
            </a:ln>
          </p:spPr>
          <p:txBody>
            <a:bodyPr>
              <a:spAutoFit/>
            </a:bodyPr>
            <a:lstStyle/>
            <a:p>
              <a:pPr algn="ctr"/>
              <a:r>
                <a:rPr lang="en-US" sz="2000" dirty="0">
                  <a:latin typeface="Comic Sans MS" pitchFamily="66" charset="0"/>
                </a:rPr>
                <a:t>l(d1)</a:t>
              </a:r>
            </a:p>
          </p:txBody>
        </p:sp>
        <p:sp>
          <p:nvSpPr>
            <p:cNvPr id="15374" name="TextBox 17"/>
            <p:cNvSpPr txBox="1">
              <a:spLocks noChangeArrowheads="1"/>
            </p:cNvSpPr>
            <p:nvPr/>
          </p:nvSpPr>
          <p:spPr bwMode="auto">
            <a:xfrm>
              <a:off x="3200400" y="2286000"/>
              <a:ext cx="762000" cy="400050"/>
            </a:xfrm>
            <a:prstGeom prst="rect">
              <a:avLst/>
            </a:prstGeom>
            <a:noFill/>
            <a:ln w="9525">
              <a:noFill/>
              <a:miter lim="800000"/>
              <a:headEnd/>
              <a:tailEnd/>
            </a:ln>
          </p:spPr>
          <p:txBody>
            <a:bodyPr>
              <a:spAutoFit/>
            </a:bodyPr>
            <a:lstStyle/>
            <a:p>
              <a:pPr algn="ctr"/>
              <a:r>
                <a:rPr lang="en-US" sz="2000" dirty="0">
                  <a:latin typeface="Comic Sans MS" pitchFamily="66" charset="0"/>
                </a:rPr>
                <a:t>l(d2)</a:t>
              </a:r>
            </a:p>
          </p:txBody>
        </p:sp>
        <p:sp>
          <p:nvSpPr>
            <p:cNvPr id="15375" name="TextBox 18"/>
            <p:cNvSpPr txBox="1">
              <a:spLocks noChangeArrowheads="1"/>
            </p:cNvSpPr>
            <p:nvPr/>
          </p:nvSpPr>
          <p:spPr bwMode="auto">
            <a:xfrm>
              <a:off x="1828800" y="4324350"/>
              <a:ext cx="2819400" cy="400050"/>
            </a:xfrm>
            <a:prstGeom prst="rect">
              <a:avLst/>
            </a:prstGeom>
            <a:noFill/>
            <a:ln w="9525">
              <a:noFill/>
              <a:miter lim="800000"/>
              <a:headEnd/>
              <a:tailEnd/>
            </a:ln>
          </p:spPr>
          <p:txBody>
            <a:bodyPr>
              <a:spAutoFit/>
            </a:bodyPr>
            <a:lstStyle/>
            <a:p>
              <a:pPr algn="ctr"/>
              <a:r>
                <a:rPr lang="en-US" sz="2000" dirty="0">
                  <a:latin typeface="Comic Sans MS" pitchFamily="66" charset="0"/>
                </a:rPr>
                <a:t>Yes </a:t>
              </a:r>
              <a:r>
                <a:rPr lang="en-US" sz="2000" dirty="0" err="1">
                  <a:latin typeface="Comic Sans MS" pitchFamily="66" charset="0"/>
                </a:rPr>
                <a:t>iff</a:t>
              </a:r>
              <a:r>
                <a:rPr lang="en-US" sz="2000" dirty="0">
                  <a:latin typeface="Comic Sans MS" pitchFamily="66" charset="0"/>
                </a:rPr>
                <a:t> d1 reaches d2</a:t>
              </a:r>
            </a:p>
          </p:txBody>
        </p:sp>
      </p:grpSp>
      <p:grpSp>
        <p:nvGrpSpPr>
          <p:cNvPr id="7" name="Group 33"/>
          <p:cNvGrpSpPr>
            <a:grpSpLocks/>
          </p:cNvGrpSpPr>
          <p:nvPr/>
        </p:nvGrpSpPr>
        <p:grpSpPr bwMode="auto">
          <a:xfrm>
            <a:off x="4724400" y="1905000"/>
            <a:ext cx="3810000" cy="2514600"/>
            <a:chOff x="4724400" y="1600200"/>
            <a:chExt cx="3810000" cy="2514600"/>
          </a:xfrm>
        </p:grpSpPr>
        <p:sp>
          <p:nvSpPr>
            <p:cNvPr id="20" name="Flowchart: Connector 19"/>
            <p:cNvSpPr/>
            <p:nvPr/>
          </p:nvSpPr>
          <p:spPr>
            <a:xfrm>
              <a:off x="7315200" y="2057400"/>
              <a:ext cx="2286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21" name="Straight Arrow Connector 20"/>
            <p:cNvCxnSpPr>
              <a:stCxn id="20" idx="3"/>
              <a:endCxn id="22" idx="7"/>
            </p:cNvCxnSpPr>
            <p:nvPr/>
          </p:nvCxnSpPr>
          <p:spPr>
            <a:xfrm flipH="1">
              <a:off x="6900863" y="2252663"/>
              <a:ext cx="447675" cy="3714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Connector 21"/>
            <p:cNvSpPr/>
            <p:nvPr/>
          </p:nvSpPr>
          <p:spPr>
            <a:xfrm>
              <a:off x="6705600" y="2590800"/>
              <a:ext cx="2286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3" name="Flowchart: Connector 22"/>
            <p:cNvSpPr/>
            <p:nvPr/>
          </p:nvSpPr>
          <p:spPr>
            <a:xfrm>
              <a:off x="7924800" y="2514600"/>
              <a:ext cx="2286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4" name="Flowchart: Connector 23"/>
            <p:cNvSpPr/>
            <p:nvPr/>
          </p:nvSpPr>
          <p:spPr>
            <a:xfrm>
              <a:off x="6172200" y="3048000"/>
              <a:ext cx="2286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5" name="Flowchart: Connector 24"/>
            <p:cNvSpPr/>
            <p:nvPr/>
          </p:nvSpPr>
          <p:spPr>
            <a:xfrm>
              <a:off x="7239000" y="3048000"/>
              <a:ext cx="2286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29" name="Straight Arrow Connector 28"/>
            <p:cNvCxnSpPr>
              <a:stCxn id="22" idx="3"/>
              <a:endCxn id="24" idx="7"/>
            </p:cNvCxnSpPr>
            <p:nvPr/>
          </p:nvCxnSpPr>
          <p:spPr>
            <a:xfrm flipH="1">
              <a:off x="6367463" y="2786063"/>
              <a:ext cx="371475" cy="295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5"/>
              <a:endCxn id="25" idx="1"/>
            </p:cNvCxnSpPr>
            <p:nvPr/>
          </p:nvCxnSpPr>
          <p:spPr>
            <a:xfrm>
              <a:off x="6900863" y="2786063"/>
              <a:ext cx="371475" cy="295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0" idx="5"/>
              <a:endCxn id="23" idx="1"/>
            </p:cNvCxnSpPr>
            <p:nvPr/>
          </p:nvCxnSpPr>
          <p:spPr>
            <a:xfrm>
              <a:off x="7510463" y="2252663"/>
              <a:ext cx="447675" cy="295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91" name="TextBox 37"/>
            <p:cNvSpPr txBox="1">
              <a:spLocks noChangeArrowheads="1"/>
            </p:cNvSpPr>
            <p:nvPr/>
          </p:nvSpPr>
          <p:spPr bwMode="auto">
            <a:xfrm>
              <a:off x="6934200" y="1657290"/>
              <a:ext cx="914400" cy="400110"/>
            </a:xfrm>
            <a:prstGeom prst="rect">
              <a:avLst/>
            </a:prstGeom>
            <a:noFill/>
            <a:ln w="9525">
              <a:noFill/>
              <a:miter lim="800000"/>
              <a:headEnd/>
              <a:tailEnd/>
            </a:ln>
          </p:spPr>
          <p:txBody>
            <a:bodyPr>
              <a:spAutoFit/>
            </a:bodyPr>
            <a:lstStyle/>
            <a:p>
              <a:pPr algn="ctr"/>
              <a:r>
                <a:rPr lang="en-US" sz="2000">
                  <a:latin typeface="Comic Sans MS" pitchFamily="66" charset="0"/>
                </a:rPr>
                <a:t>(1, 9)</a:t>
              </a:r>
            </a:p>
          </p:txBody>
        </p:sp>
        <p:sp>
          <p:nvSpPr>
            <p:cNvPr id="15392" name="TextBox 38"/>
            <p:cNvSpPr txBox="1">
              <a:spLocks noChangeArrowheads="1"/>
            </p:cNvSpPr>
            <p:nvPr/>
          </p:nvSpPr>
          <p:spPr bwMode="auto">
            <a:xfrm>
              <a:off x="5943600" y="2266890"/>
              <a:ext cx="914400" cy="400110"/>
            </a:xfrm>
            <a:prstGeom prst="rect">
              <a:avLst/>
            </a:prstGeom>
            <a:noFill/>
            <a:ln w="9525">
              <a:noFill/>
              <a:miter lim="800000"/>
              <a:headEnd/>
              <a:tailEnd/>
            </a:ln>
          </p:spPr>
          <p:txBody>
            <a:bodyPr>
              <a:spAutoFit/>
            </a:bodyPr>
            <a:lstStyle/>
            <a:p>
              <a:pPr algn="ctr"/>
              <a:r>
                <a:rPr lang="en-US" sz="2000">
                  <a:latin typeface="Comic Sans MS" pitchFamily="66" charset="0"/>
                </a:rPr>
                <a:t>(2, 7)</a:t>
              </a:r>
            </a:p>
          </p:txBody>
        </p:sp>
        <p:sp>
          <p:nvSpPr>
            <p:cNvPr id="15393" name="TextBox 39"/>
            <p:cNvSpPr txBox="1">
              <a:spLocks noChangeArrowheads="1"/>
            </p:cNvSpPr>
            <p:nvPr/>
          </p:nvSpPr>
          <p:spPr bwMode="auto">
            <a:xfrm>
              <a:off x="5791200" y="3276600"/>
              <a:ext cx="914400" cy="400110"/>
            </a:xfrm>
            <a:prstGeom prst="rect">
              <a:avLst/>
            </a:prstGeom>
            <a:noFill/>
            <a:ln w="9525">
              <a:noFill/>
              <a:miter lim="800000"/>
              <a:headEnd/>
              <a:tailEnd/>
            </a:ln>
          </p:spPr>
          <p:txBody>
            <a:bodyPr>
              <a:spAutoFit/>
            </a:bodyPr>
            <a:lstStyle/>
            <a:p>
              <a:pPr algn="ctr"/>
              <a:r>
                <a:rPr lang="en-US" sz="2000">
                  <a:latin typeface="Comic Sans MS" pitchFamily="66" charset="0"/>
                </a:rPr>
                <a:t>(3, 5)</a:t>
              </a:r>
            </a:p>
          </p:txBody>
        </p:sp>
        <p:sp>
          <p:nvSpPr>
            <p:cNvPr id="15394" name="TextBox 40"/>
            <p:cNvSpPr txBox="1">
              <a:spLocks noChangeArrowheads="1"/>
            </p:cNvSpPr>
            <p:nvPr/>
          </p:nvSpPr>
          <p:spPr bwMode="auto">
            <a:xfrm>
              <a:off x="7620000" y="2762310"/>
              <a:ext cx="914400" cy="400110"/>
            </a:xfrm>
            <a:prstGeom prst="rect">
              <a:avLst/>
            </a:prstGeom>
            <a:noFill/>
            <a:ln w="9525">
              <a:noFill/>
              <a:miter lim="800000"/>
              <a:headEnd/>
              <a:tailEnd/>
            </a:ln>
          </p:spPr>
          <p:txBody>
            <a:bodyPr>
              <a:spAutoFit/>
            </a:bodyPr>
            <a:lstStyle/>
            <a:p>
              <a:pPr algn="ctr"/>
              <a:r>
                <a:rPr lang="en-US" sz="2000">
                  <a:latin typeface="Comic Sans MS" pitchFamily="66" charset="0"/>
                </a:rPr>
                <a:t>(5, 8)</a:t>
              </a:r>
            </a:p>
          </p:txBody>
        </p:sp>
        <p:sp>
          <p:nvSpPr>
            <p:cNvPr id="15395" name="TextBox 41"/>
            <p:cNvSpPr txBox="1">
              <a:spLocks noChangeArrowheads="1"/>
            </p:cNvSpPr>
            <p:nvPr/>
          </p:nvSpPr>
          <p:spPr bwMode="auto">
            <a:xfrm>
              <a:off x="6934200" y="3276600"/>
              <a:ext cx="914400" cy="400110"/>
            </a:xfrm>
            <a:prstGeom prst="rect">
              <a:avLst/>
            </a:prstGeom>
            <a:noFill/>
            <a:ln w="9525">
              <a:noFill/>
              <a:miter lim="800000"/>
              <a:headEnd/>
              <a:tailEnd/>
            </a:ln>
          </p:spPr>
          <p:txBody>
            <a:bodyPr>
              <a:spAutoFit/>
            </a:bodyPr>
            <a:lstStyle/>
            <a:p>
              <a:pPr algn="ctr"/>
              <a:r>
                <a:rPr lang="en-US" sz="2000" dirty="0">
                  <a:latin typeface="Comic Sans MS" pitchFamily="66" charset="0"/>
                </a:rPr>
                <a:t>(4, 6)</a:t>
              </a:r>
            </a:p>
          </p:txBody>
        </p:sp>
        <p:sp>
          <p:nvSpPr>
            <p:cNvPr id="15396" name="TextBox 42"/>
            <p:cNvSpPr txBox="1">
              <a:spLocks noChangeArrowheads="1"/>
            </p:cNvSpPr>
            <p:nvPr/>
          </p:nvSpPr>
          <p:spPr bwMode="auto">
            <a:xfrm>
              <a:off x="4724400" y="1600200"/>
              <a:ext cx="2209800" cy="646331"/>
            </a:xfrm>
            <a:prstGeom prst="rect">
              <a:avLst/>
            </a:prstGeom>
            <a:noFill/>
            <a:ln w="9525">
              <a:noFill/>
              <a:miter lim="800000"/>
              <a:headEnd/>
              <a:tailEnd/>
            </a:ln>
          </p:spPr>
          <p:txBody>
            <a:bodyPr>
              <a:spAutoFit/>
            </a:bodyPr>
            <a:lstStyle/>
            <a:p>
              <a:pPr algn="ctr"/>
              <a:r>
                <a:rPr lang="en-US" dirty="0">
                  <a:latin typeface="Comic Sans MS" pitchFamily="66" charset="0"/>
                </a:rPr>
                <a:t>Interval encoding [Santoro+85]</a:t>
              </a:r>
            </a:p>
          </p:txBody>
        </p:sp>
        <p:sp>
          <p:nvSpPr>
            <p:cNvPr id="44" name="TextBox 43"/>
            <p:cNvSpPr txBox="1"/>
            <p:nvPr/>
          </p:nvSpPr>
          <p:spPr>
            <a:xfrm>
              <a:off x="5257800" y="3744913"/>
              <a:ext cx="2971800" cy="369887"/>
            </a:xfrm>
            <a:prstGeom prst="rect">
              <a:avLst/>
            </a:prstGeom>
            <a:solidFill>
              <a:schemeClr val="bg2">
                <a:lumMod val="75000"/>
              </a:schemeClr>
            </a:solidFill>
            <a:ln>
              <a:solidFill>
                <a:schemeClr val="bg2">
                  <a:lumMod val="75000"/>
                </a:schemeClr>
              </a:solidFill>
            </a:ln>
          </p:spPr>
          <p:txBody>
            <a:bodyPr>
              <a:spAutoFit/>
            </a:bodyPr>
            <a:lstStyle/>
            <a:p>
              <a:pPr algn="ctr" fontAlgn="auto">
                <a:spcBef>
                  <a:spcPts val="0"/>
                </a:spcBef>
                <a:spcAft>
                  <a:spcPts val="0"/>
                </a:spcAft>
                <a:defRPr/>
              </a:pPr>
              <a:r>
                <a:rPr lang="en-US" dirty="0">
                  <a:latin typeface="Comic Sans MS" pitchFamily="66" charset="0"/>
                  <a:cs typeface="+mn-cs"/>
                </a:rPr>
                <a:t>Test interval containment</a:t>
              </a:r>
            </a:p>
          </p:txBody>
        </p:sp>
      </p:grpSp>
      <p:sp>
        <p:nvSpPr>
          <p:cNvPr id="15377"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AE79140-6124-4DA0-B4BE-C64FC70A1BA1}" type="slidenum">
              <a:rPr lang="en-US">
                <a:solidFill>
                  <a:schemeClr val="tx1"/>
                </a:solidFill>
                <a:latin typeface="Comic Sans MS" pitchFamily="66" charset="0"/>
              </a:rPr>
              <a:pPr fontAlgn="base">
                <a:spcBef>
                  <a:spcPct val="0"/>
                </a:spcBef>
                <a:spcAft>
                  <a:spcPct val="0"/>
                </a:spcAft>
              </a:pPr>
              <a:t>6</a:t>
            </a:fld>
            <a:endParaRPr lang="en-US">
              <a:solidFill>
                <a:schemeClr val="tx1"/>
              </a:solidFill>
              <a:latin typeface="Comic Sans MS" pitchFamily="66" charset="0"/>
            </a:endParaRPr>
          </a:p>
        </p:txBody>
      </p:sp>
      <p:sp>
        <p:nvSpPr>
          <p:cNvPr id="37" name="TextBox 36"/>
          <p:cNvSpPr txBox="1"/>
          <p:nvPr/>
        </p:nvSpPr>
        <p:spPr>
          <a:xfrm>
            <a:off x="457200" y="5105400"/>
            <a:ext cx="2590800" cy="365125"/>
          </a:xfrm>
          <a:prstGeom prst="rect">
            <a:avLst/>
          </a:prstGeom>
          <a:solidFill>
            <a:schemeClr val="accent3">
              <a:lumMod val="40000"/>
              <a:lumOff val="60000"/>
            </a:schemeClr>
          </a:solidFill>
          <a:ln>
            <a:solidFill>
              <a:schemeClr val="bg2">
                <a:lumMod val="75000"/>
              </a:schemeClr>
            </a:solidFill>
          </a:ln>
        </p:spPr>
        <p:txBody>
          <a:bodyPr>
            <a:spAutoFit/>
          </a:bodyPr>
          <a:lstStyle/>
          <a:p>
            <a:pPr algn="ctr" fontAlgn="auto">
              <a:spcBef>
                <a:spcPts val="0"/>
              </a:spcBef>
              <a:spcAft>
                <a:spcPts val="0"/>
              </a:spcAft>
              <a:defRPr/>
            </a:pPr>
            <a:r>
              <a:rPr lang="en-US" b="1" dirty="0">
                <a:solidFill>
                  <a:srgbClr val="C00000"/>
                </a:solidFill>
                <a:latin typeface="Comic Sans MS" pitchFamily="66" charset="0"/>
                <a:cs typeface="+mn-cs"/>
              </a:rPr>
              <a:t>Logarithmic </a:t>
            </a:r>
            <a:r>
              <a:rPr lang="en-US" dirty="0">
                <a:latin typeface="Comic Sans MS" pitchFamily="66" charset="0"/>
                <a:cs typeface="+mn-cs"/>
              </a:rPr>
              <a:t>label size</a:t>
            </a:r>
          </a:p>
        </p:txBody>
      </p:sp>
      <p:sp>
        <p:nvSpPr>
          <p:cNvPr id="39" name="TextBox 38"/>
          <p:cNvSpPr txBox="1"/>
          <p:nvPr/>
        </p:nvSpPr>
        <p:spPr>
          <a:xfrm>
            <a:off x="3200400" y="5105400"/>
            <a:ext cx="2895600" cy="369888"/>
          </a:xfrm>
          <a:prstGeom prst="rect">
            <a:avLst/>
          </a:prstGeom>
          <a:solidFill>
            <a:schemeClr val="accent3">
              <a:lumMod val="40000"/>
              <a:lumOff val="60000"/>
            </a:schemeClr>
          </a:solidFill>
          <a:ln>
            <a:solidFill>
              <a:schemeClr val="bg2">
                <a:lumMod val="75000"/>
              </a:schemeClr>
            </a:solidFill>
          </a:ln>
        </p:spPr>
        <p:txBody>
          <a:bodyPr>
            <a:spAutoFit/>
          </a:bodyPr>
          <a:lstStyle/>
          <a:p>
            <a:pPr algn="ctr" fontAlgn="auto">
              <a:spcBef>
                <a:spcPts val="0"/>
              </a:spcBef>
              <a:spcAft>
                <a:spcPts val="0"/>
              </a:spcAft>
              <a:defRPr/>
            </a:pPr>
            <a:r>
              <a:rPr lang="en-US" b="1" dirty="0">
                <a:solidFill>
                  <a:srgbClr val="C00000"/>
                </a:solidFill>
                <a:latin typeface="Comic Sans MS" pitchFamily="66" charset="0"/>
                <a:cs typeface="+mn-cs"/>
              </a:rPr>
              <a:t>Linear </a:t>
            </a:r>
            <a:r>
              <a:rPr lang="en-US" dirty="0">
                <a:latin typeface="Comic Sans MS" pitchFamily="66" charset="0"/>
                <a:cs typeface="+mn-cs"/>
              </a:rPr>
              <a:t>construction time</a:t>
            </a:r>
          </a:p>
        </p:txBody>
      </p:sp>
      <p:sp>
        <p:nvSpPr>
          <p:cNvPr id="42" name="TextBox 41"/>
          <p:cNvSpPr txBox="1"/>
          <p:nvPr/>
        </p:nvSpPr>
        <p:spPr>
          <a:xfrm>
            <a:off x="6248400" y="5105400"/>
            <a:ext cx="2438400" cy="369888"/>
          </a:xfrm>
          <a:prstGeom prst="rect">
            <a:avLst/>
          </a:prstGeom>
          <a:solidFill>
            <a:schemeClr val="accent3">
              <a:lumMod val="40000"/>
              <a:lumOff val="60000"/>
            </a:schemeClr>
          </a:solidFill>
          <a:ln>
            <a:solidFill>
              <a:schemeClr val="bg2">
                <a:lumMod val="75000"/>
              </a:schemeClr>
            </a:solidFill>
          </a:ln>
        </p:spPr>
        <p:txBody>
          <a:bodyPr>
            <a:spAutoFit/>
          </a:bodyPr>
          <a:lstStyle/>
          <a:p>
            <a:pPr algn="ctr" fontAlgn="auto">
              <a:spcBef>
                <a:spcPts val="0"/>
              </a:spcBef>
              <a:spcAft>
                <a:spcPts val="0"/>
              </a:spcAft>
              <a:defRPr/>
            </a:pPr>
            <a:r>
              <a:rPr lang="en-US" b="1" dirty="0">
                <a:solidFill>
                  <a:srgbClr val="C00000"/>
                </a:solidFill>
                <a:latin typeface="Comic Sans MS" pitchFamily="66" charset="0"/>
                <a:cs typeface="+mn-cs"/>
              </a:rPr>
              <a:t>Constant</a:t>
            </a:r>
            <a:r>
              <a:rPr lang="en-US" dirty="0">
                <a:latin typeface="Comic Sans MS" pitchFamily="66" charset="0"/>
                <a:cs typeface="+mn-cs"/>
              </a:rPr>
              <a:t> query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2"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“Surprising” things</a:t>
            </a:r>
            <a:endParaRPr lang="en-US" dirty="0"/>
          </a:p>
        </p:txBody>
      </p:sp>
      <p:sp>
        <p:nvSpPr>
          <p:cNvPr id="3" name="Content Placeholder 2"/>
          <p:cNvSpPr>
            <a:spLocks noGrp="1"/>
          </p:cNvSpPr>
          <p:nvPr>
            <p:ph idx="1"/>
          </p:nvPr>
        </p:nvSpPr>
        <p:spPr/>
        <p:txBody>
          <a:bodyPr/>
          <a:lstStyle/>
          <a:p>
            <a:r>
              <a:rPr lang="en-US" sz="2400" dirty="0" smtClean="0"/>
              <a:t>Compact </a:t>
            </a:r>
            <a:r>
              <a:rPr lang="en-US" sz="2400" dirty="0" smtClean="0"/>
              <a:t>and efficient labeling is achievable for </a:t>
            </a:r>
            <a:r>
              <a:rPr lang="en-US" sz="2400" dirty="0" err="1" smtClean="0"/>
              <a:t>DAGs</a:t>
            </a:r>
            <a:r>
              <a:rPr lang="en-US" sz="2400" dirty="0" smtClean="0"/>
              <a:t> generated by workflow specifications</a:t>
            </a:r>
            <a:endParaRPr lang="en-US" sz="2400" dirty="0" smtClean="0"/>
          </a:p>
          <a:p>
            <a:r>
              <a:rPr lang="en-US" sz="2400" dirty="0" smtClean="0"/>
              <a:t>We </a:t>
            </a:r>
            <a:r>
              <a:rPr lang="en-US" sz="2400" dirty="0" smtClean="0"/>
              <a:t>can efficiently implement regular path queries using labeling.</a:t>
            </a:r>
          </a:p>
          <a:p>
            <a:endParaRPr lang="en-US" dirty="0"/>
          </a:p>
        </p:txBody>
      </p:sp>
      <p:sp>
        <p:nvSpPr>
          <p:cNvPr id="4" name="Slide Number Placeholder 3"/>
          <p:cNvSpPr>
            <a:spLocks noGrp="1"/>
          </p:cNvSpPr>
          <p:nvPr>
            <p:ph type="sldNum" sz="quarter" idx="12"/>
          </p:nvPr>
        </p:nvSpPr>
        <p:spPr/>
        <p:txBody>
          <a:bodyPr/>
          <a:lstStyle/>
          <a:p>
            <a:pPr>
              <a:defRPr/>
            </a:pPr>
            <a:fld id="{C98B7CC0-45F6-467B-8427-CF43FFEC5173}"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686800" cy="685800"/>
          </a:xfrm>
        </p:spPr>
        <p:txBody>
          <a:bodyPr/>
          <a:lstStyle/>
          <a:p>
            <a:r>
              <a:rPr lang="en-US" sz="2800" b="1" dirty="0" smtClean="0">
                <a:solidFill>
                  <a:schemeClr val="tx2"/>
                </a:solidFill>
                <a:latin typeface="Comic Sans MS" pitchFamily="66" charset="0"/>
              </a:rPr>
              <a:t>Roadmap</a:t>
            </a:r>
            <a:endParaRPr lang="en-US" sz="3200" b="1" dirty="0" smtClean="0">
              <a:solidFill>
                <a:schemeClr val="tx2"/>
              </a:solidFill>
              <a:latin typeface="Comic Sans MS" pitchFamily="66" charset="0"/>
            </a:endParaRPr>
          </a:p>
        </p:txBody>
      </p:sp>
      <p:sp>
        <p:nvSpPr>
          <p:cNvPr id="3" name="Content Placeholder 2"/>
          <p:cNvSpPr>
            <a:spLocks noGrp="1"/>
          </p:cNvSpPr>
          <p:nvPr>
            <p:ph idx="1"/>
          </p:nvPr>
        </p:nvSpPr>
        <p:spPr>
          <a:xfrm>
            <a:off x="228600" y="1143000"/>
            <a:ext cx="8686800" cy="5486400"/>
          </a:xfrm>
        </p:spPr>
        <p:txBody>
          <a:bodyPr rtlCol="0">
            <a:normAutofit/>
          </a:bodyPr>
          <a:lstStyle/>
          <a:p>
            <a:pPr fontAlgn="auto">
              <a:spcAft>
                <a:spcPts val="0"/>
              </a:spcAft>
              <a:buFont typeface="Arial" pitchFamily="34" charset="0"/>
              <a:buChar char="•"/>
              <a:defRPr/>
            </a:pPr>
            <a:r>
              <a:rPr lang="en-US" sz="2400" dirty="0" smtClean="0">
                <a:solidFill>
                  <a:schemeClr val="tx1">
                    <a:lumMod val="50000"/>
                    <a:lumOff val="50000"/>
                  </a:schemeClr>
                </a:solidFill>
                <a:latin typeface="Comic Sans MS" pitchFamily="66" charset="0"/>
              </a:rPr>
              <a:t>Introduction</a:t>
            </a:r>
            <a:endParaRPr lang="en-US" sz="2400" dirty="0" smtClean="0">
              <a:latin typeface="Comic Sans MS" pitchFamily="66" charset="0"/>
            </a:endParaRPr>
          </a:p>
          <a:p>
            <a:pPr fontAlgn="auto">
              <a:spcAft>
                <a:spcPts val="0"/>
              </a:spcAft>
              <a:buFont typeface="Arial" pitchFamily="34" charset="0"/>
              <a:buChar char="•"/>
              <a:defRPr/>
            </a:pPr>
            <a:r>
              <a:rPr lang="en-US" sz="2400" dirty="0" smtClean="0">
                <a:latin typeface="Comic Sans MS" pitchFamily="66" charset="0"/>
              </a:rPr>
              <a:t>Workflow Model</a:t>
            </a:r>
          </a:p>
          <a:p>
            <a:pPr fontAlgn="auto">
              <a:spcAft>
                <a:spcPts val="0"/>
              </a:spcAft>
              <a:buFont typeface="Arial" pitchFamily="34" charset="0"/>
              <a:buChar char="•"/>
              <a:defRPr/>
            </a:pPr>
            <a:r>
              <a:rPr lang="en-US" sz="2400" dirty="0" err="1" smtClean="0">
                <a:latin typeface="Comic Sans MS" pitchFamily="66" charset="0"/>
              </a:rPr>
              <a:t>Reachability</a:t>
            </a:r>
            <a:r>
              <a:rPr lang="en-US" sz="2400" dirty="0" smtClean="0">
                <a:latin typeface="Comic Sans MS" pitchFamily="66" charset="0"/>
              </a:rPr>
              <a:t> Labeling Scheme</a:t>
            </a:r>
          </a:p>
          <a:p>
            <a:pPr fontAlgn="auto">
              <a:spcAft>
                <a:spcPts val="0"/>
              </a:spcAft>
              <a:buFont typeface="Arial" pitchFamily="34" charset="0"/>
              <a:buChar char="•"/>
              <a:defRPr/>
            </a:pPr>
            <a:r>
              <a:rPr lang="en-US" sz="2400" dirty="0" smtClean="0">
                <a:latin typeface="Comic Sans MS" pitchFamily="66" charset="0"/>
              </a:rPr>
              <a:t>From </a:t>
            </a:r>
            <a:r>
              <a:rPr lang="en-US" sz="2400" dirty="0" err="1" smtClean="0">
                <a:latin typeface="Comic Sans MS" pitchFamily="66" charset="0"/>
              </a:rPr>
              <a:t>Reachability</a:t>
            </a:r>
            <a:r>
              <a:rPr lang="en-US" sz="2400" dirty="0" smtClean="0">
                <a:latin typeface="Comic Sans MS" pitchFamily="66" charset="0"/>
              </a:rPr>
              <a:t> to Regular Path Queries</a:t>
            </a:r>
          </a:p>
          <a:p>
            <a:pPr fontAlgn="auto">
              <a:spcAft>
                <a:spcPts val="0"/>
              </a:spcAft>
              <a:buFont typeface="Arial" pitchFamily="34" charset="0"/>
              <a:buChar char="•"/>
              <a:defRPr/>
            </a:pPr>
            <a:r>
              <a:rPr lang="en-US" sz="2400" dirty="0" smtClean="0">
                <a:latin typeface="Comic Sans MS" pitchFamily="66" charset="0"/>
              </a:rPr>
              <a:t>Conclusions</a:t>
            </a:r>
          </a:p>
        </p:txBody>
      </p:sp>
      <p:sp>
        <p:nvSpPr>
          <p:cNvPr id="5"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47DCFF9-187A-4D22-A661-69066743BF61}" type="slidenum">
              <a:rPr lang="en-US">
                <a:solidFill>
                  <a:schemeClr val="tx1"/>
                </a:solidFill>
                <a:latin typeface="Comic Sans MS" pitchFamily="66" charset="0"/>
              </a:rPr>
              <a:pPr fontAlgn="base">
                <a:spcBef>
                  <a:spcPct val="0"/>
                </a:spcBef>
                <a:spcAft>
                  <a:spcPct val="0"/>
                </a:spcAft>
              </a:pPr>
              <a:t>8</a:t>
            </a:fld>
            <a:endParaRPr lang="en-US" dirty="0">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1" end="1"/>
                                            </p:txEl>
                                          </p:spTgt>
                                        </p:tgtEl>
                                        <p:attrNameLst>
                                          <p:attrName>style.fontStyle</p:attrName>
                                        </p:attrNameLst>
                                      </p:cBhvr>
                                      <p:to>
                                        <p:strVal val="normal"/>
                                      </p:to>
                                    </p:set>
                                    <p:set>
                                      <p:cBhvr override="childStyle">
                                        <p:cTn id="7" dur="indefinite"/>
                                        <p:tgtEl>
                                          <p:spTgt spid="3">
                                            <p:txEl>
                                              <p:pRg st="1" end="1"/>
                                            </p:txEl>
                                          </p:spTgt>
                                        </p:tgtEl>
                                        <p:attrNameLst>
                                          <p:attrName>style.fontWeight</p:attrName>
                                        </p:attrNameLst>
                                      </p:cBhvr>
                                      <p:to>
                                        <p:strVal val="bold"/>
                                      </p:to>
                                    </p:set>
                                    <p:set>
                                      <p:cBhvr override="childStyle">
                                        <p:cTn id="8" dur="indefinite"/>
                                        <p:tgtEl>
                                          <p:spTgt spid="3">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rgbClr val="7F7F7F"/>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rgbClr val="7F7F7F"/>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28600"/>
            <a:ext cx="8686800" cy="685800"/>
          </a:xfrm>
        </p:spPr>
        <p:txBody>
          <a:bodyPr/>
          <a:lstStyle/>
          <a:p>
            <a:r>
              <a:rPr lang="en-US" sz="2800" b="1" dirty="0" smtClean="0">
                <a:solidFill>
                  <a:schemeClr val="tx2"/>
                </a:solidFill>
                <a:latin typeface="Comic Sans MS" pitchFamily="66" charset="0"/>
              </a:rPr>
              <a:t>Grammar-Based Workflow Model</a:t>
            </a:r>
          </a:p>
        </p:txBody>
      </p:sp>
      <p:sp>
        <p:nvSpPr>
          <p:cNvPr id="3" name="Content Placeholder 2"/>
          <p:cNvSpPr>
            <a:spLocks noGrp="1"/>
          </p:cNvSpPr>
          <p:nvPr>
            <p:ph idx="1"/>
          </p:nvPr>
        </p:nvSpPr>
        <p:spPr>
          <a:xfrm>
            <a:off x="228600" y="1143000"/>
            <a:ext cx="8686800" cy="5486400"/>
          </a:xfrm>
        </p:spPr>
        <p:txBody>
          <a:bodyPr/>
          <a:lstStyle/>
          <a:p>
            <a:r>
              <a:rPr lang="en-US" sz="2000" b="1" dirty="0" smtClean="0">
                <a:solidFill>
                  <a:srgbClr val="C0504D"/>
                </a:solidFill>
                <a:latin typeface="Comic Sans MS" pitchFamily="66" charset="0"/>
                <a:sym typeface="Wingdings" pitchFamily="2" charset="2"/>
              </a:rPr>
              <a:t>Specification</a:t>
            </a:r>
            <a:r>
              <a:rPr lang="en-US" sz="2000" dirty="0" smtClean="0">
                <a:latin typeface="Comic Sans MS" pitchFamily="66" charset="0"/>
                <a:sym typeface="Wingdings" pitchFamily="2" charset="2"/>
              </a:rPr>
              <a:t> and </a:t>
            </a:r>
            <a:r>
              <a:rPr lang="en-US" sz="2000" b="1" dirty="0" smtClean="0">
                <a:solidFill>
                  <a:srgbClr val="C0504D"/>
                </a:solidFill>
                <a:latin typeface="Comic Sans MS" pitchFamily="66" charset="0"/>
                <a:sym typeface="Wingdings" pitchFamily="2" charset="2"/>
              </a:rPr>
              <a:t>executio</a:t>
            </a:r>
            <a:r>
              <a:rPr lang="en-US" sz="2000" b="1" dirty="0" smtClean="0">
                <a:solidFill>
                  <a:srgbClr val="C00000"/>
                </a:solidFill>
                <a:latin typeface="Comic Sans MS" pitchFamily="66" charset="0"/>
                <a:sym typeface="Wingdings" pitchFamily="2" charset="2"/>
              </a:rPr>
              <a:t>n</a:t>
            </a:r>
            <a:r>
              <a:rPr lang="en-US" sz="2000" dirty="0" smtClean="0">
                <a:latin typeface="Comic Sans MS" pitchFamily="66" charset="0"/>
                <a:sym typeface="Wingdings" pitchFamily="2" charset="2"/>
              </a:rPr>
              <a:t> (a.k.a. run or provenance graph)</a:t>
            </a:r>
          </a:p>
          <a:p>
            <a:pPr lvl="1"/>
            <a:r>
              <a:rPr lang="en-US" dirty="0" smtClean="0">
                <a:latin typeface="Comic Sans MS" pitchFamily="66" charset="0"/>
                <a:sym typeface="Wingdings" pitchFamily="2" charset="2"/>
              </a:rPr>
              <a:t>Specification is small (a “constant”), execution is big (due to repeated parallel/sequential behaviors)</a:t>
            </a:r>
          </a:p>
          <a:p>
            <a:endParaRPr lang="en-US" sz="2000" dirty="0" smtClean="0">
              <a:latin typeface="Comic Sans MS" pitchFamily="66" charset="0"/>
            </a:endParaRPr>
          </a:p>
          <a:p>
            <a:r>
              <a:rPr lang="en-US" sz="2000" dirty="0" smtClean="0">
                <a:latin typeface="Comic Sans MS" pitchFamily="66" charset="0"/>
              </a:rPr>
              <a:t>Specification = context-free graph grammar</a:t>
            </a:r>
          </a:p>
          <a:p>
            <a:pPr>
              <a:buFont typeface="Arial" charset="0"/>
              <a:buNone/>
            </a:pPr>
            <a:r>
              <a:rPr lang="en-US" sz="2000" dirty="0" smtClean="0">
                <a:latin typeface="Comic Sans MS" pitchFamily="66" charset="0"/>
              </a:rPr>
              <a:t>	Formally, G = (</a:t>
            </a:r>
            <a:r>
              <a:rPr lang="el-GR" sz="2000" dirty="0" smtClean="0">
                <a:latin typeface="Comic Sans MS" pitchFamily="66" charset="0"/>
              </a:rPr>
              <a:t>Σ</a:t>
            </a:r>
            <a:r>
              <a:rPr lang="en-US" sz="2000" dirty="0" smtClean="0">
                <a:latin typeface="Comic Sans MS" pitchFamily="66" charset="0"/>
              </a:rPr>
              <a:t>, </a:t>
            </a:r>
            <a:r>
              <a:rPr lang="el-GR" sz="2000" dirty="0" smtClean="0">
                <a:latin typeface="Comic Sans MS" pitchFamily="66" charset="0"/>
              </a:rPr>
              <a:t>Δ</a:t>
            </a:r>
            <a:r>
              <a:rPr lang="en-US" sz="2000" dirty="0" smtClean="0">
                <a:latin typeface="Comic Sans MS" pitchFamily="66" charset="0"/>
              </a:rPr>
              <a:t>, S, P)</a:t>
            </a:r>
          </a:p>
          <a:p>
            <a:pPr lvl="1"/>
            <a:r>
              <a:rPr lang="el-GR" sz="2000" dirty="0" smtClean="0">
                <a:latin typeface="Comic Sans MS" pitchFamily="66" charset="0"/>
              </a:rPr>
              <a:t>Σ</a:t>
            </a:r>
            <a:r>
              <a:rPr lang="en-US" sz="2000" dirty="0" smtClean="0">
                <a:latin typeface="Comic Sans MS" pitchFamily="66" charset="0"/>
              </a:rPr>
              <a:t>: a set of atomic modules</a:t>
            </a:r>
          </a:p>
          <a:p>
            <a:pPr lvl="1"/>
            <a:r>
              <a:rPr lang="el-GR" sz="2000" dirty="0" smtClean="0">
                <a:latin typeface="Comic Sans MS" pitchFamily="66" charset="0"/>
              </a:rPr>
              <a:t>Δ</a:t>
            </a:r>
            <a:r>
              <a:rPr lang="en-US" sz="2000" dirty="0" smtClean="0">
                <a:latin typeface="Comic Sans MS" pitchFamily="66" charset="0"/>
              </a:rPr>
              <a:t>: a set of composite modules</a:t>
            </a:r>
          </a:p>
          <a:p>
            <a:pPr lvl="1"/>
            <a:r>
              <a:rPr lang="en-US" sz="2000" dirty="0" smtClean="0">
                <a:latin typeface="Comic Sans MS" pitchFamily="66" charset="0"/>
              </a:rPr>
              <a:t>S: start module</a:t>
            </a:r>
          </a:p>
          <a:p>
            <a:pPr lvl="1"/>
            <a:r>
              <a:rPr lang="en-US" sz="2000" dirty="0" smtClean="0">
                <a:latin typeface="Comic Sans MS" pitchFamily="66" charset="0"/>
              </a:rPr>
              <a:t>P: a set of graph-based productions of form M := W</a:t>
            </a:r>
          </a:p>
          <a:p>
            <a:endParaRPr lang="en-US" sz="2000" dirty="0" smtClean="0">
              <a:latin typeface="Comic Sans MS" pitchFamily="66" charset="0"/>
            </a:endParaRPr>
          </a:p>
          <a:p>
            <a:r>
              <a:rPr lang="en-US" sz="2000" dirty="0" smtClean="0">
                <a:latin typeface="Comic Sans MS" pitchFamily="66" charset="0"/>
              </a:rPr>
              <a:t>All possible executions = context-free graph language</a:t>
            </a:r>
          </a:p>
          <a:p>
            <a:pPr>
              <a:buFont typeface="Arial" charset="0"/>
              <a:buNone/>
            </a:pPr>
            <a:r>
              <a:rPr lang="en-US" sz="2000" dirty="0" smtClean="0">
                <a:latin typeface="Comic Sans MS" pitchFamily="66" charset="0"/>
              </a:rPr>
              <a:t>	Formally, L(G) = { R in </a:t>
            </a:r>
            <a:r>
              <a:rPr lang="el-GR" sz="2000" dirty="0" smtClean="0">
                <a:latin typeface="Comic Sans MS" pitchFamily="66" charset="0"/>
              </a:rPr>
              <a:t>Σ</a:t>
            </a:r>
            <a:r>
              <a:rPr lang="en-US" sz="2000" dirty="0" smtClean="0">
                <a:latin typeface="Comic Sans MS" pitchFamily="66" charset="0"/>
              </a:rPr>
              <a:t>* | S </a:t>
            </a:r>
            <a:r>
              <a:rPr lang="en-US" sz="2000" dirty="0" smtClean="0">
                <a:latin typeface="Comic Sans MS" pitchFamily="66" charset="0"/>
                <a:sym typeface="Wingdings" pitchFamily="2" charset="2"/>
              </a:rPr>
              <a:t>=&gt;* R }</a:t>
            </a:r>
            <a:endParaRPr lang="en-US" sz="2000" b="1" dirty="0" smtClean="0">
              <a:solidFill>
                <a:srgbClr val="C00000"/>
              </a:solidFill>
              <a:latin typeface="Comic Sans MS" pitchFamily="66" charset="0"/>
            </a:endParaRPr>
          </a:p>
          <a:p>
            <a:endParaRPr lang="en-US" sz="2000" dirty="0" smtClean="0">
              <a:latin typeface="Comic Sans MS" pitchFamily="66" charset="0"/>
              <a:sym typeface="Wingdings" pitchFamily="2" charset="2"/>
            </a:endParaRPr>
          </a:p>
          <a:p>
            <a:endParaRPr lang="en-US" sz="2400" dirty="0" smtClean="0">
              <a:latin typeface="Comic Sans MS" pitchFamily="66" charset="0"/>
              <a:sym typeface="Wingdings" pitchFamily="2" charset="2"/>
            </a:endParaRPr>
          </a:p>
        </p:txBody>
      </p:sp>
      <p:sp>
        <p:nvSpPr>
          <p:cNvPr id="11268" name="Slide Number Placeholder 77"/>
          <p:cNvSpPr>
            <a:spLocks noGrp="1"/>
          </p:cNvSpPr>
          <p:nvPr>
            <p:ph type="sldNum" sz="quarter" idx="12"/>
          </p:nvPr>
        </p:nvSpPr>
        <p:spPr bwMode="auto">
          <a:xfrm>
            <a:off x="8640763" y="6400800"/>
            <a:ext cx="41116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FFC8495-5057-4B70-80A1-33371FD02A1F}" type="slidenum">
              <a:rPr lang="en-US">
                <a:solidFill>
                  <a:schemeClr val="tx1"/>
                </a:solidFill>
                <a:latin typeface="Comic Sans MS" pitchFamily="66" charset="0"/>
              </a:rPr>
              <a:pPr fontAlgn="base">
                <a:spcBef>
                  <a:spcPct val="0"/>
                </a:spcBef>
                <a:spcAft>
                  <a:spcPct val="0"/>
                </a:spcAft>
              </a:pPr>
              <a:t>9</a:t>
            </a:fld>
            <a:endParaRPr lang="en-US">
              <a:solidFill>
                <a:schemeClr val="tx1"/>
              </a:solidFill>
              <a:latin typeface="Comic Sans MS" pitchFamily="66" charset="0"/>
            </a:endParaRPr>
          </a:p>
        </p:txBody>
      </p:sp>
      <p:sp>
        <p:nvSpPr>
          <p:cNvPr id="50" name="Line Callout 1 (No Border) 49"/>
          <p:cNvSpPr/>
          <p:nvPr/>
        </p:nvSpPr>
        <p:spPr>
          <a:xfrm>
            <a:off x="4724400" y="3124200"/>
            <a:ext cx="1371600" cy="365125"/>
          </a:xfrm>
          <a:prstGeom prst="callout1">
            <a:avLst>
              <a:gd name="adj1" fmla="val 48924"/>
              <a:gd name="adj2" fmla="val 687"/>
              <a:gd name="adj3" fmla="val 78706"/>
              <a:gd name="adj4" fmla="val -33187"/>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latin typeface="Comic Sans MS" pitchFamily="66" charset="0"/>
              </a:rPr>
              <a:t>terminals</a:t>
            </a:r>
          </a:p>
        </p:txBody>
      </p:sp>
      <p:sp>
        <p:nvSpPr>
          <p:cNvPr id="51" name="Line Callout 1 (No Border) 50"/>
          <p:cNvSpPr/>
          <p:nvPr/>
        </p:nvSpPr>
        <p:spPr>
          <a:xfrm>
            <a:off x="5029200" y="3657600"/>
            <a:ext cx="1371600" cy="365125"/>
          </a:xfrm>
          <a:prstGeom prst="callout1">
            <a:avLst>
              <a:gd name="adj1" fmla="val 48924"/>
              <a:gd name="adj2" fmla="val 687"/>
              <a:gd name="adj3" fmla="val 69732"/>
              <a:gd name="adj4" fmla="val -22930"/>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latin typeface="Comic Sans MS" pitchFamily="66" charset="0"/>
              </a:rPr>
              <a:t>variables</a:t>
            </a:r>
          </a:p>
        </p:txBody>
      </p:sp>
      <p:sp>
        <p:nvSpPr>
          <p:cNvPr id="52" name="Line Callout 1 (No Border) 51"/>
          <p:cNvSpPr/>
          <p:nvPr/>
        </p:nvSpPr>
        <p:spPr>
          <a:xfrm>
            <a:off x="3429000" y="4098925"/>
            <a:ext cx="1905000" cy="366713"/>
          </a:xfrm>
          <a:prstGeom prst="callout1">
            <a:avLst>
              <a:gd name="adj1" fmla="val 48924"/>
              <a:gd name="adj2" fmla="val 687"/>
              <a:gd name="adj3" fmla="val 50501"/>
              <a:gd name="adj4" fmla="val -22930"/>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latin typeface="Comic Sans MS" pitchFamily="66" charset="0"/>
              </a:rPr>
              <a:t>start variable</a:t>
            </a:r>
          </a:p>
        </p:txBody>
      </p:sp>
      <p:sp>
        <p:nvSpPr>
          <p:cNvPr id="54" name="Line Callout 1 (No Border) 53"/>
          <p:cNvSpPr/>
          <p:nvPr/>
        </p:nvSpPr>
        <p:spPr>
          <a:xfrm>
            <a:off x="7010400" y="3565525"/>
            <a:ext cx="1600200" cy="685800"/>
          </a:xfrm>
          <a:prstGeom prst="callout1">
            <a:avLst>
              <a:gd name="adj1" fmla="val 56331"/>
              <a:gd name="adj2" fmla="val 76"/>
              <a:gd name="adj3" fmla="val 121441"/>
              <a:gd name="adj4" fmla="val -32454"/>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latin typeface="Comic Sans MS" pitchFamily="66" charset="0"/>
              </a:rPr>
              <a:t>composite module</a:t>
            </a:r>
          </a:p>
        </p:txBody>
      </p:sp>
      <p:sp>
        <p:nvSpPr>
          <p:cNvPr id="56" name="Line Callout 1 (No Border) 55"/>
          <p:cNvSpPr/>
          <p:nvPr/>
        </p:nvSpPr>
        <p:spPr>
          <a:xfrm>
            <a:off x="6858000" y="4892675"/>
            <a:ext cx="1905000" cy="365125"/>
          </a:xfrm>
          <a:prstGeom prst="callout1">
            <a:avLst>
              <a:gd name="adj1" fmla="val -2305"/>
              <a:gd name="adj2" fmla="val 50973"/>
              <a:gd name="adj3" fmla="val -60557"/>
              <a:gd name="adj4" fmla="val 18989"/>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latin typeface="Comic Sans MS" pitchFamily="66" charset="0"/>
              </a:rPr>
              <a:t>sub-workflow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4"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sz="1600" dirty="0" smtClean="0">
            <a:solidFill>
              <a:schemeClr val="tx1"/>
            </a:solidFill>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21594</TotalTime>
  <Words>2228</Words>
  <Application>Microsoft Macintosh PowerPoint</Application>
  <PresentationFormat>On-screen Show (4:3)</PresentationFormat>
  <Paragraphs>272</Paragraphs>
  <Slides>24</Slides>
  <Notes>11</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Querying Workflow Provenance</vt:lpstr>
      <vt:lpstr>Provenance in Scientific Workflows</vt:lpstr>
      <vt:lpstr>and I mean that provenance is “captured”…</vt:lpstr>
      <vt:lpstr>How can we “release” provenance?</vt:lpstr>
      <vt:lpstr>Overview</vt:lpstr>
      <vt:lpstr>Reachability Labeling</vt:lpstr>
      <vt:lpstr>“Surprising” things</vt:lpstr>
      <vt:lpstr>Roadmap</vt:lpstr>
      <vt:lpstr>Grammar-Based Workflow Model</vt:lpstr>
      <vt:lpstr>Example: Workflow Specification</vt:lpstr>
      <vt:lpstr>Example: Workflow Execution</vt:lpstr>
      <vt:lpstr>Derivation-based view of execution</vt:lpstr>
      <vt:lpstr>Fine-Grained Dependencies</vt:lpstr>
      <vt:lpstr>Roadmap</vt:lpstr>
      <vt:lpstr>Reachability Labeling</vt:lpstr>
      <vt:lpstr>Testing Reachability</vt:lpstr>
      <vt:lpstr>Roadmap</vt:lpstr>
      <vt:lpstr>Idea: Intersect Query with Execution</vt:lpstr>
      <vt:lpstr>Regular Path Query becomes Reachability Query</vt:lpstr>
      <vt:lpstr>But labeling is dynamic…</vt:lpstr>
      <vt:lpstr>Revisiting example</vt:lpstr>
      <vt:lpstr>Some caveats</vt:lpstr>
      <vt:lpstr>Conclusions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zhuowei</dc:creator>
  <cp:lastModifiedBy>Susan Davidson</cp:lastModifiedBy>
  <cp:revision>3354</cp:revision>
  <dcterms:created xsi:type="dcterms:W3CDTF">2013-09-30T07:31:49Z</dcterms:created>
  <dcterms:modified xsi:type="dcterms:W3CDTF">2013-09-30T08:54:27Z</dcterms:modified>
</cp:coreProperties>
</file>