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65" r:id="rId2"/>
    <p:sldMasterId id="2147483648" r:id="rId3"/>
    <p:sldMasterId id="2147483651" r:id="rId4"/>
    <p:sldMasterId id="2147483653" r:id="rId5"/>
    <p:sldMasterId id="2147483655" r:id="rId6"/>
    <p:sldMasterId id="2147483657" r:id="rId7"/>
    <p:sldMasterId id="2147483659" r:id="rId8"/>
    <p:sldMasterId id="2147483661" r:id="rId9"/>
    <p:sldMasterId id="2147484625" r:id="rId10"/>
  </p:sldMasterIdLst>
  <p:notesMasterIdLst>
    <p:notesMasterId r:id="rId42"/>
  </p:notesMasterIdLst>
  <p:handoutMasterIdLst>
    <p:handoutMasterId r:id="rId43"/>
  </p:handoutMasterIdLst>
  <p:sldIdLst>
    <p:sldId id="257" r:id="rId11"/>
    <p:sldId id="317" r:id="rId12"/>
    <p:sldId id="287" r:id="rId13"/>
    <p:sldId id="288" r:id="rId14"/>
    <p:sldId id="301" r:id="rId15"/>
    <p:sldId id="300" r:id="rId16"/>
    <p:sldId id="302" r:id="rId17"/>
    <p:sldId id="318" r:id="rId18"/>
    <p:sldId id="323" r:id="rId19"/>
    <p:sldId id="261" r:id="rId20"/>
    <p:sldId id="262" r:id="rId21"/>
    <p:sldId id="314" r:id="rId22"/>
    <p:sldId id="320" r:id="rId23"/>
    <p:sldId id="305" r:id="rId24"/>
    <p:sldId id="306" r:id="rId25"/>
    <p:sldId id="321" r:id="rId26"/>
    <p:sldId id="322" r:id="rId27"/>
    <p:sldId id="324" r:id="rId28"/>
    <p:sldId id="325" r:id="rId29"/>
    <p:sldId id="329" r:id="rId30"/>
    <p:sldId id="330" r:id="rId31"/>
    <p:sldId id="331" r:id="rId32"/>
    <p:sldId id="332" r:id="rId33"/>
    <p:sldId id="333" r:id="rId34"/>
    <p:sldId id="268" r:id="rId35"/>
    <p:sldId id="311" r:id="rId36"/>
    <p:sldId id="309" r:id="rId37"/>
    <p:sldId id="313" r:id="rId38"/>
    <p:sldId id="312" r:id="rId39"/>
    <p:sldId id="299" r:id="rId40"/>
    <p:sldId id="278" r:id="rId41"/>
  </p:sldIdLst>
  <p:sldSz cx="9144000" cy="6858000" type="screen4x3"/>
  <p:notesSz cx="6789738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000"/>
    <a:srgbClr val="A10000"/>
    <a:srgbClr val="5EA141"/>
    <a:srgbClr val="6EA14B"/>
    <a:srgbClr val="81A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9113" autoAdjust="0"/>
  </p:normalViewPr>
  <p:slideViewPr>
    <p:cSldViewPr snapToObjects="1" showGuides="1">
      <p:cViewPr>
        <p:scale>
          <a:sx n="50" d="100"/>
          <a:sy n="50" d="100"/>
        </p:scale>
        <p:origin x="-196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90" d="100"/>
          <a:sy n="90" d="100"/>
        </p:scale>
        <p:origin x="-3762" y="-126"/>
      </p:cViewPr>
      <p:guideLst>
        <p:guide orient="horz" pos="3127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283B2-5BF1-45F1-B4A2-7C5F942AD2CA}" type="datetimeFigureOut">
              <a:rPr lang="fr-FR" smtClean="0"/>
              <a:pPr/>
              <a:t>9/24/13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89906-6897-488A-9640-EB0DFCA62A0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234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5D9F7-F160-4626-867D-196BF4F1A8D0}" type="datetimeFigureOut">
              <a:rPr lang="fr-FR" smtClean="0"/>
              <a:t>9/24/13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79F07-23EB-4B16-A10E-5A91401277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8938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jpe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jpe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jpe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introduction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>
              <a:lnSpc>
                <a:spcPct val="90000"/>
              </a:lnSpc>
              <a:defRPr sz="38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51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300" b="1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  <a:endParaRPr lang="fr-FR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16873-BB4D-9142-9C65-0562571BF135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66F860D-294A-4CE7-BE1D-B7CBC03ABE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B8002-775D-944B-876F-5AB1B22F5827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338E-A9ED-954E-90A8-FF6C1F0F4730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CC93B46-292B-42F7-951C-C479D70CC2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9C566-A8B0-224A-9180-667ADAA6E35A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2B384D3-89DE-4328-9A16-5300D4DCD9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EF825-9ECD-BE44-B60A-2FF18B719ECE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C12ACA8-31EF-4CA5-AA57-95821EAAB2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C6AF9-A1FA-B043-8A18-1AE9CD0F1D5A}" type="datetime1">
              <a:rPr lang="en-US" smtClean="0"/>
              <a:t>9/24/13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3B2AED-3A07-4029-8615-1A158CE863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88138" y="2158409"/>
            <a:ext cx="4083862" cy="42508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2190307"/>
            <a:ext cx="3955312" cy="422954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1165C-E40C-5447-AED5-BE11892295EF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759C1DB-1F66-4272-8F5A-629A0D58AF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524A-D1FB-164C-8E73-A750C662E741}" type="datetime1">
              <a:rPr lang="en-US" smtClean="0"/>
              <a:t>9/24/13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50F47B8-3F38-47B3-98FC-4F7AF3F137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B03FB-F5D5-5546-8724-8628046D3BB2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333C5B7-3750-4A54-8586-C78723FAA0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7E7B-4122-984A-B953-B9E0F7897B8F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AB48E4F-37F9-4F79-BBB9-0125FEC456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B280-CEB1-3D44-A06C-61510C556964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0580F09-B1EC-472E-AC88-3CFABA1BEB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8328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832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CFE9D-1DF4-5F45-A8E9-FB1E3688FC36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E55A44E-46FB-483C-9632-6FF41985DE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A9837-1CFA-D744-A5E9-32CE4B328AC0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852996F-463E-4774-935B-A3E0BE0F44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80F6FACD-C615-3F46-B7E0-EA407CFCEE56}" type="datetime1">
              <a:rPr lang="en-US" smtClean="0"/>
              <a:t>9/24/13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6FC597C9-1F54-46B0-9695-3555D471BD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9A9A29A-BD47-F044-85BF-40207222D85F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BE4E4C-D542-484A-BF16-90EBB42224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CA4B1B5-D7B7-AB4F-B2AC-F8E568FCA31E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F799CCB-3FB7-49AF-883F-7B14B9F154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9B473-7808-0A47-B3D5-FBA26AC545BA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B84A694-303A-8047-B9F2-A1AA3C480E24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8367D39-FA3B-4CAF-9F36-39342E1BD5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BF3A1E3-5CF2-3544-9181-C6A8C96F26E5}" type="datetime1">
              <a:rPr lang="en-US" smtClean="0"/>
              <a:t>9/24/13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E3CCCAB-CDF9-4B87-B3AA-B07CAC788D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77505" y="2158409"/>
            <a:ext cx="4094495" cy="4250808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748028" y="2083981"/>
            <a:ext cx="4151423" cy="432523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EB1C420-BD83-6B44-B37E-39C45EB9CC73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477A6C7-62D4-4FEE-9368-D20D98FEBD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07C66BF-7DC7-474E-830A-30CCB5236202}" type="datetime1">
              <a:rPr lang="en-US" smtClean="0"/>
              <a:t>9/24/13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D35C9E3-8D6E-4060-98BD-E38DA67909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0F2C4A8-FBDE-4443-9DAB-39F18DD51D7F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AE16350-F62D-4F36-A614-6E2FB6BD3C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 algn="l">
              <a:lnSpc>
                <a:spcPct val="90000"/>
              </a:lnSpc>
              <a:defRPr sz="38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844550"/>
          </a:xfrm>
        </p:spPr>
        <p:txBody>
          <a:bodyPr anchor="t"/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EE55890-37DE-DD44-B898-CA8B8C9065BE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72D17F6-14A7-4F5E-930D-799867F89D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E6D5519-592E-2D41-AF22-4558DA19AD59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E524A20-76BC-447B-9B68-CDCB716F68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96C0062-B4F2-F44F-BFCA-C653A8A35002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8542203-7A2F-4F00-8C9C-B877E9137D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9538-39EE-624D-AAF8-EE9C1DD9F0DF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322A8F9-4C25-4794-AD0F-214AA33FDF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2924175"/>
            <a:ext cx="2159000" cy="34194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4000" y="2924175"/>
            <a:ext cx="6324600" cy="3419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nd_chapitre_ro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18BC2E-0FD8-074B-8795-BE1F18B36C1A}" type="datetime1">
              <a:rPr lang="en-US" smtClean="0"/>
              <a:t>9/24/13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369D450-F000-4554-8F34-040645730B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264C-17BC-874E-B3B0-0232F4C5E792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BA237-A35F-EA4A-8C40-D4B8975627D2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22754-DE78-D848-BA82-70E428C0F950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6A70191-DF56-47E7-AB56-1D430D80D7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702F-75FD-6C4B-9DF3-33B7CC8679FD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2C7F398-9265-4D1D-BFF9-86DBF8CBB2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3DCEF-6842-9F40-BCA6-5BBA582A60A8}" type="datetime1">
              <a:rPr lang="en-US" smtClean="0"/>
              <a:t>9/24/13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CBD9D2D-04E2-47AB-BA1D-308FB01BEE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85058" y="1555237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554038" indent="-19208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43729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554038" indent="-19208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BE33-FABD-224E-918D-0252F6AD3064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441CF9B-F9C7-4F13-A187-070B8341B9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6E1EB-0A11-CA4F-953B-A98A1D18AD93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789A5F8-C5AD-40C5-9F24-D2B3F53877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4C0A5-AA73-324F-A111-2140F49A48C6}" type="datetime1">
              <a:rPr lang="en-US" smtClean="0"/>
              <a:t>9/24/13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B9C11B5-B8CD-4D0C-AEC7-7712CE04AF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D6693-2B54-D248-97DF-D8D640F5B7B8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771B86B-382E-478A-88E5-AB0B5CA9A4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E2B0-2327-6742-9E49-09420405C814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CD03587-6801-43A8-B092-B4DA8C13C3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FEFB-E4DD-3A4E-BCC2-19A618511139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6FEFD86-46FA-40FC-931F-483FD2AC6A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0869E-01F2-7F4F-96F1-2DFEB7433EC4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E4C5E5-3519-4D98-90E5-93323A72C5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8630" y="335988"/>
            <a:ext cx="5347904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50072-DDAB-9D42-A295-794B9AD8588D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CF176FA-7579-4FAD-93EE-FE4CC762E7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381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tabLst>
                <a:tab pos="0" algn="l"/>
              </a:tabLst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FEEF9D-CFE0-7A48-A595-37CA2524A7F4}" type="datetime1">
              <a:rPr lang="en-US" smtClean="0"/>
              <a:t>9/24/13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04CD2330-D827-4275-B56B-3C2F2C7D81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54A96-3FBD-5D44-A99E-87652116CF81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B7693-3D75-CF42-B024-DE051D6B98F8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1692B77-2069-4621-B853-841C1BA9A1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3A402-AA9A-5241-8AFB-AA857709D978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09B585-7D53-430F-9A38-89F42C58FA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844675"/>
            <a:ext cx="3694113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844675"/>
            <a:ext cx="369411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F13C2-DFEF-8642-97DB-3255E7085330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110FDAA-0935-476E-BE17-36976A8636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E6143-329B-134A-A6CC-FD40DF6819ED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3041399-0EDF-4ABD-9D0D-CF334CF34D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1812" y="1414130"/>
            <a:ext cx="4040188" cy="524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32863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75552-0EA4-D548-9E86-EFCBD7FE032A}" type="datetime1">
              <a:rPr lang="en-US" smtClean="0"/>
              <a:t>9/24/13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1002F39-67E2-462D-B2E2-885EF80933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530668" y="1662593"/>
            <a:ext cx="4041332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73225"/>
            <a:ext cx="42529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78441-C1B0-CF45-A789-90099D7CA289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185EBDD-F33F-4741-8A5B-CA72F64F1F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C66ED-8A2D-A44F-B663-69F61FC6344A}" type="datetime1">
              <a:rPr lang="en-US" smtClean="0"/>
              <a:t>9/24/13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1C3CE58-3CC9-4F2B-AF61-4E01516572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CF3F-2058-0847-A629-9DF20B017CFB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72992F6-FB1B-42F3-8783-AE79FF7B9E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4759E-AF11-8D41-9FDC-5676DDF0D600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5BCC863-D291-4416-86C8-3AB93950E0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59310-48F3-814B-907C-DB3EB1333C3F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395995B-0AAA-46A3-A614-79EF27B4C3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9DBB0-BF47-5A46-BC3A-4C3CEB055349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23D8292-8682-455E-BC7D-AE3CBE3F45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349375" y="1673225"/>
            <a:ext cx="7540625" cy="4746625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31A87-1BDE-5B48-BF10-04968D3FBFBF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F336532-6694-4016-A042-AA972B4C23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52A0D-53C0-A74F-8418-04DA0338277E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EAB77-E0CF-FA48-9746-C7F148DB30F8}" type="datetime1">
              <a:rPr lang="en-US" smtClean="0"/>
              <a:t>9/24/13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6B0E3C2-28EB-4C05-AA7E-D051F78F36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e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6D6D67-7B90-1645-AFC5-5A9C4C2FF183}" type="datetime1">
              <a:rPr lang="en-US" smtClean="0"/>
              <a:t>9/24/13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2867630B-45CD-4371-BE7D-96EB431F5E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1B831-5042-1D4C-870D-0D6645AC6C36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B65A69A-B4DF-4D1B-B014-1C81CC60D0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5057-66A6-DE4F-AB47-03D154FFA264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5A845E5-A98D-4A8C-8898-6C04E63ADC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C6167-55C2-4D48-AF2B-AEB63C979468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8B35FB2-9C45-4128-B4AF-273CBDABD3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D99F7-5C76-D041-9BC6-0D45E660FE4C}" type="datetime1">
              <a:rPr lang="en-US" smtClean="0"/>
              <a:t>9/24/13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1458685-9415-4316-82A3-F8BB7C6A73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/>
          </p:nvPr>
        </p:nvSpPr>
        <p:spPr>
          <a:xfrm>
            <a:off x="466872" y="1683858"/>
            <a:ext cx="4105128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4"/>
          </p:nvPr>
        </p:nvSpPr>
        <p:spPr>
          <a:xfrm>
            <a:off x="4720856" y="1673225"/>
            <a:ext cx="4104057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9FFE8-1181-8640-8F89-F45A7884EFB0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FFC5AE1-ABDC-431E-8985-305A2FE16F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6710F-5A68-3E41-9C36-7A109F270F80}" type="datetime1">
              <a:rPr lang="en-US" smtClean="0"/>
              <a:t>9/24/13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F626A2F-08A5-426C-B241-01F384EDB3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F73FD-A7BE-884D-B374-E3EF546DADC9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E20AB34-DA58-4810-9087-9DAB4840E1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37EED-55B1-2545-8372-180A791F6A32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B4CAFA-C7E2-4551-9D7E-826ABD079A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3F02A-AE86-284F-91E8-B0BD41D3EAB4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746B3DC-3E7E-4BC7-AA48-32A5E27B17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787CE-0D25-7646-BD67-00F487503BB4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C4F24F7-7432-4DF5-855C-CF9759C96B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8EE66-11F7-2041-8D53-0456854F0DA2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EB15086-A8F5-4B0C-94A9-4E8652B22C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969" y="3286125"/>
            <a:ext cx="7358063" cy="1268016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5880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io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8229431-D13B-064A-AB56-BE19D6A55767}" type="datetime1">
              <a:rPr lang="en-US" smtClean="0"/>
              <a:t>9/24/13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8F51B24-FE56-46AB-A3F4-8E087E3E0E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27E2-C5D0-F447-AB88-B5020F9ECDAC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F3C48-B7F6-C846-A06A-A01FE92FE98C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F10DE90-BC0B-4B81-B29C-9917A0F4E2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373B-BA8A-4E42-AD80-B5C21F5F41E2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EE788A7-F2E0-41A0-8D13-FA6E3463B3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F0D4E-42EB-654A-BE43-1F8FAF021ACC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F81611A-CB2B-465A-AE04-B3108DC739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DF137-29A7-C04D-A890-141CD42D8554}" type="datetime1">
              <a:rPr lang="en-US" smtClean="0"/>
              <a:t>9/24/13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D410E95-6D95-4E1F-AFCA-146414EE47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8" y="1641327"/>
            <a:ext cx="4126392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769294" y="1641327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F884E-DF11-1F44-9A16-59A0DFA713BA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45747E1-EE9D-4614-B0AF-74FE972C5A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E5ADA-266B-B74E-9E99-5F2687D8B5E8}" type="datetime1">
              <a:rPr lang="en-US" smtClean="0"/>
              <a:t>9/24/13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5B73C56-2B26-4C2B-9573-3B25E79C24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BA32E-684B-C949-A4C1-951CAE7749C1}" type="datetime1">
              <a:rPr lang="en-US" smtClean="0"/>
              <a:t>9/24/13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1D1F8CC-9598-43CE-A4AB-B8D36B8CB3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9B8E-3D25-F34B-A017-0D13AE43ADA0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D974F28-DE1B-4AA1-9D36-426F413850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3F6A-05CE-904D-8D4E-4F97BB672753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21E8BA3-4716-4C86-BAC1-A8F486E766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3CFFF-16F4-134E-8629-1E6243C1F8B7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AD3805-7C73-41ED-8889-9F34E8E218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9DDCD-D4AC-0D4A-9991-8627BCAAF76C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A504CC1-6CDA-4542-988C-3CAEAB0C99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55" y="1080492"/>
            <a:ext cx="8295680" cy="5250656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57A6C9-92C3-E741-8CDE-69286E9B4C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21912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g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F00C61-74C0-D947-B233-987117348B75}" type="datetime1">
              <a:rPr lang="en-US" smtClean="0"/>
              <a:t>9/24/13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96A5885-A02B-4BE5-9341-AACB85DD4D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0E2B2-CB60-0846-8DA6-8428F7C9DE25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9658-2866-4E44-BCE9-438F0594B732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BA5ABCA-6361-4CA6-80C5-B9DDA5CD75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9BCB9-7C18-C24F-92B7-4CA4A703B21C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D2817EF-C219-4DDD-B1C6-4BED5AA9F5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B724-C64D-3E48-9A06-B905A31F2F5F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BC3F19-3A8D-4359-8018-6028B2EFEB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4102D-2461-0C4E-B457-D342193BC405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DE9B9BC-FBFA-44C8-A126-10528C1964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C5D9A-558C-F547-8BE0-D8F2C7527213}" type="datetime1">
              <a:rPr lang="en-US" smtClean="0"/>
              <a:t>9/24/13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3956742-25C2-41AF-B500-A39C2F65EA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7" y="1694490"/>
            <a:ext cx="4126393" cy="4610617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711841"/>
            <a:ext cx="4178596" cy="460389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C21D0-7DDD-5849-B91F-697B474AFC3E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B0E4F27-0EBC-4CE8-8ACB-88FE866AD8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5895B-78C0-F349-BB0C-E8C2DC293E69}" type="datetime1">
              <a:rPr lang="en-US" smtClean="0"/>
              <a:t>9/24/13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210E379-445D-4D2E-93B8-A9BE5659FB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4192C-0087-4B4C-8809-DC32B8BD80D4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881072A-E65A-42B2-8A9F-655353B9EC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7B4D7-3ACC-9643-8BD8-F3EC1C0F3075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CD52ED7-E3B0-4FBB-ABBC-EA4899ABCD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15C01-FACC-8D43-A00C-E0BED46ED424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97BA2B2-1AAC-4179-BDF0-FE097F2720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93FD-D941-FA40-84C4-C2A979B46078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408AE31-3B36-4264-82F4-DDAE5927E0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B9F9DC-263A-914C-AF4D-F77E56AF1C34}" type="datetime1">
              <a:rPr lang="en-US" smtClean="0"/>
              <a:t>9/24/13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8183FA9-A32E-4BE2-A235-AFB901322D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20AA0-5339-DE40-BB85-FF79ED980047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CF176FA-7579-4FAD-93EE-FE4CC762E7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B8F4D-70D7-2540-9204-143F71E3623F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9806B-28D9-BC47-A4DD-4393E209F36B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37062F7-CB9E-492B-9FEE-CE5F7FD4E3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DCABF-6552-DC45-BE65-78048D5C66C3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E1206D5-4F53-4226-A6DF-522A5ECE7E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2169-247D-7641-945D-21F1062BC634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56E8741-B263-4DF1-A4B3-F92A895684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97D0-6DEA-C04E-BF6A-B62DBE6145D2}" type="datetime1">
              <a:rPr lang="en-US" smtClean="0"/>
              <a:t>9/24/13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A1D0AC6-4B56-4881-82C9-E1C786FED1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56240" y="2105247"/>
            <a:ext cx="4253983" cy="4167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890978" y="2137144"/>
            <a:ext cx="3933936" cy="428270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2A362-8A54-5E44-BBED-40EA504F25E3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0D65655-DFF4-4582-A39B-92EBC77239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13250-FD39-6A45-9832-7B2CD8D75C00}" type="datetime1">
              <a:rPr lang="en-US" smtClean="0"/>
              <a:t>9/24/13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C28BF0B-9B5F-4221-8855-72E4D0C970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40B6F-DC53-8A44-9A8F-FCAE36464B8B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A33EBB4-3945-42AF-A5B8-B8A169A617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C9E07-489C-6540-8DD5-C6D211586EAF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04ACD3-799D-4BE6-9F31-948BE2D12F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6FE1-271B-9445-BDAA-3D5A6CB3B706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CCF3D89-96BD-44C0-B099-9A47086BB2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348FA-5C63-064C-8F0D-A492AF349CF6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10EFCE8-B2FB-4E4B-96C4-119BB80E85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8630" y="335988"/>
            <a:ext cx="5347904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ora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8079CE-491D-BD4B-9799-E335258B90F3}" type="datetime1">
              <a:rPr lang="en-US" smtClean="0"/>
              <a:t>9/24/13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D89659B-47F0-4051-B8C2-F34B6A3C13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2.xml"/><Relationship Id="rId13" Type="http://schemas.openxmlformats.org/officeDocument/2006/relationships/theme" Target="../theme/theme10.xml"/><Relationship Id="rId14" Type="http://schemas.openxmlformats.org/officeDocument/2006/relationships/image" Target="../media/image14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theme" Target="../theme/theme3.xml"/><Relationship Id="rId15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theme" Target="../theme/theme4.xml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1.xml"/><Relationship Id="rId14" Type="http://schemas.openxmlformats.org/officeDocument/2006/relationships/theme" Target="../theme/theme5.xml"/><Relationship Id="rId15" Type="http://schemas.openxmlformats.org/officeDocument/2006/relationships/image" Target="../media/image8.jpe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4.xml"/><Relationship Id="rId14" Type="http://schemas.openxmlformats.org/officeDocument/2006/relationships/theme" Target="../theme/theme6.xml"/><Relationship Id="rId15" Type="http://schemas.openxmlformats.org/officeDocument/2006/relationships/image" Target="../media/image10.jpeg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14" Type="http://schemas.openxmlformats.org/officeDocument/2006/relationships/image" Target="../media/image12.jpeg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14" Type="http://schemas.openxmlformats.org/officeDocument/2006/relationships/image" Target="../media/image14.jpeg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theme" Target="../theme/theme9.xml"/><Relationship Id="rId14" Type="http://schemas.openxmlformats.org/officeDocument/2006/relationships/image" Target="../media/image16.jpeg"/><Relationship Id="rId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ntroductio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844675"/>
            <a:ext cx="75406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7013" y="6489700"/>
            <a:ext cx="20129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423B1C1-118A-5A43-B121-AB812E63BEB1}" type="datetime1">
              <a:rPr lang="en-US" smtClean="0"/>
              <a:t>9/24/13</a:t>
            </a:fld>
            <a:endParaRPr lang="fr-FR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A9710F7A-C13D-48E1-A362-5248A29095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6" r:id="rId1"/>
    <p:sldLayoutId id="2147485954" r:id="rId2"/>
    <p:sldLayoutId id="2147485955" r:id="rId3"/>
    <p:sldLayoutId id="2147485956" r:id="rId4"/>
    <p:sldLayoutId id="2147485957" r:id="rId5"/>
    <p:sldLayoutId id="2147485958" r:id="rId6"/>
    <p:sldLayoutId id="2147485959" r:id="rId7"/>
    <p:sldLayoutId id="2147485960" r:id="rId8"/>
    <p:sldLayoutId id="2147485961" r:id="rId9"/>
    <p:sldLayoutId id="2147485962" r:id="rId10"/>
    <p:sldLayoutId id="214748596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 sz="12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10144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6pPr>
      <a:lvl7pPr marL="14716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7pPr>
      <a:lvl8pPr marL="19288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8pPr>
      <a:lvl9pPr marL="23860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bandeau_texte_kaki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EA6F0DA-030F-B942-B4B2-B8108275AE75}" type="datetime1">
              <a:rPr lang="en-US" smtClean="0"/>
              <a:t>9/24/13</a:t>
            </a:fld>
            <a:endParaRPr lang="fr-FR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B93C5D5-3220-4143-9347-D52F744E78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6" r:id="rId1"/>
    <p:sldLayoutId id="2147486067" r:id="rId2"/>
    <p:sldLayoutId id="2147486068" r:id="rId3"/>
    <p:sldLayoutId id="2147486084" r:id="rId4"/>
    <p:sldLayoutId id="2147486069" r:id="rId5"/>
    <p:sldLayoutId id="2147486070" r:id="rId6"/>
    <p:sldLayoutId id="2147486071" r:id="rId7"/>
    <p:sldLayoutId id="2147486072" r:id="rId8"/>
    <p:sldLayoutId id="2147486073" r:id="rId9"/>
    <p:sldLayoutId id="2147486074" r:id="rId10"/>
    <p:sldLayoutId id="2147486075" r:id="rId11"/>
    <p:sldLayoutId id="214748607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Arial" charset="0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Arial" charset="0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ea typeface="Arial" charset="0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000" y="2924175"/>
            <a:ext cx="863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4187825"/>
            <a:ext cx="4318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8" r:id="rId1"/>
    <p:sldLayoutId id="2147485974" r:id="rId2"/>
    <p:sldLayoutId id="2147485975" r:id="rId3"/>
    <p:sldLayoutId id="2147485976" r:id="rId4"/>
    <p:sldLayoutId id="2147485977" r:id="rId5"/>
    <p:sldLayoutId id="2147485978" r:id="rId6"/>
    <p:sldLayoutId id="2147485979" r:id="rId7"/>
    <p:sldLayoutId id="2147485980" r:id="rId8"/>
    <p:sldLayoutId id="2147485981" r:id="rId9"/>
    <p:sldLayoutId id="2147485982" r:id="rId10"/>
    <p:sldLayoutId id="21474859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6350" indent="-63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None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6350" indent="-6350" algn="l" rtl="0" eaLnBrk="0" fontAlgn="base" hangingPunct="0">
        <a:spcBef>
          <a:spcPct val="0"/>
        </a:spcBef>
        <a:spcAft>
          <a:spcPct val="0"/>
        </a:spcAft>
        <a:buClr>
          <a:schemeClr val="bg1"/>
        </a:buClr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6350" indent="-6350" algn="l" rtl="0" eaLnBrk="0" fontAlgn="base" hangingPunct="0">
        <a:spcBef>
          <a:spcPct val="0"/>
        </a:spcBef>
        <a:spcAft>
          <a:spcPct val="0"/>
        </a:spcAft>
        <a:buFont typeface="Arial" charset="0"/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6350" indent="-6350" algn="l" rtl="0" eaLnBrk="0" fontAlgn="base" hangingPunct="0">
        <a:spcBef>
          <a:spcPct val="0"/>
        </a:spcBef>
        <a:spcAft>
          <a:spcPct val="0"/>
        </a:spcAft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6350" indent="-6350" algn="l" rtl="0" eaLnBrk="0" fontAlgn="base" hangingPunct="0">
        <a:spcBef>
          <a:spcPct val="0"/>
        </a:spcBef>
        <a:spcAft>
          <a:spcPct val="0"/>
        </a:spcAft>
        <a:buNone/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4635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6pPr>
      <a:lvl7pPr marL="9207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7pPr>
      <a:lvl8pPr marL="13779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8pPr>
      <a:lvl9pPr marL="18351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andeau_texte_roug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793B72FC-00A1-C646-913F-C1216FE07332}" type="datetime1">
              <a:rPr lang="en-US" smtClean="0"/>
              <a:t>9/24/13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4B2E0D1C-B86F-46E2-8541-355641B2F2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5984" r:id="rId2"/>
    <p:sldLayoutId id="2147486077" r:id="rId3"/>
    <p:sldLayoutId id="2147485985" r:id="rId4"/>
    <p:sldLayoutId id="2147485986" r:id="rId5"/>
    <p:sldLayoutId id="2147485987" r:id="rId6"/>
    <p:sldLayoutId id="2147485988" r:id="rId7"/>
    <p:sldLayoutId id="2147485989" r:id="rId8"/>
    <p:sldLayoutId id="2147485990" r:id="rId9"/>
    <p:sldLayoutId id="2147485991" r:id="rId10"/>
    <p:sldLayoutId id="2147485992" r:id="rId11"/>
    <p:sldLayoutId id="2147485993" r:id="rId12"/>
    <p:sldLayoutId id="2147486087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andeau_texte_bleu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BEA395E7-C7DB-BB45-A430-9D813AB15610}" type="datetime1">
              <a:rPr lang="en-US" smtClean="0"/>
              <a:t>9/24/13</a:t>
            </a:fld>
            <a:endParaRPr lang="fr-F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E9F12E1-2E0E-47E5-BCF6-58A4EEBCD6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0" r:id="rId1"/>
    <p:sldLayoutId id="2147486078" r:id="rId2"/>
    <p:sldLayoutId id="2147485994" r:id="rId3"/>
    <p:sldLayoutId id="2147485995" r:id="rId4"/>
    <p:sldLayoutId id="2147485996" r:id="rId5"/>
    <p:sldLayoutId id="2147485997" r:id="rId6"/>
    <p:sldLayoutId id="2147485998" r:id="rId7"/>
    <p:sldLayoutId id="2147485999" r:id="rId8"/>
    <p:sldLayoutId id="2147486000" r:id="rId9"/>
    <p:sldLayoutId id="2147486001" r:id="rId10"/>
    <p:sldLayoutId id="2147486002" r:id="rId11"/>
    <p:sldLayoutId id="2147486003" r:id="rId12"/>
    <p:sldLayoutId id="2147486004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andeau_texte_ver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3AA3A452-05A7-464D-A1A9-2C84911C3CB1}" type="datetime1">
              <a:rPr lang="en-US" smtClean="0"/>
              <a:t>9/24/13</a:t>
            </a:fld>
            <a:endParaRPr lang="fr-F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DB3D3C34-5B49-4363-AD4A-7E904AF947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9" r:id="rId1"/>
    <p:sldLayoutId id="2147486061" r:id="rId2"/>
    <p:sldLayoutId id="2147486005" r:id="rId3"/>
    <p:sldLayoutId id="2147486006" r:id="rId4"/>
    <p:sldLayoutId id="2147486007" r:id="rId5"/>
    <p:sldLayoutId id="2147486008" r:id="rId6"/>
    <p:sldLayoutId id="2147486009" r:id="rId7"/>
    <p:sldLayoutId id="2147486010" r:id="rId8"/>
    <p:sldLayoutId id="2147486011" r:id="rId9"/>
    <p:sldLayoutId id="2147486012" r:id="rId10"/>
    <p:sldLayoutId id="2147486013" r:id="rId11"/>
    <p:sldLayoutId id="2147486014" r:id="rId12"/>
    <p:sldLayoutId id="2147486086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andeau_texte_viole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84366BC2-D61F-8641-B57C-F5C3780ACABB}" type="datetime1">
              <a:rPr lang="en-US" smtClean="0"/>
              <a:t>9/24/13</a:t>
            </a:fld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C1C9E7D0-88B9-48AB-B495-713AA66D62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2" r:id="rId1"/>
    <p:sldLayoutId id="2147486081" r:id="rId2"/>
    <p:sldLayoutId id="2147486015" r:id="rId3"/>
    <p:sldLayoutId id="2147486016" r:id="rId4"/>
    <p:sldLayoutId id="2147486017" r:id="rId5"/>
    <p:sldLayoutId id="2147486018" r:id="rId6"/>
    <p:sldLayoutId id="2147486019" r:id="rId7"/>
    <p:sldLayoutId id="2147486020" r:id="rId8"/>
    <p:sldLayoutId id="2147486021" r:id="rId9"/>
    <p:sldLayoutId id="2147486022" r:id="rId10"/>
    <p:sldLayoutId id="2147486023" r:id="rId11"/>
    <p:sldLayoutId id="2147486024" r:id="rId12"/>
    <p:sldLayoutId id="2147486088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bandeau_texte_gri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F2FCC72-F5A2-1449-8007-56E2EB572D6B}" type="datetime1">
              <a:rPr lang="en-US" smtClean="0"/>
              <a:t>9/24/13</a:t>
            </a:fld>
            <a:endParaRPr lang="fr-F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F446F4D-52F0-4DA9-9948-2A2ADA9CBA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3" r:id="rId1"/>
    <p:sldLayoutId id="2147486080" r:id="rId2"/>
    <p:sldLayoutId id="2147486025" r:id="rId3"/>
    <p:sldLayoutId id="2147486026" r:id="rId4"/>
    <p:sldLayoutId id="2147486027" r:id="rId5"/>
    <p:sldLayoutId id="2147486028" r:id="rId6"/>
    <p:sldLayoutId id="2147486029" r:id="rId7"/>
    <p:sldLayoutId id="2147486030" r:id="rId8"/>
    <p:sldLayoutId id="2147486031" r:id="rId9"/>
    <p:sldLayoutId id="2147486032" r:id="rId10"/>
    <p:sldLayoutId id="2147486033" r:id="rId11"/>
    <p:sldLayoutId id="214748603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bandeau_texte_kaki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C331F7D-41ED-E146-9A9F-884F3CDAD9FC}" type="datetime1">
              <a:rPr lang="en-US" smtClean="0"/>
              <a:t>9/24/13</a:t>
            </a:fld>
            <a:endParaRPr lang="fr-FR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9B2ADE1-4AFA-42C4-8316-8D144CBECB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4" r:id="rId1"/>
    <p:sldLayoutId id="2147486036" r:id="rId2"/>
    <p:sldLayoutId id="2147486082" r:id="rId3"/>
    <p:sldLayoutId id="2147486037" r:id="rId4"/>
    <p:sldLayoutId id="2147486038" r:id="rId5"/>
    <p:sldLayoutId id="2147486039" r:id="rId6"/>
    <p:sldLayoutId id="2147486040" r:id="rId7"/>
    <p:sldLayoutId id="2147486041" r:id="rId8"/>
    <p:sldLayoutId id="2147486042" r:id="rId9"/>
    <p:sldLayoutId id="2147486043" r:id="rId10"/>
    <p:sldLayoutId id="2147486044" r:id="rId11"/>
    <p:sldLayoutId id="214748604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bandeau_texte_orang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92CC8AB2-7526-B740-BFB7-00375FABF528}" type="datetime1">
              <a:rPr lang="en-US" smtClean="0"/>
              <a:t>9/24/13</a:t>
            </a:fld>
            <a:endParaRPr lang="fr-FR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8ABE201-8388-4065-8723-685811BC04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5" r:id="rId1"/>
    <p:sldLayoutId id="2147486083" r:id="rId2"/>
    <p:sldLayoutId id="2147486046" r:id="rId3"/>
    <p:sldLayoutId id="2147486047" r:id="rId4"/>
    <p:sldLayoutId id="2147486048" r:id="rId5"/>
    <p:sldLayoutId id="2147486049" r:id="rId6"/>
    <p:sldLayoutId id="2147486050" r:id="rId7"/>
    <p:sldLayoutId id="2147486051" r:id="rId8"/>
    <p:sldLayoutId id="2147486052" r:id="rId9"/>
    <p:sldLayoutId id="2147486053" r:id="rId10"/>
    <p:sldLayoutId id="2147486054" r:id="rId11"/>
    <p:sldLayoutId id="214748605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81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24.emf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4593109"/>
            <a:ext cx="7772400" cy="1500187"/>
          </a:xfrm>
        </p:spPr>
        <p:txBody>
          <a:bodyPr/>
          <a:lstStyle/>
          <a:p>
            <a:r>
              <a:rPr lang="fr-FR" sz="2400" dirty="0" smtClean="0">
                <a:solidFill>
                  <a:srgbClr val="000090"/>
                </a:solidFill>
              </a:rPr>
              <a:t>Serge Abiteboul</a:t>
            </a:r>
          </a:p>
          <a:p>
            <a:r>
              <a:rPr lang="fr-FR" sz="2400" dirty="0" smtClean="0">
                <a:solidFill>
                  <a:srgbClr val="000090"/>
                </a:solidFill>
              </a:rPr>
              <a:t>INRIA Saclay &amp; ENS Cachan</a:t>
            </a:r>
            <a:endParaRPr lang="fr-FR" sz="2400" dirty="0">
              <a:solidFill>
                <a:srgbClr val="00009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-545396"/>
            <a:ext cx="4243077" cy="31823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043333" y="6942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728982" y="2348880"/>
            <a:ext cx="8235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  <a:latin typeface="Arial"/>
              </a:rPr>
              <a:t>The </a:t>
            </a:r>
            <a:r>
              <a:rPr lang="en-US" sz="3600" dirty="0" smtClean="0">
                <a:solidFill>
                  <a:srgbClr val="000090"/>
                </a:solidFill>
                <a:latin typeface="Arial"/>
              </a:rPr>
              <a:t>Webdam </a:t>
            </a:r>
            <a:r>
              <a:rPr lang="en-US" sz="3600" dirty="0">
                <a:solidFill>
                  <a:srgbClr val="000090"/>
                </a:solidFill>
                <a:latin typeface="Arial"/>
              </a:rPr>
              <a:t>Project &amp;</a:t>
            </a:r>
            <a:br>
              <a:rPr lang="en-US" sz="3600" dirty="0">
                <a:solidFill>
                  <a:srgbClr val="000090"/>
                </a:solidFill>
                <a:latin typeface="Arial"/>
              </a:rPr>
            </a:br>
            <a:r>
              <a:rPr lang="en-US" sz="3600" dirty="0">
                <a:solidFill>
                  <a:srgbClr val="000090"/>
                </a:solidFill>
                <a:latin typeface="Arial"/>
              </a:rPr>
              <a:t/>
            </a:r>
            <a:br>
              <a:rPr lang="en-US" sz="3600" dirty="0">
                <a:solidFill>
                  <a:srgbClr val="000090"/>
                </a:solidFill>
                <a:latin typeface="Arial"/>
              </a:rPr>
            </a:br>
            <a:r>
              <a:rPr lang="en-US" sz="3600" dirty="0">
                <a:solidFill>
                  <a:srgbClr val="000090"/>
                </a:solidFill>
                <a:latin typeface="Arial"/>
              </a:rPr>
              <a:t>Distributed knowledge management in Webdam </a:t>
            </a:r>
            <a:endParaRPr lang="en-US" sz="360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F7E1AC-EE75-AD4F-B31B-F5C1104A3272}" type="datetime1">
              <a:rPr lang="en-US" smtClean="0"/>
              <a:t>9/24/13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46A70191-DF56-47E7-AB56-1D430D80D79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Organization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C4930A0-6BC9-0A48-BC1B-19365A3217AF}" type="datetime1">
              <a:rPr lang="en-US" smtClean="0"/>
              <a:t>9/24/13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Abiteboul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4322A8F9-4C25-4794-AD0F-214AA33FDF3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349375" y="1484784"/>
            <a:ext cx="7540625" cy="42037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Introduction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Distributed knowledge management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The world </a:t>
            </a:r>
            <a:r>
              <a:rPr lang="en-US" sz="2400" dirty="0" smtClean="0">
                <a:solidFill>
                  <a:srgbClr val="FF0000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</a:rPr>
              <a:t>open: </a:t>
            </a:r>
            <a:r>
              <a:rPr lang="en-US" sz="2400" dirty="0" smtClean="0">
                <a:solidFill>
                  <a:srgbClr val="FF0000"/>
                </a:solidFill>
              </a:rPr>
              <a:t>	    Active xml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The world is </a:t>
            </a:r>
            <a:r>
              <a:rPr lang="en-US" sz="2400" dirty="0" smtClean="0">
                <a:solidFill>
                  <a:srgbClr val="FF0000"/>
                </a:solidFill>
              </a:rPr>
              <a:t>distributed: </a:t>
            </a: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</a:rPr>
              <a:t>ebdamlog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Access control in Webdamlog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Uncertainty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Workflows</a:t>
            </a:r>
          </a:p>
          <a:p>
            <a:pPr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Webdam achievements</a:t>
            </a:r>
          </a:p>
        </p:txBody>
      </p:sp>
      <p:sp>
        <p:nvSpPr>
          <p:cNvPr id="2" name="Flèche vers la gauche 1"/>
          <p:cNvSpPr/>
          <p:nvPr/>
        </p:nvSpPr>
        <p:spPr>
          <a:xfrm>
            <a:off x="6876256" y="1484784"/>
            <a:ext cx="2013744" cy="100811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Serge</a:t>
            </a:r>
            <a:endParaRPr lang="en-US" dirty="0"/>
          </a:p>
        </p:txBody>
      </p:sp>
      <p:sp>
        <p:nvSpPr>
          <p:cNvPr id="10" name="Flèche vers la gauche 9"/>
          <p:cNvSpPr/>
          <p:nvPr/>
        </p:nvSpPr>
        <p:spPr>
          <a:xfrm>
            <a:off x="4355976" y="4581128"/>
            <a:ext cx="2013744" cy="100811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Victor</a:t>
            </a:r>
            <a:endParaRPr lang="en-US" dirty="0"/>
          </a:p>
        </p:txBody>
      </p:sp>
      <p:sp>
        <p:nvSpPr>
          <p:cNvPr id="9" name="Flèche vers la gauche 8"/>
          <p:cNvSpPr/>
          <p:nvPr/>
        </p:nvSpPr>
        <p:spPr>
          <a:xfrm>
            <a:off x="3712864" y="4077072"/>
            <a:ext cx="2013744" cy="100811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Pierre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dirty="0" err="1"/>
              <a:t>D</a:t>
            </a:r>
            <a:r>
              <a:rPr lang="fr-FR" sz="3600" dirty="0" err="1" smtClean="0"/>
              <a:t>istributed</a:t>
            </a:r>
            <a:r>
              <a:rPr lang="fr-FR" sz="3600" dirty="0" smtClean="0"/>
              <a:t> </a:t>
            </a:r>
            <a:r>
              <a:rPr lang="fr-FR" sz="3600" dirty="0" err="1"/>
              <a:t>knowledge</a:t>
            </a:r>
            <a:r>
              <a:rPr lang="fr-FR" sz="3600" dirty="0"/>
              <a:t> </a:t>
            </a:r>
            <a:r>
              <a:rPr lang="fr-FR" sz="3600" dirty="0" smtClean="0"/>
              <a:t>base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B5CA25-A949-9143-BB07-DFBCA243AEE4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32FEFE3E-5266-48F6-9D02-A7873B043BC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Active XML = evolving trees</a:t>
            </a:r>
            <a:endParaRPr lang="en-US" sz="320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DB0814-FE7A-0048-8575-DC1EF8373CB7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FCF176FA-7579-4FAD-93EE-FE4CC762E78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349376" y="1700808"/>
            <a:ext cx="4519438" cy="4377289"/>
          </a:xfrm>
        </p:spPr>
        <p:txBody>
          <a:bodyPr/>
          <a:lstStyle/>
          <a:p>
            <a:pPr marL="360000" indent="-457200">
              <a:buNone/>
            </a:pPr>
            <a:r>
              <a:rPr lang="en-US" dirty="0" smtClean="0"/>
              <a:t>XML documents with embedded Web service calls</a:t>
            </a:r>
          </a:p>
          <a:p>
            <a:pPr marL="360000" lvl="1" indent="-457200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Distributed data</a:t>
            </a:r>
          </a:p>
          <a:p>
            <a:pPr marL="360000" lvl="1" indent="-457200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Intentional data</a:t>
            </a:r>
          </a:p>
          <a:p>
            <a:pPr marL="360000" lvl="1" indent="-457200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Dynamic data</a:t>
            </a:r>
          </a:p>
          <a:p>
            <a:pPr marL="360000" indent="-457200">
              <a:buNone/>
            </a:pPr>
            <a:r>
              <a:rPr lang="en-US" dirty="0" smtClean="0"/>
              <a:t>Exchange streams of Active XML documents</a:t>
            </a:r>
          </a:p>
          <a:p>
            <a:pPr marL="360000" indent="-457200">
              <a:buNone/>
            </a:pPr>
            <a:r>
              <a:rPr lang="en-US" dirty="0" smtClean="0"/>
              <a:t>Efficient distributed query evaluation</a:t>
            </a:r>
          </a:p>
          <a:p>
            <a:pPr marL="360000" indent="-457200"/>
            <a:endParaRPr lang="en-US" dirty="0"/>
          </a:p>
        </p:txBody>
      </p:sp>
      <p:grpSp>
        <p:nvGrpSpPr>
          <p:cNvPr id="16" name="Grouper 15"/>
          <p:cNvGrpSpPr/>
          <p:nvPr/>
        </p:nvGrpSpPr>
        <p:grpSpPr>
          <a:xfrm>
            <a:off x="5724128" y="1913973"/>
            <a:ext cx="3240360" cy="3923800"/>
            <a:chOff x="5153841" y="1913973"/>
            <a:chExt cx="3659568" cy="3923800"/>
          </a:xfrm>
        </p:grpSpPr>
        <p:sp>
          <p:nvSpPr>
            <p:cNvPr id="7" name="Triangle isocèle 5"/>
            <p:cNvSpPr>
              <a:spLocks noChangeArrowheads="1"/>
            </p:cNvSpPr>
            <p:nvPr/>
          </p:nvSpPr>
          <p:spPr bwMode="auto">
            <a:xfrm>
              <a:off x="5153841" y="2502936"/>
              <a:ext cx="3569918" cy="273095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lèche vers le haut 6"/>
            <p:cNvSpPr>
              <a:spLocks noChangeArrowheads="1"/>
            </p:cNvSpPr>
            <p:nvPr/>
          </p:nvSpPr>
          <p:spPr bwMode="auto">
            <a:xfrm>
              <a:off x="6769808" y="2013986"/>
              <a:ext cx="373929" cy="614362"/>
            </a:xfrm>
            <a:prstGeom prst="upArrow">
              <a:avLst>
                <a:gd name="adj1" fmla="val 50000"/>
                <a:gd name="adj2" fmla="val 49985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lèche vers le haut 7"/>
            <p:cNvSpPr>
              <a:spLocks noChangeArrowheads="1"/>
            </p:cNvSpPr>
            <p:nvPr/>
          </p:nvSpPr>
          <p:spPr bwMode="auto">
            <a:xfrm>
              <a:off x="6509458" y="5009446"/>
              <a:ext cx="249237" cy="614362"/>
            </a:xfrm>
            <a:prstGeom prst="upArrow">
              <a:avLst>
                <a:gd name="adj1" fmla="val 50000"/>
                <a:gd name="adj2" fmla="val 50304"/>
              </a:avLst>
            </a:prstGeom>
            <a:solidFill>
              <a:srgbClr val="FF33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lèche vers le haut 8"/>
            <p:cNvSpPr>
              <a:spLocks noChangeArrowheads="1"/>
            </p:cNvSpPr>
            <p:nvPr/>
          </p:nvSpPr>
          <p:spPr bwMode="auto">
            <a:xfrm>
              <a:off x="7876295" y="5224998"/>
              <a:ext cx="250825" cy="612775"/>
            </a:xfrm>
            <a:prstGeom prst="upArrow">
              <a:avLst>
                <a:gd name="adj1" fmla="val 50000"/>
                <a:gd name="adj2" fmla="val 49856"/>
              </a:avLst>
            </a:prstGeom>
            <a:solidFill>
              <a:srgbClr val="FF33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lèche à angle droit 10"/>
            <p:cNvSpPr/>
            <p:nvPr/>
          </p:nvSpPr>
          <p:spPr bwMode="auto">
            <a:xfrm>
              <a:off x="5317245" y="4143867"/>
              <a:ext cx="938213" cy="450850"/>
            </a:xfrm>
            <a:prstGeom prst="bentUpArrow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lèche à angle droit 11"/>
            <p:cNvSpPr/>
            <p:nvPr/>
          </p:nvSpPr>
          <p:spPr bwMode="auto">
            <a:xfrm flipH="1">
              <a:off x="7411158" y="3706261"/>
              <a:ext cx="938212" cy="450850"/>
            </a:xfrm>
            <a:prstGeom prst="bentUpArrow">
              <a:avLst/>
            </a:prstGeom>
            <a:solidFill>
              <a:srgbClr val="FF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ZoneTexte 12"/>
            <p:cNvSpPr txBox="1">
              <a:spLocks noChangeArrowheads="1"/>
            </p:cNvSpPr>
            <p:nvPr/>
          </p:nvSpPr>
          <p:spPr bwMode="auto">
            <a:xfrm>
              <a:off x="7120645" y="1913973"/>
              <a:ext cx="139894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Query/</a:t>
              </a:r>
            </a:p>
            <a:p>
              <a:r>
                <a:rPr lang="en-US" sz="2400" b="1" dirty="0" smtClean="0"/>
                <a:t>Updates</a:t>
              </a:r>
              <a:endParaRPr lang="en-US" sz="2400" b="1" dirty="0"/>
            </a:p>
          </p:txBody>
        </p:sp>
        <p:sp>
          <p:nvSpPr>
            <p:cNvPr id="14" name="ZoneTexte 13"/>
            <p:cNvSpPr txBox="1">
              <a:spLocks noChangeArrowheads="1"/>
            </p:cNvSpPr>
            <p:nvPr/>
          </p:nvSpPr>
          <p:spPr bwMode="auto">
            <a:xfrm>
              <a:off x="6372199" y="4149080"/>
              <a:ext cx="237626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AXML </a:t>
              </a:r>
              <a:r>
                <a:rPr lang="en-US" sz="2400" b="1" dirty="0"/>
                <a:t>document</a:t>
              </a:r>
            </a:p>
            <a:p>
              <a:endParaRPr lang="en-US" sz="2400" dirty="0"/>
            </a:p>
          </p:txBody>
        </p:sp>
        <p:sp>
          <p:nvSpPr>
            <p:cNvPr id="15" name="ZoneTexte 12"/>
            <p:cNvSpPr txBox="1">
              <a:spLocks noChangeArrowheads="1"/>
            </p:cNvSpPr>
            <p:nvPr/>
          </p:nvSpPr>
          <p:spPr bwMode="auto">
            <a:xfrm>
              <a:off x="7561143" y="3281395"/>
              <a:ext cx="125226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33CC"/>
                  </a:solidFill>
                </a:rPr>
                <a:t>Updates</a:t>
              </a:r>
              <a:endParaRPr lang="en-US" sz="2400" b="1" dirty="0">
                <a:solidFill>
                  <a:srgbClr val="FF33CC"/>
                </a:solidFill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6699554" y="5661248"/>
            <a:ext cx="127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works around Active xml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06835-69E6-D448-BB4D-0F9F609302B1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FCF176FA-7579-4FAD-93EE-FE4CC762E78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Verification</a:t>
            </a:r>
            <a:r>
              <a:rPr lang="en-US" dirty="0" smtClean="0"/>
              <a:t> of Active XML systems, Abiteboul</a:t>
            </a:r>
            <a:r>
              <a:rPr lang="en-US" dirty="0"/>
              <a:t>, </a:t>
            </a:r>
            <a:r>
              <a:rPr lang="en-US" dirty="0" err="1" smtClean="0"/>
              <a:t>Segoufin</a:t>
            </a:r>
            <a:r>
              <a:rPr lang="en-US" dirty="0"/>
              <a:t>, </a:t>
            </a:r>
            <a:r>
              <a:rPr lang="en-US" dirty="0" smtClean="0"/>
              <a:t>Vianu, </a:t>
            </a:r>
            <a:r>
              <a:rPr lang="en-US" i="1" dirty="0" smtClean="0"/>
              <a:t>PODS’08</a:t>
            </a:r>
            <a:r>
              <a:rPr lang="en-US" dirty="0" smtClean="0"/>
              <a:t>, TODS’09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Optimization</a:t>
            </a:r>
            <a:r>
              <a:rPr lang="en-US" dirty="0" smtClean="0"/>
              <a:t> Active XML systems, Abiteboul</a:t>
            </a:r>
            <a:r>
              <a:rPr lang="en-US" dirty="0"/>
              <a:t>, </a:t>
            </a:r>
            <a:r>
              <a:rPr lang="en-US" dirty="0" smtClean="0"/>
              <a:t>ten </a:t>
            </a:r>
            <a:r>
              <a:rPr lang="en-US" dirty="0"/>
              <a:t>Cate, </a:t>
            </a:r>
            <a:r>
              <a:rPr lang="en-US" dirty="0" err="1" smtClean="0"/>
              <a:t>Katsis</a:t>
            </a:r>
            <a:r>
              <a:rPr lang="en-US" dirty="0" smtClean="0"/>
              <a:t>, ICDT’11 and JCSS’13</a:t>
            </a:r>
          </a:p>
          <a:p>
            <a:r>
              <a:rPr lang="en-US" dirty="0" smtClean="0"/>
              <a:t>Distributed XML </a:t>
            </a:r>
            <a:r>
              <a:rPr lang="en-US" dirty="0" smtClean="0">
                <a:solidFill>
                  <a:srgbClr val="FF0000"/>
                </a:solidFill>
              </a:rPr>
              <a:t>Design</a:t>
            </a:r>
            <a:r>
              <a:rPr lang="en-US" dirty="0" smtClean="0"/>
              <a:t>, Abiteboul</a:t>
            </a:r>
            <a:r>
              <a:rPr lang="en-US" dirty="0"/>
              <a:t>, </a:t>
            </a:r>
            <a:r>
              <a:rPr lang="en-US" dirty="0" err="1" smtClean="0"/>
              <a:t>Gottlob</a:t>
            </a:r>
            <a:r>
              <a:rPr lang="en-US" dirty="0"/>
              <a:t>, </a:t>
            </a:r>
            <a:r>
              <a:rPr lang="en-US" dirty="0" smtClean="0"/>
              <a:t>Manna, PODS’O9, JCSS’11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Webdamlog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2B51989-7FF1-A54F-A434-B67D80D1C5F3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06060"/>
                </a:solidFill>
              </a:rPr>
              <a:t>Extends datalog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606060"/>
                </a:solidFill>
              </a:rPr>
              <a:t>negation</a:t>
            </a:r>
            <a:r>
              <a:rPr lang="en-US" dirty="0">
                <a:solidFill>
                  <a:srgbClr val="606060"/>
                </a:solidFill>
              </a:rPr>
              <a:t>, updates, distribution, </a:t>
            </a:r>
            <a:r>
              <a:rPr lang="en-US" dirty="0">
                <a:solidFill>
                  <a:schemeClr val="bg2"/>
                </a:solidFill>
              </a:rPr>
              <a:t>delegation</a:t>
            </a:r>
            <a:r>
              <a:rPr lang="en-US" dirty="0">
                <a:solidFill>
                  <a:srgbClr val="606060"/>
                </a:solidFill>
              </a:rPr>
              <a:t>, </a:t>
            </a:r>
            <a:r>
              <a:rPr lang="en-US" dirty="0" smtClean="0">
                <a:solidFill>
                  <a:srgbClr val="606060"/>
                </a:solidFill>
              </a:rPr>
              <a:t>time </a:t>
            </a:r>
          </a:p>
          <a:p>
            <a:r>
              <a:rPr lang="en-US" dirty="0" smtClean="0">
                <a:solidFill>
                  <a:srgbClr val="606060"/>
                </a:solidFill>
              </a:rPr>
              <a:t>Influenced by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606060"/>
                </a:solidFill>
              </a:rPr>
              <a:t>Active XML </a:t>
            </a:r>
            <a:r>
              <a:rPr lang="en-US" dirty="0">
                <a:solidFill>
                  <a:srgbClr val="606060"/>
                </a:solidFill>
              </a:rPr>
              <a:t>- for distribution &amp; </a:t>
            </a:r>
            <a:r>
              <a:rPr lang="en-US" dirty="0" smtClean="0">
                <a:solidFill>
                  <a:srgbClr val="606060"/>
                </a:solidFill>
              </a:rPr>
              <a:t>intentional data</a:t>
            </a:r>
          </a:p>
          <a:p>
            <a:pPr lvl="1">
              <a:buFont typeface="Arial"/>
              <a:buChar char="•"/>
            </a:pPr>
            <a:r>
              <a:rPr lang="en-US" dirty="0" err="1" smtClean="0">
                <a:solidFill>
                  <a:srgbClr val="606060"/>
                </a:solidFill>
              </a:rPr>
              <a:t>Dedalus</a:t>
            </a:r>
            <a:r>
              <a:rPr lang="en-US" dirty="0" smtClean="0">
                <a:solidFill>
                  <a:srgbClr val="606060"/>
                </a:solidFill>
              </a:rPr>
              <a:t> </a:t>
            </a:r>
            <a:r>
              <a:rPr lang="en-US" dirty="0">
                <a:solidFill>
                  <a:srgbClr val="606060"/>
                </a:solidFill>
              </a:rPr>
              <a:t>(UC Berkeley) - for time &amp; </a:t>
            </a:r>
            <a:r>
              <a:rPr lang="en-US" dirty="0" smtClean="0">
                <a:solidFill>
                  <a:srgbClr val="606060"/>
                </a:solidFill>
              </a:rPr>
              <a:t>implementation</a:t>
            </a:r>
            <a:endParaRPr lang="en-US" dirty="0">
              <a:solidFill>
                <a:srgbClr val="606060"/>
              </a:solidFill>
            </a:endParaRPr>
          </a:p>
          <a:p>
            <a:pPr marL="0" indent="0"/>
            <a:r>
              <a:rPr lang="en-US" dirty="0" smtClean="0">
                <a:solidFill>
                  <a:srgbClr val="606060"/>
                </a:solidFill>
              </a:rPr>
              <a:t>Peer and relation names are data </a:t>
            </a:r>
          </a:p>
          <a:p>
            <a:pPr marL="0" indent="0"/>
            <a:r>
              <a:rPr lang="en-US" dirty="0" smtClean="0">
                <a:solidFill>
                  <a:srgbClr val="606060"/>
                </a:solidFill>
              </a:rPr>
              <a:t>Delegation: possibility to send a rule to another peer</a:t>
            </a:r>
          </a:p>
          <a:p>
            <a:pPr lvl="2" indent="-342900">
              <a:buFont typeface="Arial"/>
              <a:buChar char="•"/>
            </a:pPr>
            <a:r>
              <a:rPr lang="en-US" dirty="0" smtClean="0">
                <a:solidFill>
                  <a:srgbClr val="606060"/>
                </a:solidFill>
              </a:rPr>
              <a:t>Basis for distributed computing`</a:t>
            </a:r>
          </a:p>
          <a:p>
            <a:pPr lvl="2" indent="-342900">
              <a:buFont typeface="Arial"/>
              <a:buChar char="•"/>
            </a:pPr>
            <a:r>
              <a:rPr lang="en-US" dirty="0" smtClean="0">
                <a:solidFill>
                  <a:srgbClr val="606060"/>
                </a:solidFill>
              </a:rPr>
              <a:t>Basis for learning knowledge rules</a:t>
            </a:r>
          </a:p>
        </p:txBody>
      </p:sp>
    </p:spTree>
    <p:extLst>
      <p:ext uri="{BB962C8B-B14F-4D97-AF65-F5344CB8AC3E}">
        <p14:creationId xmlns:p14="http://schemas.microsoft.com/office/powerpoint/2010/main" val="7754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Peer and relation names are data</a:t>
            </a:r>
            <a:endParaRPr lang="en-US" sz="32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82612" y="1833588"/>
            <a:ext cx="11798300" cy="2794000"/>
          </a:xfrm>
          <a:prstGeom prst="rect">
            <a:avLst/>
          </a:prstGeom>
          <a:ln/>
        </p:spPr>
        <p:txBody>
          <a:bodyPr/>
          <a:lstStyle>
            <a:lvl1pPr marL="342900" indent="-342900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1438275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FF"/>
                </a:solidFill>
              </a:rPr>
              <a:t>$message</a:t>
            </a:r>
            <a:r>
              <a:rPr lang="en-US" dirty="0" smtClean="0"/>
              <a:t>@</a:t>
            </a:r>
            <a:r>
              <a:rPr lang="en-US" dirty="0" smtClean="0">
                <a:solidFill>
                  <a:srgbClr val="FF0000"/>
                </a:solidFill>
              </a:rPr>
              <a:t>$peer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8000"/>
                </a:solidFill>
              </a:rPr>
              <a:t>$name</a:t>
            </a:r>
            <a:r>
              <a:rPr lang="en-US" dirty="0" smtClean="0"/>
              <a:t>, “Happy birthday!”) :- </a:t>
            </a:r>
          </a:p>
          <a:p>
            <a:pPr marL="1206500" lvl="2" indent="0"/>
            <a:r>
              <a:rPr lang="en-US" sz="2200" dirty="0" err="1" smtClean="0"/>
              <a:t>today@my-iphone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800080"/>
                </a:solidFill>
              </a:rPr>
              <a:t>$d/$m/$y</a:t>
            </a:r>
            <a:r>
              <a:rPr lang="en-US" sz="2200" dirty="0" smtClean="0"/>
              <a:t>),</a:t>
            </a:r>
          </a:p>
          <a:p>
            <a:pPr marL="1206500" lvl="2" indent="0"/>
            <a:r>
              <a:rPr lang="en-US" sz="2200" dirty="0" err="1" smtClean="0"/>
              <a:t>birthday@my-iphone</a:t>
            </a:r>
            <a:r>
              <a:rPr lang="en-US" sz="2200" dirty="0" smtClean="0"/>
              <a:t>(</a:t>
            </a:r>
            <a:r>
              <a:rPr lang="en-US" sz="2200" dirty="0" smtClean="0">
                <a:solidFill>
                  <a:srgbClr val="008000"/>
                </a:solidFill>
              </a:rPr>
              <a:t>$name,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$message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FF0000"/>
                </a:solidFill>
              </a:rPr>
              <a:t>$peer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660066"/>
                </a:solidFill>
              </a:rPr>
              <a:t>$d/$m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10" name="Rectangle 3"/>
          <p:cNvSpPr>
            <a:spLocks/>
          </p:cNvSpPr>
          <p:nvPr/>
        </p:nvSpPr>
        <p:spPr bwMode="auto">
          <a:xfrm>
            <a:off x="935582" y="3626563"/>
            <a:ext cx="7668866" cy="149015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marL="190500" algn="l">
              <a:spcBef>
                <a:spcPts val="2400"/>
              </a:spcBef>
            </a:pPr>
            <a:r>
              <a:rPr lang="en-US" sz="2200" dirty="0">
                <a:solidFill>
                  <a:schemeClr val="tx1"/>
                </a:solidFill>
                <a:ea typeface="Gill Sans" charset="0"/>
                <a:cs typeface="Gill Sans" charset="0"/>
              </a:rPr>
              <a:t>Extensional facts:</a:t>
            </a:r>
          </a:p>
          <a:p>
            <a:pPr marL="762000" lvl="1" algn="l">
              <a:spcBef>
                <a:spcPts val="2400"/>
              </a:spcBef>
            </a:pPr>
            <a:r>
              <a:rPr lang="en-US" sz="22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today@my-</a:t>
            </a:r>
            <a:r>
              <a:rPr lang="en-US" sz="22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iphone</a:t>
            </a:r>
            <a:r>
              <a:rPr lang="en-US" sz="2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(</a:t>
            </a:r>
            <a:r>
              <a:rPr lang="en-US" sz="2200" dirty="0" smtClean="0">
                <a:solidFill>
                  <a:srgbClr val="660066"/>
                </a:solidFill>
                <a:ea typeface="Gill Sans" charset="0"/>
                <a:cs typeface="Gill Sans" charset="0"/>
              </a:rPr>
              <a:t>6/3</a:t>
            </a:r>
            <a:r>
              <a:rPr lang="en-US" sz="2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)</a:t>
            </a:r>
            <a:endParaRPr lang="en-US" sz="2200" dirty="0">
              <a:solidFill>
                <a:schemeClr val="tx1"/>
              </a:solidFill>
              <a:ea typeface="Gill Sans" charset="0"/>
              <a:cs typeface="Gill Sans" charset="0"/>
            </a:endParaRPr>
          </a:p>
          <a:p>
            <a:pPr marL="762000" lvl="1" algn="l">
              <a:lnSpc>
                <a:spcPct val="50000"/>
              </a:lnSpc>
              <a:spcBef>
                <a:spcPts val="2400"/>
              </a:spcBef>
            </a:pPr>
            <a:r>
              <a:rPr lang="en-US" sz="22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birthday@my-iphone</a:t>
            </a:r>
            <a:r>
              <a:rPr lang="en-US" sz="2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(</a:t>
            </a:r>
            <a:r>
              <a:rPr lang="en-US" sz="2200" dirty="0" err="1" smtClean="0">
                <a:solidFill>
                  <a:srgbClr val="008000"/>
                </a:solidFill>
                <a:ea typeface="Gill Sans" charset="0"/>
                <a:cs typeface="Gill Sans" charset="0"/>
              </a:rPr>
              <a:t>Manon</a:t>
            </a:r>
            <a:r>
              <a:rPr lang="en-US" sz="2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,  </a:t>
            </a:r>
            <a:r>
              <a:rPr lang="en-US" sz="2200" dirty="0" err="1" smtClean="0">
                <a:solidFill>
                  <a:srgbClr val="0000FF"/>
                </a:solidFill>
                <a:ea typeface="Gill Sans" charset="0"/>
                <a:cs typeface="Gill Sans" charset="0"/>
              </a:rPr>
              <a:t>sendmail</a:t>
            </a:r>
            <a:r>
              <a:rPr lang="en-US" sz="2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,  </a:t>
            </a:r>
            <a:r>
              <a:rPr lang="en-US" sz="2200" dirty="0" err="1" smtClean="0">
                <a:solidFill>
                  <a:srgbClr val="FF0000"/>
                </a:solidFill>
                <a:ea typeface="Gill Sans" charset="0"/>
                <a:cs typeface="Gill Sans" charset="0"/>
              </a:rPr>
              <a:t>gmail.com</a:t>
            </a:r>
            <a:r>
              <a:rPr lang="en-US" sz="2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, </a:t>
            </a:r>
            <a:r>
              <a:rPr lang="en-US" sz="2200" dirty="0" smtClean="0">
                <a:solidFill>
                  <a:srgbClr val="660066"/>
                </a:solidFill>
                <a:ea typeface="Gill Sans" charset="0"/>
                <a:cs typeface="Gill Sans" charset="0"/>
              </a:rPr>
              <a:t>6/3</a:t>
            </a:r>
            <a:r>
              <a:rPr lang="en-US" sz="2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)</a:t>
            </a:r>
            <a:endParaRPr lang="en-US" sz="2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371970" y="5682734"/>
            <a:ext cx="6072238" cy="338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marL="762000" lvl="1" algn="l">
              <a:spcBef>
                <a:spcPts val="2400"/>
              </a:spcBef>
            </a:pPr>
            <a:r>
              <a:rPr lang="en-US" sz="2200" dirty="0" err="1" smtClean="0">
                <a:solidFill>
                  <a:srgbClr val="0000FF"/>
                </a:solidFill>
                <a:ea typeface="Gill Sans" charset="0"/>
                <a:cs typeface="Gill Sans" charset="0"/>
              </a:rPr>
              <a:t>sendmail</a:t>
            </a:r>
            <a:r>
              <a:rPr lang="en-US" sz="2200" dirty="0" err="1">
                <a:solidFill>
                  <a:schemeClr val="tx1"/>
                </a:solidFill>
                <a:ea typeface="Gill Sans" charset="0"/>
                <a:cs typeface="Gill Sans" charset="0"/>
              </a:rPr>
              <a:t>@</a:t>
            </a:r>
            <a:r>
              <a:rPr lang="en-US" sz="2200" dirty="0" err="1">
                <a:solidFill>
                  <a:srgbClr val="FF0000"/>
                </a:solidFill>
                <a:ea typeface="Gill Sans" charset="0"/>
                <a:cs typeface="Gill Sans" charset="0"/>
              </a:rPr>
              <a:t>gmail.com</a:t>
            </a:r>
            <a:r>
              <a:rPr lang="en-US" sz="2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(</a:t>
            </a:r>
            <a:r>
              <a:rPr lang="en-US" sz="2200" dirty="0" err="1" smtClean="0">
                <a:solidFill>
                  <a:srgbClr val="008000"/>
                </a:solidFill>
                <a:ea typeface="Gill Sans" charset="0"/>
                <a:cs typeface="Gill Sans" charset="0"/>
              </a:rPr>
              <a:t>Manon</a:t>
            </a:r>
            <a:r>
              <a:rPr lang="en-US" sz="22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,  “Happy birthday”)</a:t>
            </a:r>
            <a:endParaRPr lang="en-US" sz="22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3ABAD70-C339-1744-B448-74F3AE91BE6A}" type="datetime1">
              <a:rPr lang="en-US" smtClean="0"/>
              <a:t>9/24/13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1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works around Webdamlog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5AC9FD2-EC3F-6D4C-8788-A4084FBC7398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Webdamlog </a:t>
            </a:r>
            <a:r>
              <a:rPr lang="en-US" dirty="0" smtClean="0">
                <a:solidFill>
                  <a:srgbClr val="FF0000"/>
                </a:solidFill>
              </a:rPr>
              <a:t>language</a:t>
            </a:r>
            <a:r>
              <a:rPr lang="en-US" dirty="0" smtClean="0"/>
              <a:t>, Abiteboul</a:t>
            </a:r>
            <a:r>
              <a:rPr lang="en-US" dirty="0"/>
              <a:t>, </a:t>
            </a:r>
            <a:r>
              <a:rPr lang="en-US" dirty="0" err="1" smtClean="0"/>
              <a:t>Bienvenu</a:t>
            </a:r>
            <a:r>
              <a:rPr lang="en-US" dirty="0"/>
              <a:t>, </a:t>
            </a:r>
            <a:r>
              <a:rPr lang="en-US" dirty="0" err="1" smtClean="0"/>
              <a:t>Galland</a:t>
            </a:r>
            <a:r>
              <a:rPr lang="en-US" dirty="0"/>
              <a:t>, </a:t>
            </a:r>
            <a:r>
              <a:rPr lang="en-US" dirty="0" smtClean="0"/>
              <a:t>Antoine, PODS’11</a:t>
            </a:r>
          </a:p>
          <a:p>
            <a:r>
              <a:rPr lang="en-US" dirty="0" smtClean="0"/>
              <a:t>The </a:t>
            </a:r>
            <a:r>
              <a:rPr lang="en-US" dirty="0"/>
              <a:t>Web as a Distributed </a:t>
            </a:r>
            <a:r>
              <a:rPr lang="en-US" dirty="0">
                <a:solidFill>
                  <a:srgbClr val="FF0000"/>
                </a:solidFill>
              </a:rPr>
              <a:t>Knowledge</a:t>
            </a:r>
            <a:r>
              <a:rPr lang="en-US" dirty="0"/>
              <a:t> </a:t>
            </a:r>
            <a:r>
              <a:rPr lang="en-US" dirty="0" smtClean="0"/>
              <a:t>Base, Abiteboul</a:t>
            </a:r>
            <a:r>
              <a:rPr lang="en-US" dirty="0"/>
              <a:t>, </a:t>
            </a:r>
            <a:r>
              <a:rPr lang="en-US" dirty="0" smtClean="0"/>
              <a:t>Antoine</a:t>
            </a:r>
            <a:r>
              <a:rPr lang="en-US" dirty="0"/>
              <a:t>, </a:t>
            </a:r>
            <a:r>
              <a:rPr lang="en-US" dirty="0" err="1" smtClean="0"/>
              <a:t>Stoyanovich</a:t>
            </a:r>
            <a:r>
              <a:rPr lang="en-US" dirty="0" smtClean="0"/>
              <a:t>, ICDE’12</a:t>
            </a:r>
          </a:p>
          <a:p>
            <a:r>
              <a:rPr lang="en-US" dirty="0">
                <a:solidFill>
                  <a:srgbClr val="FF0000"/>
                </a:solidFill>
              </a:rPr>
              <a:t>Access Control </a:t>
            </a:r>
            <a:r>
              <a:rPr lang="en-US" dirty="0"/>
              <a:t>in </a:t>
            </a:r>
            <a:r>
              <a:rPr lang="en-US" dirty="0" smtClean="0"/>
              <a:t>Webdamlog, Abiteboul</a:t>
            </a:r>
            <a:r>
              <a:rPr lang="en-US" dirty="0"/>
              <a:t>, </a:t>
            </a:r>
            <a:r>
              <a:rPr lang="en-US" dirty="0" smtClean="0"/>
              <a:t>Antoine</a:t>
            </a:r>
            <a:r>
              <a:rPr lang="en-US" dirty="0"/>
              <a:t>, </a:t>
            </a:r>
            <a:r>
              <a:rPr lang="en-US" dirty="0" err="1" smtClean="0"/>
              <a:t>Miklau</a:t>
            </a:r>
            <a:r>
              <a:rPr lang="en-US" dirty="0"/>
              <a:t>, </a:t>
            </a:r>
            <a:r>
              <a:rPr lang="en-US" dirty="0" err="1" smtClean="0"/>
              <a:t>Stoyanovich</a:t>
            </a:r>
            <a:r>
              <a:rPr lang="en-US" dirty="0"/>
              <a:t>, </a:t>
            </a:r>
            <a:r>
              <a:rPr lang="en-US" dirty="0" err="1" smtClean="0"/>
              <a:t>Zaychik</a:t>
            </a:r>
            <a:r>
              <a:rPr lang="en-US" dirty="0"/>
              <a:t>-</a:t>
            </a:r>
            <a:r>
              <a:rPr lang="en-US" dirty="0" smtClean="0"/>
              <a:t>Moffitt, DBPL’13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of implementations of distributed database systems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84F558-290F-AD40-811A-B23D2073CCC7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3528392"/>
          </a:xfrm>
        </p:spPr>
        <p:txBody>
          <a:bodyPr/>
          <a:lstStyle/>
          <a:p>
            <a:r>
              <a:rPr lang="en-US" sz="2000" i="1" dirty="0" smtClean="0"/>
              <a:t>Active XML evaluation: Omar </a:t>
            </a:r>
            <a:r>
              <a:rPr lang="en-US" sz="2000" i="1" dirty="0" err="1" smtClean="0"/>
              <a:t>Benjelloun</a:t>
            </a:r>
            <a:endParaRPr lang="en-US" sz="2000" i="1" dirty="0" smtClean="0"/>
          </a:p>
          <a:p>
            <a:r>
              <a:rPr lang="en-US" sz="2000" i="1" dirty="0" smtClean="0"/>
              <a:t>Active XML optimization</a:t>
            </a:r>
            <a:r>
              <a:rPr lang="en-US" sz="2000" i="1" dirty="0"/>
              <a:t>: Spyros </a:t>
            </a:r>
            <a:r>
              <a:rPr lang="en-US" sz="2000" i="1" dirty="0" err="1" smtClean="0"/>
              <a:t>Zoupanos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Ioana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Manolescu</a:t>
            </a:r>
            <a:r>
              <a:rPr lang="en-US" sz="2000" i="1" dirty="0" smtClean="0"/>
              <a:t>)</a:t>
            </a:r>
            <a:endParaRPr lang="en-US" sz="2000" i="1" dirty="0"/>
          </a:p>
          <a:p>
            <a:r>
              <a:rPr lang="en-US" sz="2000" dirty="0" smtClean="0"/>
              <a:t>Webdam Exchange: Alban </a:t>
            </a:r>
            <a:r>
              <a:rPr lang="en-US" sz="2000" dirty="0" err="1" smtClean="0"/>
              <a:t>Galand</a:t>
            </a:r>
            <a:endParaRPr lang="en-US" sz="2000" dirty="0" smtClean="0"/>
          </a:p>
          <a:p>
            <a:pPr lvl="1"/>
            <a:r>
              <a:rPr lang="en-US" sz="2000" dirty="0" smtClean="0"/>
              <a:t>Based on XML data 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pplication in Java</a:t>
            </a:r>
          </a:p>
          <a:p>
            <a:r>
              <a:rPr lang="en-US" sz="2000" dirty="0" smtClean="0"/>
              <a:t>Webdamlog: </a:t>
            </a:r>
            <a:r>
              <a:rPr lang="en-US" sz="2000" dirty="0" err="1" smtClean="0"/>
              <a:t>Emilien</a:t>
            </a:r>
            <a:r>
              <a:rPr lang="en-US" sz="2000" dirty="0" smtClean="0"/>
              <a:t> Antoine</a:t>
            </a:r>
          </a:p>
          <a:p>
            <a:pPr lvl="1"/>
            <a:r>
              <a:rPr lang="en-US" sz="2000" dirty="0" smtClean="0"/>
              <a:t>Based on relational data </a:t>
            </a:r>
          </a:p>
          <a:p>
            <a:pPr lvl="1"/>
            <a:r>
              <a:rPr lang="en-US" sz="2000" dirty="0" smtClean="0"/>
              <a:t>Application in Webdamlog</a:t>
            </a:r>
          </a:p>
          <a:p>
            <a:pPr lvl="1"/>
            <a:r>
              <a:rPr lang="en-US" sz="2000" dirty="0" smtClean="0"/>
              <a:t>Datalog engine: Bud of UC Berkeley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63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 control in Webdamlog </a:t>
            </a:r>
            <a:endParaRPr lang="en-US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18BC2E-0FD8-074B-8795-BE1F18B36C1A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9369D450-F000-4554-8F34-040645730B51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 smtClean="0">
                <a:solidFill>
                  <a:schemeClr val="bg1"/>
                </a:solidFill>
              </a:rPr>
              <a:t>2.1</a:t>
            </a:r>
            <a:endParaRPr lang="fr-FR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9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read a fact ? – default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57A6C9-92C3-E741-8CDE-69286E9B4C4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Extensional relations: if you have </a:t>
            </a:r>
            <a:r>
              <a:rPr lang="en-US" dirty="0" smtClean="0">
                <a:solidFill>
                  <a:srgbClr val="0000FF"/>
                </a:solidFill>
              </a:rPr>
              <a:t>read privilege </a:t>
            </a:r>
            <a:r>
              <a:rPr lang="en-US" dirty="0" smtClean="0"/>
              <a:t>to the relation</a:t>
            </a:r>
          </a:p>
          <a:p>
            <a:r>
              <a:rPr lang="en-US" dirty="0" smtClean="0"/>
              <a:t>Intensional relations: </a:t>
            </a:r>
            <a:endParaRPr lang="en-US" dirty="0"/>
          </a:p>
          <a:p>
            <a:pPr marL="500045" lvl="1" indent="0">
              <a:buNone/>
            </a:pPr>
            <a:r>
              <a:rPr lang="en-US" dirty="0" smtClean="0"/>
              <a:t>if you have </a:t>
            </a:r>
            <a:r>
              <a:rPr lang="en-US" dirty="0" smtClean="0">
                <a:solidFill>
                  <a:srgbClr val="0000FF"/>
                </a:solidFill>
              </a:rPr>
              <a:t>read privilege </a:t>
            </a:r>
            <a:r>
              <a:rPr lang="en-US" dirty="0" smtClean="0"/>
              <a:t>to the relation &amp;</a:t>
            </a:r>
          </a:p>
          <a:p>
            <a:pPr marL="500045" lvl="1" indent="0">
              <a:buNone/>
            </a:pPr>
            <a:r>
              <a:rPr lang="en-US" dirty="0" smtClean="0"/>
              <a:t>if you can read all the tuples that have been used to create this fact – </a:t>
            </a:r>
            <a:r>
              <a:rPr lang="en-US" dirty="0" smtClean="0">
                <a:solidFill>
                  <a:srgbClr val="0000FF"/>
                </a:solidFill>
              </a:rPr>
              <a:t>provenance</a:t>
            </a:r>
            <a:r>
              <a:rPr lang="en-US" dirty="0" smtClean="0"/>
              <a:t> of the fact</a:t>
            </a:r>
          </a:p>
        </p:txBody>
      </p:sp>
    </p:spTree>
    <p:extLst>
      <p:ext uri="{BB962C8B-B14F-4D97-AF65-F5344CB8AC3E}">
        <p14:creationId xmlns:p14="http://schemas.microsoft.com/office/powerpoint/2010/main" val="4656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A7ED9B5-7D7D-544F-BD85-8E08132205EB}" type="datetime1">
              <a:rPr lang="en-US" smtClean="0"/>
              <a:t>9/24/13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55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grain access control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57A6C9-92C3-E741-8CDE-69286E9B4C4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[at Alice] </a:t>
            </a:r>
            <a:r>
              <a:rPr lang="en-US" dirty="0" err="1"/>
              <a:t>allPhotos@Alice</a:t>
            </a:r>
            <a:r>
              <a:rPr lang="en-US" dirty="0"/>
              <a:t>($f) : </a:t>
            </a:r>
            <a:r>
              <a:rPr lang="en-US" dirty="0" err="1"/>
              <a:t>alicePhotos@Alice</a:t>
            </a:r>
            <a:r>
              <a:rPr lang="en-US" dirty="0"/>
              <a:t>($f)</a:t>
            </a:r>
          </a:p>
          <a:p>
            <a:r>
              <a:rPr lang="en-US" dirty="0"/>
              <a:t>[at Bob] </a:t>
            </a:r>
            <a:r>
              <a:rPr lang="en-US" dirty="0" err="1"/>
              <a:t>allPhotos@Alice</a:t>
            </a:r>
            <a:r>
              <a:rPr lang="en-US" dirty="0"/>
              <a:t>($f) :- </a:t>
            </a:r>
            <a:r>
              <a:rPr lang="en-US" dirty="0" err="1"/>
              <a:t>bobPhotos@Bob</a:t>
            </a:r>
            <a:r>
              <a:rPr lang="en-US" dirty="0"/>
              <a:t>($f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allPhotos@Alice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00FF"/>
                </a:solidFill>
              </a:rPr>
              <a:t>intensional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	</a:t>
            </a:r>
            <a:r>
              <a:rPr lang="en-US" dirty="0" smtClean="0"/>
              <a:t>Sue sees only the photos of Alice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Lili</a:t>
            </a:r>
            <a:r>
              <a:rPr lang="en-US" dirty="0" smtClean="0"/>
              <a:t> sees everything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Overwriting the default for intensional data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57A6C9-92C3-E741-8CDE-69286E9B4C4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 change the rule to:</a:t>
            </a:r>
          </a:p>
          <a:p>
            <a:r>
              <a:rPr lang="en-US" dirty="0" smtClean="0"/>
              <a:t>[</a:t>
            </a:r>
            <a:r>
              <a:rPr lang="en-US" dirty="0"/>
              <a:t>at Alice] </a:t>
            </a:r>
            <a:r>
              <a:rPr lang="en-US" dirty="0" err="1"/>
              <a:t>allPhotos</a:t>
            </a:r>
            <a:r>
              <a:rPr lang="en-US" dirty="0"/>
              <a:t>@$x($f) :</a:t>
            </a:r>
            <a:r>
              <a:rPr lang="en-US" dirty="0" smtClean="0"/>
              <a:t>-								</a:t>
            </a:r>
            <a:r>
              <a:rPr lang="en-US" dirty="0" err="1" smtClean="0"/>
              <a:t>alicePhotos</a:t>
            </a:r>
            <a:r>
              <a:rPr lang="en-US" dirty="0" err="1"/>
              <a:t>@Alice</a:t>
            </a:r>
            <a:r>
              <a:rPr lang="en-US" dirty="0"/>
              <a:t>($f), </a:t>
            </a:r>
            <a:r>
              <a:rPr lang="en-US" dirty="0" err="1" smtClean="0">
                <a:solidFill>
                  <a:srgbClr val="0000FF"/>
                </a:solidFill>
              </a:rPr>
              <a:t>friends</a:t>
            </a:r>
            <a:r>
              <a:rPr lang="en-US" dirty="0" err="1">
                <a:solidFill>
                  <a:srgbClr val="0000FF"/>
                </a:solidFill>
              </a:rPr>
              <a:t>@Alice</a:t>
            </a:r>
            <a:r>
              <a:rPr lang="en-US" dirty="0">
                <a:solidFill>
                  <a:srgbClr val="0000FF"/>
                </a:solidFill>
              </a:rPr>
              <a:t>($x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Issue: you can read the photos only if you also have read privilege to </a:t>
            </a:r>
            <a:r>
              <a:rPr lang="en-US" dirty="0" err="1" smtClean="0">
                <a:solidFill>
                  <a:srgbClr val="000000"/>
                </a:solidFill>
              </a:rPr>
              <a:t>friends@Alice</a:t>
            </a:r>
            <a:endParaRPr lang="en-US" dirty="0" smtClean="0">
              <a:solidFill>
                <a:srgbClr val="FFFFFF"/>
              </a:solidFill>
            </a:endParaRPr>
          </a:p>
          <a:p>
            <a:pPr marL="187517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	 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187517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	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Overwriting the default for intensional data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57A6C9-92C3-E741-8CDE-69286E9B4C4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[at Alice] </a:t>
            </a:r>
            <a:r>
              <a:rPr lang="en-US" dirty="0" err="1"/>
              <a:t>allPhotos</a:t>
            </a:r>
            <a:r>
              <a:rPr lang="en-US" dirty="0"/>
              <a:t>@$x($f) :</a:t>
            </a:r>
            <a:r>
              <a:rPr lang="en-US" dirty="0" smtClean="0"/>
              <a:t>-								</a:t>
            </a:r>
            <a:r>
              <a:rPr lang="en-US" dirty="0" err="1" smtClean="0"/>
              <a:t>alicePhotos</a:t>
            </a:r>
            <a:r>
              <a:rPr lang="en-US" dirty="0" err="1"/>
              <a:t>@Alice</a:t>
            </a:r>
            <a:r>
              <a:rPr lang="en-US" dirty="0"/>
              <a:t>($f), </a:t>
            </a:r>
            <a:r>
              <a:rPr lang="en-US" dirty="0" smtClean="0"/>
              <a:t>				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>
                <a:solidFill>
                  <a:srgbClr val="FF0000"/>
                </a:solidFill>
              </a:rPr>
              <a:t>hide </a:t>
            </a:r>
            <a:r>
              <a:rPr lang="en-US" dirty="0" err="1"/>
              <a:t>friends@Alice</a:t>
            </a:r>
            <a:r>
              <a:rPr lang="en-US" dirty="0"/>
              <a:t>($x)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</a:p>
          <a:p>
            <a:pPr marL="187517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Hide: block the provenance from </a:t>
            </a:r>
            <a:r>
              <a:rPr lang="en-US" dirty="0" err="1" smtClean="0">
                <a:solidFill>
                  <a:srgbClr val="000000"/>
                </a:solidFill>
              </a:rPr>
              <a:t>friends@Alice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non local rules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57A6C9-92C3-E741-8CDE-69286E9B4C4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[at Bob] </a:t>
            </a:r>
            <a:endParaRPr lang="en-US" dirty="0" smtClean="0"/>
          </a:p>
          <a:p>
            <a:pPr marL="500045" lvl="1" indent="0">
              <a:buNone/>
            </a:pPr>
            <a:r>
              <a:rPr lang="en-US" dirty="0" err="1" smtClean="0"/>
              <a:t>message</a:t>
            </a:r>
            <a:r>
              <a:rPr lang="en-US" dirty="0" err="1"/>
              <a:t>@Sue</a:t>
            </a:r>
            <a:r>
              <a:rPr lang="en-US" dirty="0"/>
              <a:t>(“I hate </a:t>
            </a:r>
            <a:r>
              <a:rPr lang="en-US" dirty="0" smtClean="0"/>
              <a:t>you”) </a:t>
            </a:r>
            <a:r>
              <a:rPr lang="en-US" dirty="0"/>
              <a:t>:- </a:t>
            </a:r>
            <a:r>
              <a:rPr lang="en-US" dirty="0" err="1" smtClean="0"/>
              <a:t>date</a:t>
            </a:r>
            <a:r>
              <a:rPr lang="en-US" dirty="0" err="1"/>
              <a:t>@Alice</a:t>
            </a:r>
            <a:r>
              <a:rPr lang="en-US" dirty="0"/>
              <a:t>(d</a:t>
            </a:r>
            <a:r>
              <a:rPr lang="en-US" dirty="0" smtClean="0"/>
              <a:t>)</a:t>
            </a:r>
          </a:p>
          <a:p>
            <a:pPr marL="500045" lvl="1" indent="0">
              <a:buNone/>
            </a:pPr>
            <a:r>
              <a:rPr lang="en-US" dirty="0" err="1" smtClean="0"/>
              <a:t>aliceSecret</a:t>
            </a:r>
            <a:r>
              <a:rPr lang="en-US" dirty="0" err="1"/>
              <a:t>@Bob</a:t>
            </a:r>
            <a:r>
              <a:rPr lang="en-US" dirty="0"/>
              <a:t>(x) :</a:t>
            </a: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err="1" smtClean="0"/>
              <a:t>date</a:t>
            </a:r>
            <a:r>
              <a:rPr lang="en-US" dirty="0" err="1"/>
              <a:t>@Alice</a:t>
            </a:r>
            <a:r>
              <a:rPr lang="en-US" dirty="0"/>
              <a:t>(d), </a:t>
            </a:r>
            <a:r>
              <a:rPr lang="en-US" dirty="0" err="1" smtClean="0"/>
              <a:t>secret</a:t>
            </a:r>
            <a:r>
              <a:rPr lang="en-US" dirty="0" err="1"/>
              <a:t>@Alice</a:t>
            </a:r>
            <a:r>
              <a:rPr lang="en-US" dirty="0"/>
              <a:t>(x)</a:t>
            </a:r>
          </a:p>
          <a:p>
            <a:pPr marL="187517" indent="0">
              <a:buNone/>
            </a:pPr>
            <a:r>
              <a:rPr lang="en-US" dirty="0" smtClean="0"/>
              <a:t>Ignoring access </a:t>
            </a:r>
            <a:r>
              <a:rPr lang="en-US" dirty="0"/>
              <a:t>rights, by delegation, </a:t>
            </a:r>
            <a:r>
              <a:rPr lang="en-US" dirty="0" smtClean="0"/>
              <a:t>this results in:</a:t>
            </a:r>
            <a:endParaRPr lang="en-US" dirty="0"/>
          </a:p>
          <a:p>
            <a:r>
              <a:rPr lang="en-US" dirty="0" smtClean="0"/>
              <a:t>[</a:t>
            </a:r>
            <a:r>
              <a:rPr lang="en-US" dirty="0"/>
              <a:t>at Alice] </a:t>
            </a:r>
            <a:endParaRPr lang="en-US" dirty="0" smtClean="0"/>
          </a:p>
          <a:p>
            <a:pPr marL="187517" indent="0">
              <a:buNone/>
            </a:pPr>
            <a:r>
              <a:rPr lang="en-US" dirty="0"/>
              <a:t>	</a:t>
            </a:r>
            <a:r>
              <a:rPr lang="en-US" dirty="0" err="1" smtClean="0"/>
              <a:t>message</a:t>
            </a:r>
            <a:r>
              <a:rPr lang="en-US" dirty="0" err="1"/>
              <a:t>@Sue</a:t>
            </a:r>
            <a:r>
              <a:rPr lang="en-US" dirty="0"/>
              <a:t>(“I hate </a:t>
            </a:r>
            <a:r>
              <a:rPr lang="en-US" dirty="0" smtClean="0"/>
              <a:t>you”) </a:t>
            </a:r>
            <a:r>
              <a:rPr lang="en-US" dirty="0"/>
              <a:t>:- </a:t>
            </a:r>
            <a:r>
              <a:rPr lang="en-US" dirty="0" err="1"/>
              <a:t>date@Alice</a:t>
            </a:r>
            <a:r>
              <a:rPr lang="en-US" dirty="0"/>
              <a:t>(d</a:t>
            </a:r>
            <a:r>
              <a:rPr lang="en-US" dirty="0" smtClean="0"/>
              <a:t>)</a:t>
            </a:r>
          </a:p>
          <a:p>
            <a:pPr marL="187517" indent="0">
              <a:buNone/>
            </a:pPr>
            <a:r>
              <a:rPr lang="en-US" dirty="0"/>
              <a:t>	</a:t>
            </a:r>
            <a:r>
              <a:rPr lang="en-US" dirty="0" err="1" smtClean="0"/>
              <a:t>aliceSecret</a:t>
            </a:r>
            <a:r>
              <a:rPr lang="en-US" dirty="0" err="1"/>
              <a:t>@Bob</a:t>
            </a:r>
            <a:r>
              <a:rPr lang="en-US" dirty="0"/>
              <a:t>(x) :</a:t>
            </a:r>
            <a:r>
              <a:rPr lang="en-US" dirty="0" smtClean="0"/>
              <a:t>- </a:t>
            </a:r>
            <a:r>
              <a:rPr lang="en-US" dirty="0" err="1" smtClean="0"/>
              <a:t>date</a:t>
            </a:r>
            <a:r>
              <a:rPr lang="en-US" dirty="0" err="1"/>
              <a:t>@Alice</a:t>
            </a:r>
            <a:r>
              <a:rPr lang="en-US" dirty="0"/>
              <a:t>(d)</a:t>
            </a:r>
            <a:r>
              <a:rPr lang="en-US" dirty="0" smtClean="0"/>
              <a:t>, </a:t>
            </a:r>
            <a:r>
              <a:rPr lang="en-US" dirty="0" err="1" smtClean="0"/>
              <a:t>secret</a:t>
            </a:r>
            <a:r>
              <a:rPr lang="en-US" dirty="0" err="1"/>
              <a:t>@Alice</a:t>
            </a:r>
            <a:r>
              <a:rPr lang="en-US" dirty="0"/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9415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solution: sand box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57A6C9-92C3-E741-8CDE-69286E9B4C4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1" dirty="0" smtClean="0">
                <a:solidFill>
                  <a:srgbClr val="FF0000"/>
                </a:solidFill>
              </a:rPr>
              <a:t>We run the rule at Alice in a </a:t>
            </a:r>
            <a:r>
              <a:rPr lang="en-US" b="1" dirty="0" smtClean="0">
                <a:solidFill>
                  <a:srgbClr val="0000FF"/>
                </a:solidFill>
              </a:rPr>
              <a:t>Sandbox</a:t>
            </a:r>
          </a:p>
          <a:p>
            <a:r>
              <a:rPr lang="en-US" dirty="0" smtClean="0"/>
              <a:t>We use the access rights of Bob</a:t>
            </a:r>
          </a:p>
          <a:p>
            <a:pPr marL="500045" lvl="1" indent="0">
              <a:buNone/>
            </a:pPr>
            <a:r>
              <a:rPr lang="en-US" dirty="0"/>
              <a:t>S</a:t>
            </a:r>
            <a:r>
              <a:rPr lang="en-US" dirty="0" smtClean="0"/>
              <a:t>econd rule does not succeed in sending secrets</a:t>
            </a:r>
          </a:p>
          <a:p>
            <a:r>
              <a:rPr lang="en-US" dirty="0" smtClean="0"/>
              <a:t>The message specifies that this is done at Bob’s request</a:t>
            </a:r>
          </a:p>
          <a:p>
            <a:pPr marL="500045" lvl="1" indent="0">
              <a:buNone/>
            </a:pPr>
            <a:r>
              <a:rPr lang="en-US" dirty="0"/>
              <a:t>R</a:t>
            </a:r>
            <a:r>
              <a:rPr lang="en-US" dirty="0" smtClean="0"/>
              <a:t>equires authentication/signatures</a:t>
            </a:r>
          </a:p>
          <a:p>
            <a:pPr marL="500045" lvl="1" indent="0">
              <a:buNone/>
            </a:pPr>
            <a:endParaRPr lang="en-US" dirty="0"/>
          </a:p>
          <a:p>
            <a:r>
              <a:rPr lang="en-US" dirty="0" smtClean="0"/>
              <a:t>Alternative: </a:t>
            </a:r>
            <a:r>
              <a:rPr lang="en-US" dirty="0" smtClean="0">
                <a:solidFill>
                  <a:srgbClr val="0000FF"/>
                </a:solidFill>
              </a:rPr>
              <a:t>delegation without sandbox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09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Abiteboul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2158E54-B765-994D-A238-B2D92EB63823}" type="datetime1">
              <a:rPr lang="en-US" smtClean="0"/>
              <a:t>9/24/13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</a:t>
            </a:r>
            <a:fld id="{2867630B-45CD-4371-BE7D-96EB431F5EF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9375" y="3429000"/>
            <a:ext cx="7486650" cy="696913"/>
          </a:xfrm>
        </p:spPr>
        <p:txBody>
          <a:bodyPr/>
          <a:lstStyle/>
          <a:p>
            <a:r>
              <a:rPr lang="en-US" sz="3600" smtClean="0"/>
              <a:t>Achievements</a:t>
            </a:r>
            <a:endParaRPr lang="en-US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0" b="1" smtClean="0">
                <a:solidFill>
                  <a:schemeClr val="bg1"/>
                </a:solidFill>
              </a:rPr>
              <a:t>5</a:t>
            </a:r>
            <a:endParaRPr lang="en-US" sz="150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7540625" cy="1143000"/>
          </a:xfrm>
        </p:spPr>
        <p:txBody>
          <a:bodyPr/>
          <a:lstStyle/>
          <a:p>
            <a:r>
              <a:rPr lang="fr-FR" dirty="0"/>
              <a:t>	</a:t>
            </a:r>
            <a:r>
              <a:rPr lang="fr-FR" dirty="0" smtClean="0"/>
              <a:t>The </a:t>
            </a:r>
            <a:r>
              <a:rPr lang="fr-FR" dirty="0" err="1" smtClean="0"/>
              <a:t>dream</a:t>
            </a:r>
            <a:r>
              <a:rPr lang="fr-FR" dirty="0" smtClean="0"/>
              <a:t> team: the </a:t>
            </a:r>
            <a:r>
              <a:rPr lang="fr-FR" dirty="0" err="1" smtClean="0"/>
              <a:t>young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EC20A24-54FB-D94E-834B-DDE2AECF57DB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349375" y="1025500"/>
            <a:ext cx="7540625" cy="4203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Antoine </a:t>
            </a:r>
            <a:r>
              <a:rPr lang="en-US" dirty="0" err="1" smtClean="0"/>
              <a:t>Amarilli</a:t>
            </a:r>
            <a:r>
              <a:rPr lang="en-US" dirty="0" smtClean="0"/>
              <a:t> 			PhD student at Telecom </a:t>
            </a:r>
            <a:r>
              <a:rPr lang="en-US" dirty="0" err="1" smtClean="0"/>
              <a:t>ParisTech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Yael </a:t>
            </a:r>
            <a:r>
              <a:rPr lang="en-US" dirty="0" err="1" smtClean="0"/>
              <a:t>Amsterdamer</a:t>
            </a:r>
            <a:r>
              <a:rPr lang="en-US" dirty="0" smtClean="0"/>
              <a:t> 		PhD student at Tel Aviv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Émilien Antoine 			PhD student at Paris </a:t>
            </a:r>
            <a:r>
              <a:rPr lang="en-US" dirty="0" err="1" smtClean="0"/>
              <a:t>Sud</a:t>
            </a:r>
            <a:r>
              <a:rPr lang="en-US" dirty="0" smtClean="0"/>
              <a:t> U.				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Pierre </a:t>
            </a:r>
            <a:r>
              <a:rPr lang="en-US" dirty="0" err="1" smtClean="0"/>
              <a:t>Bourhis</a:t>
            </a:r>
            <a:r>
              <a:rPr lang="en-US" dirty="0" smtClean="0"/>
              <a:t> 				PhD, now at </a:t>
            </a:r>
            <a:r>
              <a:rPr lang="en-US" dirty="0" smtClean="0"/>
              <a:t>CNRS &amp; Lille </a:t>
            </a:r>
            <a:r>
              <a:rPr lang="en-US" dirty="0" smtClean="0"/>
              <a:t>U. 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Alban </a:t>
            </a:r>
            <a:r>
              <a:rPr lang="en-US" dirty="0" err="1" smtClean="0"/>
              <a:t>Galland</a:t>
            </a:r>
            <a:r>
              <a:rPr lang="en-US" dirty="0" smtClean="0"/>
              <a:t> 				PhD, now at Ministry of economy…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Evgeny</a:t>
            </a:r>
            <a:r>
              <a:rPr lang="en-US" dirty="0" smtClean="0"/>
              <a:t> </a:t>
            </a:r>
            <a:r>
              <a:rPr lang="en-US" dirty="0" err="1" smtClean="0"/>
              <a:t>Kharlamov</a:t>
            </a:r>
            <a:r>
              <a:rPr lang="en-US" dirty="0" smtClean="0"/>
              <a:t> 	PhD, now at Oxford University 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Wojciech</a:t>
            </a:r>
            <a:r>
              <a:rPr lang="en-US" dirty="0" smtClean="0"/>
              <a:t> </a:t>
            </a:r>
            <a:r>
              <a:rPr lang="en-US" dirty="0" err="1" smtClean="0"/>
              <a:t>Kazana</a:t>
            </a:r>
            <a:r>
              <a:rPr lang="en-US" dirty="0" smtClean="0"/>
              <a:t> 		PhD, now at UCSD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Bogdan</a:t>
            </a:r>
            <a:r>
              <a:rPr lang="en-US" dirty="0" smtClean="0"/>
              <a:t> </a:t>
            </a:r>
            <a:r>
              <a:rPr lang="en-US" dirty="0" err="1" smtClean="0"/>
              <a:t>Marinoiu</a:t>
            </a:r>
            <a:r>
              <a:rPr lang="en-US" dirty="0" smtClean="0"/>
              <a:t> 			PhD, now at SAP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David Montoya 				PhD student at ENS </a:t>
            </a:r>
            <a:r>
              <a:rPr lang="en-US" dirty="0" err="1" smtClean="0"/>
              <a:t>Cachan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err="1" smtClean="0"/>
              <a:t>Marilena</a:t>
            </a:r>
            <a:r>
              <a:rPr lang="en-US" dirty="0" smtClean="0"/>
              <a:t> Oita					</a:t>
            </a:r>
            <a:r>
              <a:rPr lang="en-US" dirty="0" smtClean="0"/>
              <a:t>PhD, now at Internet Memory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err="1" smtClean="0"/>
              <a:t>Vanya</a:t>
            </a:r>
            <a:r>
              <a:rPr lang="en-US" dirty="0" smtClean="0"/>
              <a:t> </a:t>
            </a:r>
            <a:r>
              <a:rPr lang="en-US" dirty="0" err="1" smtClean="0"/>
              <a:t>Petrova</a:t>
            </a:r>
            <a:r>
              <a:rPr lang="en-US" dirty="0" smtClean="0"/>
              <a:t>				PhD student at Drexel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Jules </a:t>
            </a:r>
            <a:r>
              <a:rPr lang="en-US" dirty="0" err="1" smtClean="0"/>
              <a:t>Testard</a:t>
            </a:r>
            <a:r>
              <a:rPr lang="en-US" dirty="0" smtClean="0"/>
              <a:t> 					PhD student at UCSD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Alin</a:t>
            </a:r>
            <a:r>
              <a:rPr lang="en-US" dirty="0" smtClean="0"/>
              <a:t> Gabriel </a:t>
            </a:r>
            <a:r>
              <a:rPr lang="en-US" dirty="0" err="1" smtClean="0"/>
              <a:t>Tilea</a:t>
            </a:r>
            <a:r>
              <a:rPr lang="en-US" dirty="0" smtClean="0"/>
              <a:t> 		Engineer, now at </a:t>
            </a:r>
            <a:r>
              <a:rPr lang="en-US" dirty="0" err="1" smtClean="0"/>
              <a:t>Sefas</a:t>
            </a:r>
            <a:r>
              <a:rPr lang="en-US" dirty="0" smtClean="0"/>
              <a:t>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14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7540625" cy="1143000"/>
          </a:xfrm>
        </p:spPr>
        <p:txBody>
          <a:bodyPr/>
          <a:lstStyle/>
          <a:p>
            <a:r>
              <a:rPr lang="fr-FR" dirty="0" smtClean="0"/>
              <a:t>	The </a:t>
            </a:r>
            <a:r>
              <a:rPr lang="fr-FR" dirty="0" err="1" smtClean="0"/>
              <a:t>dream</a:t>
            </a:r>
            <a:r>
              <a:rPr lang="fr-FR" dirty="0" smtClean="0"/>
              <a:t> team: the </a:t>
            </a:r>
            <a:r>
              <a:rPr lang="fr-FR" dirty="0" err="1" smtClean="0"/>
              <a:t>established</a:t>
            </a:r>
            <a:r>
              <a:rPr lang="fr-FR" dirty="0" smtClean="0"/>
              <a:t> </a:t>
            </a:r>
            <a:r>
              <a:rPr lang="fr-FR" dirty="0" err="1" smtClean="0"/>
              <a:t>ones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DE68AE9-2DB1-C54E-959D-5B0F8E993EE0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S. Abiteboul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349375" y="1246271"/>
            <a:ext cx="7540625" cy="4203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/>
              <a:t>Serge </a:t>
            </a:r>
            <a:r>
              <a:rPr lang="fr-FR" dirty="0" smtClean="0"/>
              <a:t>Abiteboul 						ENS Cachan</a:t>
            </a:r>
            <a:endParaRPr lang="fr-FR" dirty="0"/>
          </a:p>
          <a:p>
            <a:pPr>
              <a:lnSpc>
                <a:spcPct val="100000"/>
              </a:lnSpc>
            </a:pPr>
            <a:r>
              <a:rPr lang="fr-FR" dirty="0" err="1"/>
              <a:t>Meghyn</a:t>
            </a:r>
            <a:r>
              <a:rPr lang="fr-FR" dirty="0"/>
              <a:t> Bienvenu 					</a:t>
            </a:r>
            <a:r>
              <a:rPr lang="fr-FR" dirty="0" smtClean="0"/>
              <a:t>CNRS &amp; </a:t>
            </a:r>
            <a:r>
              <a:rPr lang="fr-FR" dirty="0" smtClean="0"/>
              <a:t>U</a:t>
            </a:r>
            <a:r>
              <a:rPr lang="fr-FR" dirty="0"/>
              <a:t>. Paris Sud</a:t>
            </a:r>
          </a:p>
          <a:p>
            <a:pPr>
              <a:lnSpc>
                <a:spcPct val="100000"/>
              </a:lnSpc>
            </a:pPr>
            <a:r>
              <a:rPr lang="fr-FR" dirty="0"/>
              <a:t>Daniel </a:t>
            </a:r>
            <a:r>
              <a:rPr lang="fr-FR" dirty="0" err="1"/>
              <a:t>Deutch</a:t>
            </a:r>
            <a:r>
              <a:rPr lang="fr-FR" dirty="0"/>
              <a:t> 							Tel </a:t>
            </a:r>
            <a:r>
              <a:rPr lang="fr-FR" dirty="0" err="1"/>
              <a:t>Aviv</a:t>
            </a:r>
            <a:r>
              <a:rPr lang="fr-FR" dirty="0"/>
              <a:t> </a:t>
            </a:r>
            <a:r>
              <a:rPr lang="fr-FR" dirty="0" smtClean="0"/>
              <a:t>U.</a:t>
            </a:r>
          </a:p>
          <a:p>
            <a:pPr>
              <a:lnSpc>
                <a:spcPct val="100000"/>
              </a:lnSpc>
            </a:pPr>
            <a:r>
              <a:rPr lang="fr-FR" dirty="0" smtClean="0"/>
              <a:t>David </a:t>
            </a:r>
            <a:r>
              <a:rPr lang="fr-FR" dirty="0"/>
              <a:t>Gross-</a:t>
            </a:r>
            <a:r>
              <a:rPr lang="fr-FR" dirty="0" err="1"/>
              <a:t>Amblard</a:t>
            </a:r>
            <a:r>
              <a:rPr lang="fr-FR" dirty="0"/>
              <a:t> 			Rennes U.</a:t>
            </a:r>
          </a:p>
          <a:p>
            <a:pPr>
              <a:lnSpc>
                <a:spcPct val="100000"/>
              </a:lnSpc>
            </a:pPr>
            <a:r>
              <a:rPr lang="fr-FR" dirty="0"/>
              <a:t>Yannis </a:t>
            </a:r>
            <a:r>
              <a:rPr lang="fr-FR" dirty="0" err="1"/>
              <a:t>Katsis</a:t>
            </a:r>
            <a:r>
              <a:rPr lang="fr-FR" dirty="0"/>
              <a:t>  							UCSD</a:t>
            </a:r>
          </a:p>
          <a:p>
            <a:pPr>
              <a:lnSpc>
                <a:spcPct val="100000"/>
              </a:lnSpc>
            </a:pPr>
            <a:r>
              <a:rPr lang="fr-FR" dirty="0" smtClean="0"/>
              <a:t>Bruno </a:t>
            </a:r>
            <a:r>
              <a:rPr lang="fr-FR" dirty="0" err="1"/>
              <a:t>Marnette</a:t>
            </a:r>
            <a:r>
              <a:rPr lang="fr-FR" dirty="0"/>
              <a:t> 						</a:t>
            </a:r>
            <a:r>
              <a:rPr lang="fr-FR" dirty="0" err="1" smtClean="0"/>
              <a:t>Palentir</a:t>
            </a:r>
            <a:endParaRPr lang="fr-FR" dirty="0"/>
          </a:p>
          <a:p>
            <a:pPr>
              <a:lnSpc>
                <a:spcPct val="100000"/>
              </a:lnSpc>
            </a:pPr>
            <a:r>
              <a:rPr lang="fr-FR" dirty="0" err="1" smtClean="0"/>
              <a:t>Gerome</a:t>
            </a:r>
            <a:r>
              <a:rPr lang="fr-FR" dirty="0" smtClean="0"/>
              <a:t> </a:t>
            </a:r>
            <a:r>
              <a:rPr lang="fr-FR" dirty="0" err="1"/>
              <a:t>Miklau</a:t>
            </a:r>
            <a:r>
              <a:rPr lang="fr-FR" dirty="0"/>
              <a:t> 							U. Mass</a:t>
            </a:r>
          </a:p>
          <a:p>
            <a:pPr>
              <a:lnSpc>
                <a:spcPct val="100000"/>
              </a:lnSpc>
            </a:pPr>
            <a:r>
              <a:rPr lang="fr-FR" dirty="0"/>
              <a:t>Philippe </a:t>
            </a:r>
            <a:r>
              <a:rPr lang="fr-FR" dirty="0" err="1"/>
              <a:t>Rigaux</a:t>
            </a:r>
            <a:r>
              <a:rPr lang="fr-FR" dirty="0"/>
              <a:t> 						CNAM</a:t>
            </a:r>
          </a:p>
          <a:p>
            <a:pPr>
              <a:lnSpc>
                <a:spcPct val="100000"/>
              </a:lnSpc>
            </a:pPr>
            <a:r>
              <a:rPr lang="fr-FR" dirty="0" smtClean="0"/>
              <a:t>Marie</a:t>
            </a:r>
            <a:r>
              <a:rPr lang="fr-FR" dirty="0"/>
              <a:t>-Christine </a:t>
            </a:r>
            <a:r>
              <a:rPr lang="fr-FR" dirty="0" smtClean="0"/>
              <a:t>Rousset 	U. Grenoble</a:t>
            </a:r>
          </a:p>
          <a:p>
            <a:pPr>
              <a:lnSpc>
                <a:spcPct val="100000"/>
              </a:lnSpc>
            </a:pPr>
            <a:r>
              <a:rPr lang="fr-FR" dirty="0" smtClean="0"/>
              <a:t>Pierre </a:t>
            </a:r>
            <a:r>
              <a:rPr lang="fr-FR" dirty="0" err="1" smtClean="0"/>
              <a:t>Senellart</a:t>
            </a:r>
            <a:r>
              <a:rPr lang="fr-FR" dirty="0" smtClean="0"/>
              <a:t> 						Telecom </a:t>
            </a:r>
            <a:r>
              <a:rPr lang="fr-FR" dirty="0" err="1" smtClean="0"/>
              <a:t>ParisTech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/>
              <a:t>Julia </a:t>
            </a:r>
            <a:r>
              <a:rPr lang="fr-FR" dirty="0" err="1"/>
              <a:t>Stoyanovich</a:t>
            </a:r>
            <a:r>
              <a:rPr lang="fr-FR" dirty="0"/>
              <a:t> 					</a:t>
            </a:r>
            <a:r>
              <a:rPr lang="fr-FR" dirty="0" err="1"/>
              <a:t>Drexel</a:t>
            </a:r>
            <a:r>
              <a:rPr lang="fr-FR" dirty="0"/>
              <a:t> U</a:t>
            </a:r>
            <a:r>
              <a:rPr lang="fr-FR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fr-FR" dirty="0"/>
              <a:t>Fabian Suchanek 					Telecom </a:t>
            </a:r>
            <a:r>
              <a:rPr lang="fr-FR" dirty="0" err="1" smtClean="0"/>
              <a:t>ParisTech</a:t>
            </a:r>
            <a:endParaRPr lang="fr-FR" dirty="0" smtClean="0"/>
          </a:p>
          <a:p>
            <a:pPr>
              <a:lnSpc>
                <a:spcPct val="100000"/>
              </a:lnSpc>
            </a:pPr>
            <a:r>
              <a:rPr lang="fr-FR" dirty="0" smtClean="0"/>
              <a:t>Balder </a:t>
            </a:r>
            <a:r>
              <a:rPr lang="fr-FR" dirty="0" err="1"/>
              <a:t>ten</a:t>
            </a:r>
            <a:r>
              <a:rPr lang="fr-FR" dirty="0"/>
              <a:t> </a:t>
            </a:r>
            <a:r>
              <a:rPr lang="fr-FR" dirty="0" err="1"/>
              <a:t>Cate</a:t>
            </a:r>
            <a:r>
              <a:rPr lang="fr-FR" dirty="0"/>
              <a:t>							UCSC</a:t>
            </a:r>
          </a:p>
          <a:p>
            <a:pPr>
              <a:lnSpc>
                <a:spcPct val="100000"/>
              </a:lnSpc>
            </a:pPr>
            <a:r>
              <a:rPr lang="fr-FR" dirty="0" smtClean="0"/>
              <a:t>Victor </a:t>
            </a:r>
            <a:r>
              <a:rPr lang="fr-FR" dirty="0"/>
              <a:t>Vianu </a:t>
            </a:r>
            <a:r>
              <a:rPr lang="fr-FR" dirty="0" smtClean="0"/>
              <a:t>									UCSD</a:t>
            </a:r>
          </a:p>
          <a:p>
            <a:pPr>
              <a:lnSpc>
                <a:spcPct val="100000"/>
              </a:lnSpc>
            </a:pPr>
            <a:endParaRPr lang="fr-FR" dirty="0" smtClean="0"/>
          </a:p>
          <a:p>
            <a:pPr>
              <a:lnSpc>
                <a:spcPct val="10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6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Major </a:t>
            </a:r>
            <a:r>
              <a:rPr lang="fr-FR" dirty="0" err="1" smtClean="0"/>
              <a:t>events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6E411C3-7717-F649-9AEA-ED5B38A2C306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Brainstorming Workshop, 2009</a:t>
            </a:r>
          </a:p>
          <a:p>
            <a:r>
              <a:rPr lang="fr-FR" b="1" dirty="0" smtClean="0"/>
              <a:t>Webdam Workshop, 2011</a:t>
            </a:r>
          </a:p>
          <a:p>
            <a:r>
              <a:rPr lang="fr-FR" b="1" dirty="0" err="1" smtClean="0"/>
              <a:t>Dagstuhl</a:t>
            </a:r>
            <a:r>
              <a:rPr lang="fr-FR" b="1" dirty="0" smtClean="0"/>
              <a:t> </a:t>
            </a:r>
            <a:r>
              <a:rPr lang="fr-FR" b="1" dirty="0" err="1" smtClean="0"/>
              <a:t>Seminar</a:t>
            </a:r>
            <a:r>
              <a:rPr lang="fr-FR" b="1" dirty="0" smtClean="0"/>
              <a:t>, </a:t>
            </a:r>
            <a:r>
              <a:rPr lang="fr-FR" b="1" dirty="0"/>
              <a:t>2011 							</a:t>
            </a:r>
            <a:r>
              <a:rPr lang="fr-FR" b="1" dirty="0" smtClean="0"/>
              <a:t>	– </a:t>
            </a:r>
            <a:r>
              <a:rPr lang="fr-FR" b="1" dirty="0"/>
              <a:t>joint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 smtClean="0"/>
              <a:t>FoX</a:t>
            </a:r>
            <a:endParaRPr lang="fr-FR" b="1" dirty="0"/>
          </a:p>
          <a:p>
            <a:r>
              <a:rPr lang="fr-FR" b="1" dirty="0" smtClean="0"/>
              <a:t>Data </a:t>
            </a:r>
            <a:r>
              <a:rPr lang="fr-FR" b="1" dirty="0"/>
              <a:t>in the Wild Workshop, </a:t>
            </a:r>
            <a:r>
              <a:rPr lang="fr-FR" b="1" dirty="0" smtClean="0"/>
              <a:t>2012</a:t>
            </a:r>
            <a:endParaRPr lang="fr-FR" b="1" dirty="0"/>
          </a:p>
          <a:p>
            <a:r>
              <a:rPr lang="fr-FR" b="1" dirty="0"/>
              <a:t>Eilat Workshop, 2012 </a:t>
            </a:r>
            <a:r>
              <a:rPr lang="fr-FR" b="1" dirty="0" smtClean="0"/>
              <a:t>										– </a:t>
            </a:r>
            <a:r>
              <a:rPr lang="fr-FR" b="1" dirty="0"/>
              <a:t>joint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smtClean="0"/>
              <a:t>MoDaS</a:t>
            </a:r>
            <a:endParaRPr lang="fr-FR" b="1" dirty="0" smtClean="0"/>
          </a:p>
          <a:p>
            <a:r>
              <a:rPr lang="fr-FR" b="1" dirty="0" err="1" smtClean="0"/>
              <a:t>Webdone</a:t>
            </a:r>
            <a:r>
              <a:rPr lang="fr-FR" b="1" dirty="0" smtClean="0"/>
              <a:t> Workshop, 2013</a:t>
            </a:r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13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book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0FE68A-819E-1E4A-A3A3-610C113456C9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7" name="Espace réservé de la date 2"/>
          <p:cNvSpPr txBox="1">
            <a:spLocks/>
          </p:cNvSpPr>
          <p:nvPr/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fld id="{83A8A5D9-6781-E34D-8E9E-C37D6F3C069D}" type="datetime1">
              <a:rPr lang="en-US" smtClean="0"/>
              <a:pPr>
                <a:defRPr/>
              </a:pPr>
              <a:t>9/24/13</a:t>
            </a:fld>
            <a:endParaRPr lang="fr-FR"/>
          </a:p>
        </p:txBody>
      </p:sp>
      <p:sp>
        <p:nvSpPr>
          <p:cNvPr id="8" name="Espace réservé du pied de page 3"/>
          <p:cNvSpPr txBox="1">
            <a:spLocks/>
          </p:cNvSpPr>
          <p:nvPr/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9" name="Espace réservé du numéro de diapositive 4"/>
          <p:cNvSpPr txBox="1">
            <a:spLocks/>
          </p:cNvSpPr>
          <p:nvPr/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10" name="Espace réservé du contenu 5"/>
          <p:cNvSpPr txBox="1">
            <a:spLocks/>
          </p:cNvSpPr>
          <p:nvPr/>
        </p:nvSpPr>
        <p:spPr>
          <a:xfrm>
            <a:off x="-12163" y="2033612"/>
            <a:ext cx="5218113" cy="4203700"/>
          </a:xfrm>
          <a:prstGeom prst="rect">
            <a:avLst/>
          </a:prstGeom>
        </p:spPr>
        <p:txBody>
          <a:bodyPr/>
          <a:lstStyle>
            <a:lvl1pPr marL="342900" indent="-342900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2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1438275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fr-FR" sz="2800" dirty="0" smtClean="0">
                <a:solidFill>
                  <a:srgbClr val="E1001A"/>
                </a:solidFill>
              </a:rPr>
              <a:t>Cambridge </a:t>
            </a:r>
            <a:r>
              <a:rPr lang="fr-FR" sz="2800" dirty="0" err="1" smtClean="0">
                <a:solidFill>
                  <a:srgbClr val="E1001A"/>
                </a:solidFill>
              </a:rPr>
              <a:t>University</a:t>
            </a:r>
            <a:r>
              <a:rPr lang="fr-FR" sz="2800" dirty="0" smtClean="0">
                <a:solidFill>
                  <a:srgbClr val="E1001A"/>
                </a:solidFill>
              </a:rPr>
              <a:t> </a:t>
            </a:r>
            <a:r>
              <a:rPr lang="fr-FR" sz="2800" dirty="0" err="1" smtClean="0">
                <a:solidFill>
                  <a:srgbClr val="E1001A"/>
                </a:solidFill>
              </a:rPr>
              <a:t>Press</a:t>
            </a:r>
            <a:endParaRPr lang="fr-FR" sz="2800" dirty="0" smtClean="0">
              <a:solidFill>
                <a:srgbClr val="E1001A"/>
              </a:solidFill>
            </a:endParaRPr>
          </a:p>
          <a:p>
            <a:pPr lvl="1">
              <a:buFont typeface="Arial"/>
              <a:buChar char="•"/>
            </a:pPr>
            <a:r>
              <a:rPr lang="fr-FR" sz="2400" dirty="0" smtClean="0"/>
              <a:t>Serge Abiteboul</a:t>
            </a:r>
          </a:p>
          <a:p>
            <a:pPr lvl="1">
              <a:buFont typeface="Arial"/>
              <a:buChar char="•"/>
            </a:pPr>
            <a:r>
              <a:rPr lang="fr-FR" sz="2400" dirty="0" err="1" smtClean="0"/>
              <a:t>Ioana</a:t>
            </a:r>
            <a:r>
              <a:rPr lang="fr-FR" sz="2400" dirty="0" smtClean="0"/>
              <a:t> Manolescu  </a:t>
            </a:r>
          </a:p>
          <a:p>
            <a:pPr lvl="1">
              <a:buFont typeface="Arial"/>
              <a:buChar char="•"/>
            </a:pPr>
            <a:r>
              <a:rPr lang="fr-FR" sz="2400" dirty="0" smtClean="0"/>
              <a:t>Philippe </a:t>
            </a:r>
            <a:r>
              <a:rPr lang="fr-FR" sz="2400" dirty="0" err="1" smtClean="0"/>
              <a:t>Rigaux</a:t>
            </a:r>
            <a:endParaRPr lang="fr-FR" sz="2400" dirty="0" smtClean="0"/>
          </a:p>
          <a:p>
            <a:pPr lvl="1">
              <a:buFont typeface="Arial"/>
              <a:buChar char="•"/>
            </a:pPr>
            <a:r>
              <a:rPr lang="fr-FR" sz="2400" dirty="0" smtClean="0"/>
              <a:t>Marie-Christine Rousset </a:t>
            </a:r>
          </a:p>
          <a:p>
            <a:pPr lvl="1">
              <a:buFont typeface="Arial"/>
              <a:buChar char="•"/>
            </a:pPr>
            <a:r>
              <a:rPr lang="fr-FR" sz="2400" dirty="0" smtClean="0"/>
              <a:t>Pierre </a:t>
            </a:r>
            <a:r>
              <a:rPr lang="fr-FR" sz="2400" dirty="0" err="1" smtClean="0"/>
              <a:t>Senellart</a:t>
            </a:r>
            <a:endParaRPr lang="fr-FR" sz="2400" dirty="0" smtClean="0"/>
          </a:p>
          <a:p>
            <a:r>
              <a:rPr lang="fr-FR" sz="2800" dirty="0" smtClean="0">
                <a:solidFill>
                  <a:schemeClr val="bg2"/>
                </a:solidFill>
              </a:rPr>
              <a:t>http://</a:t>
            </a:r>
            <a:r>
              <a:rPr lang="fr-FR" sz="2800" dirty="0" err="1" smtClean="0">
                <a:solidFill>
                  <a:schemeClr val="bg2"/>
                </a:solidFill>
              </a:rPr>
              <a:t>webdam.inria.fr</a:t>
            </a:r>
            <a:r>
              <a:rPr lang="fr-FR" sz="2800" dirty="0" smtClean="0">
                <a:solidFill>
                  <a:schemeClr val="bg2"/>
                </a:solidFill>
              </a:rPr>
              <a:t>/Jorge</a:t>
            </a:r>
          </a:p>
          <a:p>
            <a:endParaRPr lang="fr-FR" sz="2800" b="1" dirty="0">
              <a:solidFill>
                <a:schemeClr val="bg2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09847"/>
            <a:ext cx="4163663" cy="602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1261" y="1401961"/>
            <a:ext cx="2259211" cy="257725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339328" y="3397671"/>
            <a:ext cx="6000750" cy="2839641"/>
          </a:xfrm>
          <a:prstGeom prst="rect">
            <a:avLst/>
          </a:prstGeom>
          <a:noFill/>
          <a:ln w="76200" cap="flat" cmpd="sng" algn="ctr">
            <a:solidFill>
              <a:srgbClr val="63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642915"/>
            <a:endParaRPr lang="en-US" sz="3000" dirty="0">
              <a:solidFill>
                <a:schemeClr val="bg1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536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349375" y="4748311"/>
            <a:ext cx="7486650" cy="696913"/>
          </a:xfrm>
          <a:ln/>
        </p:spPr>
        <p:txBody>
          <a:bodyPr/>
          <a:lstStyle/>
          <a:p>
            <a:pPr algn="r"/>
            <a:r>
              <a:rPr lang="en-US" sz="4300" dirty="0" smtClean="0"/>
              <a:t>					The </a:t>
            </a:r>
            <a:r>
              <a:rPr lang="en-US" sz="4300" dirty="0"/>
              <a:t>Web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1349375" y="4221088"/>
            <a:ext cx="7486650" cy="220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908720"/>
            <a:ext cx="2143125" cy="177700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395" y="3724642"/>
            <a:ext cx="2422178" cy="184844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5145" y="3724643"/>
            <a:ext cx="2669977" cy="185960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9" name="Grouper 8"/>
          <p:cNvGrpSpPr/>
          <p:nvPr/>
        </p:nvGrpSpPr>
        <p:grpSpPr>
          <a:xfrm>
            <a:off x="517915" y="428625"/>
            <a:ext cx="1393031" cy="1474067"/>
            <a:chOff x="6654800" y="4470400"/>
            <a:chExt cx="1921934" cy="2218267"/>
          </a:xfrm>
        </p:grpSpPr>
        <p:sp>
          <p:nvSpPr>
            <p:cNvPr id="10" name="Rectangle 9"/>
            <p:cNvSpPr/>
            <p:nvPr/>
          </p:nvSpPr>
          <p:spPr bwMode="auto">
            <a:xfrm>
              <a:off x="6654800" y="4470400"/>
              <a:ext cx="4826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eaLnBrk="0" hangingPunct="0"/>
              <a:endParaRPr lang="fr-FR" sz="1300" dirty="0">
                <a:solidFill>
                  <a:schemeClr val="bg1"/>
                </a:solidFill>
                <a:latin typeface="Times New Roman" pitchFamily="-96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679267" y="4859867"/>
              <a:ext cx="4826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eaLnBrk="0" hangingPunct="0"/>
              <a:endParaRPr lang="fr-FR" sz="1300" dirty="0">
                <a:solidFill>
                  <a:schemeClr val="bg1"/>
                </a:solidFill>
                <a:latin typeface="Times New Roman" pitchFamily="-96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942667" y="5679815"/>
              <a:ext cx="4826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eaLnBrk="0" hangingPunct="0"/>
              <a:endParaRPr lang="fr-FR" sz="1300" dirty="0">
                <a:solidFill>
                  <a:schemeClr val="bg1"/>
                </a:solidFill>
                <a:latin typeface="Times New Roman" pitchFamily="-96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8094134" y="6002867"/>
              <a:ext cx="4826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42915" eaLnBrk="0" hangingPunct="0"/>
              <a:endParaRPr lang="fr-FR" sz="1300" dirty="0">
                <a:solidFill>
                  <a:schemeClr val="bg1"/>
                </a:solidFill>
                <a:latin typeface="Times New Roman" pitchFamily="-96" charset="0"/>
              </a:endParaRPr>
            </a:p>
          </p:txBody>
        </p:sp>
        <p:cxnSp>
          <p:nvCxnSpPr>
            <p:cNvPr id="14" name="Connecteur en angle 13"/>
            <p:cNvCxnSpPr/>
            <p:nvPr/>
          </p:nvCxnSpPr>
          <p:spPr bwMode="auto">
            <a:xfrm>
              <a:off x="6883403" y="4639733"/>
              <a:ext cx="795864" cy="46989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Connecteur en angle 14"/>
            <p:cNvCxnSpPr/>
            <p:nvPr/>
          </p:nvCxnSpPr>
          <p:spPr bwMode="auto">
            <a:xfrm>
              <a:off x="7289803" y="5858953"/>
              <a:ext cx="795864" cy="46989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Connecteur en angle 15"/>
            <p:cNvCxnSpPr/>
            <p:nvPr/>
          </p:nvCxnSpPr>
          <p:spPr bwMode="auto">
            <a:xfrm rot="5400000">
              <a:off x="7086602" y="4978410"/>
              <a:ext cx="711197" cy="69426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Connecteur en angle 16"/>
            <p:cNvCxnSpPr>
              <a:endCxn id="11" idx="2"/>
            </p:cNvCxnSpPr>
            <p:nvPr/>
          </p:nvCxnSpPr>
          <p:spPr bwMode="auto">
            <a:xfrm rot="16200000" flipV="1">
              <a:off x="7723717" y="5742517"/>
              <a:ext cx="812800" cy="419100"/>
            </a:xfrm>
            <a:prstGeom prst="bentConnector3">
              <a:avLst>
                <a:gd name="adj1" fmla="val 6562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ZoneTexte 1"/>
          <p:cNvSpPr txBox="1"/>
          <p:nvPr/>
        </p:nvSpPr>
        <p:spPr>
          <a:xfrm>
            <a:off x="223454" y="1928813"/>
            <a:ext cx="1450712" cy="449641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hypertext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732762" y="2708920"/>
            <a:ext cx="3337096" cy="449641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universal library of text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01566" y="3979216"/>
            <a:ext cx="2303911" cy="449641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and multimedia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0062" y="5653455"/>
            <a:ext cx="3124040" cy="449641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personal/private data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68328" y="5627629"/>
            <a:ext cx="1662553" cy="449641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social data</a:t>
            </a: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F75C1A6-7E16-F949-8A8E-2C394208FD93}" type="datetime1">
              <a:rPr lang="en-US" smtClean="0"/>
              <a:t>9/24/13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04CD2330-D827-4275-B56B-3C2F2C7D815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2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87CE0A-ABF1-E14F-86EB-255F8CC429B0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2867630B-45CD-4371-BE7D-96EB431F5EFB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260648"/>
            <a:ext cx="2736304" cy="2304256"/>
          </a:xfrm>
          <a:prstGeom prst="roundRect">
            <a:avLst/>
          </a:prstGeom>
          <a:solidFill>
            <a:srgbClr val="5EA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E1001A"/>
                </a:solidFill>
              </a:rPr>
              <a:t>Modeling Web data</a:t>
            </a:r>
          </a:p>
          <a:p>
            <a:r>
              <a:rPr lang="en-US" sz="2400" dirty="0" smtClean="0"/>
              <a:t>XML, </a:t>
            </a:r>
            <a:r>
              <a:rPr lang="en-US" sz="2400" dirty="0" err="1" smtClean="0"/>
              <a:t>Xpath</a:t>
            </a:r>
            <a:r>
              <a:rPr lang="en-US" sz="2400" dirty="0" smtClean="0"/>
              <a:t>, </a:t>
            </a:r>
            <a:r>
              <a:rPr lang="en-US" sz="2400" dirty="0" err="1" smtClean="0"/>
              <a:t>Xquery</a:t>
            </a:r>
            <a:r>
              <a:rPr lang="en-US" sz="2400" dirty="0" smtClean="0"/>
              <a:t>, XML schema,</a:t>
            </a:r>
          </a:p>
          <a:p>
            <a:r>
              <a:rPr lang="en-US" sz="2400" dirty="0" smtClean="0"/>
              <a:t>Tree automata</a:t>
            </a:r>
            <a:endParaRPr lang="en-US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275856" y="1556792"/>
            <a:ext cx="2736304" cy="2304256"/>
          </a:xfrm>
          <a:prstGeom prst="roundRect">
            <a:avLst/>
          </a:prstGeom>
          <a:solidFill>
            <a:srgbClr val="5EA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E1001A"/>
                </a:solidFill>
              </a:rPr>
              <a:t>Web data semantics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ntologies</a:t>
            </a:r>
          </a:p>
          <a:p>
            <a:r>
              <a:rPr lang="en-US" sz="2400" dirty="0"/>
              <a:t>RDF, RDFS, Owl</a:t>
            </a:r>
          </a:p>
          <a:p>
            <a:r>
              <a:rPr lang="en-US" sz="2400" dirty="0" smtClean="0"/>
              <a:t>Data integration</a:t>
            </a:r>
            <a:endParaRPr lang="en-US" sz="2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300192" y="3284984"/>
            <a:ext cx="2736304" cy="2304256"/>
          </a:xfrm>
          <a:prstGeom prst="roundRect">
            <a:avLst/>
          </a:prstGeom>
          <a:solidFill>
            <a:srgbClr val="5EA14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E1001A"/>
                </a:solidFill>
              </a:rPr>
              <a:t>Web scale applications</a:t>
            </a:r>
          </a:p>
          <a:p>
            <a:r>
              <a:rPr lang="en-US" sz="2400" dirty="0" smtClean="0"/>
              <a:t>Web search, DHT, </a:t>
            </a:r>
            <a:r>
              <a:rPr lang="en-US" sz="2400" dirty="0" err="1" smtClean="0"/>
              <a:t>Hadoop</a:t>
            </a:r>
            <a:r>
              <a:rPr lang="en-US" sz="2400" dirty="0" smtClean="0"/>
              <a:t>, XML databases </a:t>
            </a:r>
            <a:endParaRPr lang="en-US" sz="2400" dirty="0"/>
          </a:p>
        </p:txBody>
      </p:sp>
      <p:sp>
        <p:nvSpPr>
          <p:cNvPr id="10" name="Espace réservé du contenu 5"/>
          <p:cNvSpPr txBox="1">
            <a:spLocks/>
          </p:cNvSpPr>
          <p:nvPr/>
        </p:nvSpPr>
        <p:spPr>
          <a:xfrm>
            <a:off x="-12163" y="4481884"/>
            <a:ext cx="5218113" cy="4203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0663" indent="-2190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554038" indent="-1270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555625" indent="8159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557213" indent="1271588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 smtClean="0"/>
              <a:t>Web data management</a:t>
            </a:r>
          </a:p>
          <a:p>
            <a:r>
              <a:rPr lang="fr-FR" sz="2800" dirty="0" smtClean="0"/>
              <a:t>Cambridge University Press</a:t>
            </a:r>
          </a:p>
          <a:p>
            <a:r>
              <a:rPr lang="fr-FR" sz="2800" dirty="0" smtClean="0">
                <a:solidFill>
                  <a:srgbClr val="E1001A"/>
                </a:solidFill>
              </a:rPr>
              <a:t>http://</a:t>
            </a:r>
            <a:r>
              <a:rPr lang="fr-FR" sz="2800" dirty="0" err="1" smtClean="0">
                <a:solidFill>
                  <a:srgbClr val="E1001A"/>
                </a:solidFill>
              </a:rPr>
              <a:t>webdam.inria.fr</a:t>
            </a:r>
            <a:r>
              <a:rPr lang="fr-FR" sz="2800" dirty="0" smtClean="0">
                <a:solidFill>
                  <a:srgbClr val="E1001A"/>
                </a:solidFill>
              </a:rPr>
              <a:t>/Jorge</a:t>
            </a:r>
          </a:p>
          <a:p>
            <a:endParaRPr lang="fr-FR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0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2876" y="595486"/>
            <a:ext cx="4203700" cy="40576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719" y="5229200"/>
            <a:ext cx="1446609" cy="73223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711" y="5229200"/>
            <a:ext cx="2366367" cy="72330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0"/>
            <a:ext cx="4243077" cy="3182308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F39217-FBFA-A34D-8460-F5D0C6192E52}" type="datetime1">
              <a:rPr lang="en-US" smtClean="0"/>
              <a:t>9/24/13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5B0E4F27-0EBC-4CE8-8ACB-88FE866AD802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300" dirty="0"/>
              <a:t>A typical Web user’s data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0C72E2-1E48-304D-952E-D12EBD35B83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349375" y="1700808"/>
            <a:ext cx="7540625" cy="4203700"/>
          </a:xfrm>
          <a:ln/>
        </p:spPr>
        <p:txBody>
          <a:bodyPr/>
          <a:lstStyle/>
          <a:p>
            <a:pPr marL="282156" indent="0">
              <a:lnSpc>
                <a:spcPct val="100000"/>
              </a:lnSpc>
              <a:buNone/>
            </a:pPr>
            <a:r>
              <a:rPr lang="en-US" sz="2400" dirty="0"/>
              <a:t>What kinds of data?</a:t>
            </a:r>
          </a:p>
          <a:p>
            <a:pPr marL="937584" lvl="1">
              <a:lnSpc>
                <a:spcPct val="100000"/>
              </a:lnSpc>
              <a:buFont typeface="Lucida Grande"/>
              <a:buChar char="-"/>
            </a:pPr>
            <a:r>
              <a:rPr lang="en-US" sz="2200" i="1" dirty="0" smtClean="0"/>
              <a:t>data</a:t>
            </a:r>
            <a:r>
              <a:rPr lang="en-US" sz="2200" dirty="0" smtClean="0"/>
              <a:t>: photos, music, movies, reports, email</a:t>
            </a:r>
          </a:p>
          <a:p>
            <a:pPr marL="937584" lvl="1">
              <a:lnSpc>
                <a:spcPct val="100000"/>
              </a:lnSpc>
              <a:buFont typeface="Lucida Grande"/>
              <a:buChar char="-"/>
            </a:pPr>
            <a:r>
              <a:rPr lang="en-US" sz="2200" i="1" dirty="0" smtClean="0"/>
              <a:t>metadata</a:t>
            </a:r>
            <a:r>
              <a:rPr lang="en-US" sz="2200" dirty="0"/>
              <a:t>: photo taken by Alice in Paris on ...</a:t>
            </a:r>
          </a:p>
          <a:p>
            <a:pPr marL="937584" lvl="1">
              <a:lnSpc>
                <a:spcPct val="100000"/>
              </a:lnSpc>
              <a:buFont typeface="Lucida Grande"/>
              <a:buChar char="-"/>
            </a:pPr>
            <a:r>
              <a:rPr lang="en-US" sz="2200" i="1" dirty="0" smtClean="0"/>
              <a:t>ontologies</a:t>
            </a:r>
            <a:r>
              <a:rPr lang="en-US" sz="2200" dirty="0" smtClean="0"/>
              <a:t>: Alice’s ontology and mapping with other ontologies</a:t>
            </a:r>
          </a:p>
          <a:p>
            <a:pPr marL="937584" lvl="1">
              <a:lnSpc>
                <a:spcPct val="100000"/>
              </a:lnSpc>
              <a:buFont typeface="Lucida Grande"/>
              <a:buChar char="-"/>
            </a:pPr>
            <a:r>
              <a:rPr lang="en-US" sz="2200" i="1" dirty="0" smtClean="0"/>
              <a:t>localization</a:t>
            </a:r>
            <a:r>
              <a:rPr lang="en-US" sz="2200" dirty="0"/>
              <a:t>: Alice’s pictures are on Picasa, back-ups are at INRIA</a:t>
            </a:r>
          </a:p>
          <a:p>
            <a:pPr marL="937584" lvl="1">
              <a:lnSpc>
                <a:spcPct val="100000"/>
              </a:lnSpc>
              <a:buFont typeface="Lucida Grande"/>
              <a:buChar char="-"/>
            </a:pPr>
            <a:r>
              <a:rPr lang="en-US" sz="2200" i="1" dirty="0"/>
              <a:t>security</a:t>
            </a:r>
            <a:r>
              <a:rPr lang="en-US" sz="2200" dirty="0"/>
              <a:t>: Facebook credentials (Alice, 123456)</a:t>
            </a:r>
          </a:p>
          <a:p>
            <a:pPr marL="937584" lvl="1">
              <a:lnSpc>
                <a:spcPct val="100000"/>
              </a:lnSpc>
              <a:buFont typeface="Lucida Grande"/>
              <a:buChar char="-"/>
            </a:pPr>
            <a:r>
              <a:rPr lang="en-US" sz="2200" i="1" dirty="0"/>
              <a:t>annotations</a:t>
            </a:r>
            <a:r>
              <a:rPr lang="en-US" sz="2200" dirty="0"/>
              <a:t>: Alice likes Elvis’ website</a:t>
            </a:r>
          </a:p>
          <a:p>
            <a:pPr marL="937584" lvl="1">
              <a:lnSpc>
                <a:spcPct val="100000"/>
              </a:lnSpc>
              <a:buFont typeface="Lucida Grande"/>
              <a:buChar char="-"/>
            </a:pPr>
            <a:r>
              <a:rPr lang="en-US" sz="2200" i="1" dirty="0"/>
              <a:t>beliefs</a:t>
            </a:r>
            <a:r>
              <a:rPr lang="en-US" sz="2200" dirty="0"/>
              <a:t>: Alice believes Elvis is alive</a:t>
            </a:r>
          </a:p>
          <a:p>
            <a:pPr marL="937584" lvl="1">
              <a:lnSpc>
                <a:spcPct val="100000"/>
              </a:lnSpc>
              <a:buFont typeface="Lucida Grande"/>
              <a:buChar char="-"/>
            </a:pPr>
            <a:r>
              <a:rPr lang="en-US" sz="2200" i="1" dirty="0"/>
              <a:t>external knowledge</a:t>
            </a:r>
            <a:r>
              <a:rPr lang="en-US" sz="2200" dirty="0"/>
              <a:t>: Bob keeps copies of Alice’s pictures</a:t>
            </a:r>
          </a:p>
          <a:p>
            <a:pPr marL="937584" lvl="1">
              <a:lnSpc>
                <a:spcPct val="100000"/>
              </a:lnSpc>
              <a:buFont typeface="Lucida Grande"/>
              <a:buChar char="-"/>
            </a:pPr>
            <a:r>
              <a:rPr lang="en-US" sz="2200" i="1" dirty="0"/>
              <a:t>time</a:t>
            </a:r>
            <a:r>
              <a:rPr lang="en-US" sz="2200" dirty="0"/>
              <a:t>, </a:t>
            </a:r>
            <a:r>
              <a:rPr lang="en-US" sz="2200" i="1" dirty="0"/>
              <a:t>provenance</a:t>
            </a:r>
            <a:r>
              <a:rPr lang="en-US" sz="2200" dirty="0"/>
              <a:t>, ...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5497241" y="1735068"/>
            <a:ext cx="1222214" cy="126188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ts val="2880"/>
              </a:lnSpc>
              <a:spcBef>
                <a:spcPts val="600"/>
              </a:spcBef>
            </a:pPr>
            <a:r>
              <a:rPr lang="en-US" sz="2400" i="1" dirty="0" smtClean="0">
                <a:ea typeface="Gill Sans" charset="0"/>
                <a:cs typeface="Gill Sans" charset="0"/>
              </a:rPr>
              <a:t>All</a:t>
            </a:r>
            <a:r>
              <a:rPr lang="en-US" sz="2400" i="1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kinds</a:t>
            </a:r>
          </a:p>
          <a:p>
            <a:pPr>
              <a:lnSpc>
                <a:spcPts val="2880"/>
              </a:lnSpc>
              <a:spcBef>
                <a:spcPts val="600"/>
              </a:spcBef>
            </a:pPr>
            <a:endParaRPr lang="en-US" sz="2400" i="1" dirty="0" smtClean="0">
              <a:solidFill>
                <a:srgbClr val="000000"/>
              </a:solidFill>
              <a:ea typeface="Gill Sans" charset="0"/>
              <a:cs typeface="Gill Sans" charset="0"/>
            </a:endParaRPr>
          </a:p>
          <a:p>
            <a:pPr>
              <a:lnSpc>
                <a:spcPts val="2880"/>
              </a:lnSpc>
              <a:spcBef>
                <a:spcPts val="600"/>
              </a:spcBef>
            </a:pPr>
            <a:endParaRPr lang="en-US" sz="2400" i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8E8F64-2A58-954D-910B-4DCABBDA7DFB}" type="datetime1">
              <a:rPr lang="en-US" smtClean="0"/>
              <a:t>9/24/13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300" dirty="0"/>
              <a:t>A typical Web user’s data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0C72E2-1E48-304D-952E-D12EBD35B83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349375" y="1412776"/>
            <a:ext cx="7540625" cy="4203700"/>
          </a:xfrm>
          <a:ln/>
        </p:spPr>
        <p:txBody>
          <a:bodyPr/>
          <a:lstStyle/>
          <a:p>
            <a:pPr marL="282156" indent="0">
              <a:buNone/>
            </a:pPr>
            <a:r>
              <a:rPr lang="en-US" sz="2400" dirty="0"/>
              <a:t>What kinds of data</a:t>
            </a:r>
            <a:r>
              <a:rPr lang="en-US" sz="2400" dirty="0" smtClean="0"/>
              <a:t>?</a:t>
            </a:r>
          </a:p>
          <a:p>
            <a:pPr marL="282156" indent="0">
              <a:buNone/>
            </a:pPr>
            <a:r>
              <a:rPr lang="en-US" sz="2400" dirty="0"/>
              <a:t>Where is the data?</a:t>
            </a:r>
          </a:p>
          <a:p>
            <a:pPr marL="857220" lvl="1" indent="-321457">
              <a:buFont typeface="Lucida Grande"/>
              <a:buChar char="-"/>
            </a:pPr>
            <a:r>
              <a:rPr lang="en-US" sz="2400" dirty="0"/>
              <a:t>laptop, desktop, smartphone, tablet, car computer</a:t>
            </a:r>
          </a:p>
          <a:p>
            <a:pPr marL="857220" lvl="1" indent="-321457">
              <a:buFont typeface="Lucida Grande"/>
              <a:buChar char="-"/>
            </a:pPr>
            <a:r>
              <a:rPr lang="en-US" sz="2400" dirty="0"/>
              <a:t>mail, address book, agenda</a:t>
            </a:r>
          </a:p>
          <a:p>
            <a:pPr marL="857220" lvl="1" indent="-321457">
              <a:buFont typeface="Lucida Grande"/>
              <a:buChar char="-"/>
            </a:pPr>
            <a:r>
              <a:rPr lang="en-US" sz="2400" dirty="0"/>
              <a:t>Facebook, LinkedIn, Picasa, YouTube, Tweeter</a:t>
            </a:r>
          </a:p>
          <a:p>
            <a:pPr marL="857220" lvl="1" indent="-321457">
              <a:buFont typeface="Lucida Grande"/>
              <a:buChar char="-"/>
            </a:pPr>
            <a:r>
              <a:rPr lang="en-US" sz="2400" dirty="0"/>
              <a:t>svn, Google docs</a:t>
            </a:r>
          </a:p>
          <a:p>
            <a:pPr marL="857220" lvl="1" indent="-321457">
              <a:buFont typeface="Lucida Grande"/>
              <a:buChar char="-"/>
            </a:pPr>
            <a:r>
              <a:rPr lang="en-US" sz="2400" dirty="0"/>
              <a:t>also access to data / information of family, friends, companies associations</a:t>
            </a:r>
          </a:p>
          <a:p>
            <a:pPr marL="282156" indent="0">
              <a:buNone/>
            </a:pPr>
            <a:endParaRPr lang="en-US" sz="2800" dirty="0"/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5508104" y="1725196"/>
            <a:ext cx="1701161" cy="141577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ts val="2880"/>
              </a:lnSpc>
              <a:spcBef>
                <a:spcPts val="600"/>
              </a:spcBef>
            </a:pPr>
            <a:r>
              <a:rPr lang="en-US" sz="2400" i="1" dirty="0" smtClean="0">
                <a:ea typeface="Gill Sans" charset="0"/>
                <a:cs typeface="Gill Sans" charset="0"/>
              </a:rPr>
              <a:t>All</a:t>
            </a:r>
            <a:r>
              <a:rPr lang="en-US" sz="2400" i="1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kinds</a:t>
            </a:r>
          </a:p>
          <a:p>
            <a:pPr>
              <a:lnSpc>
                <a:spcPts val="2880"/>
              </a:lnSpc>
              <a:spcBef>
                <a:spcPts val="1800"/>
              </a:spcBef>
            </a:pPr>
            <a:r>
              <a:rPr lang="en-US" sz="24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Everywhere</a:t>
            </a:r>
          </a:p>
          <a:p>
            <a:pPr>
              <a:lnSpc>
                <a:spcPts val="2880"/>
              </a:lnSpc>
              <a:spcBef>
                <a:spcPts val="600"/>
              </a:spcBef>
            </a:pPr>
            <a:endParaRPr lang="en-US" sz="2400" i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F254BCA-ED72-564C-AA6D-159468BD184C}" type="datetime1">
              <a:rPr lang="en-US" smtClean="0"/>
              <a:t>9/24/13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6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300" dirty="0"/>
              <a:t>A typical Web user’s data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0C72E2-1E48-304D-952E-D12EBD35B83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349375" y="1484784"/>
            <a:ext cx="7540625" cy="4203700"/>
          </a:xfrm>
          <a:ln/>
        </p:spPr>
        <p:txBody>
          <a:bodyPr/>
          <a:lstStyle/>
          <a:p>
            <a:pPr marL="282156" indent="0">
              <a:buNone/>
            </a:pPr>
            <a:r>
              <a:rPr lang="en-US" sz="2400" dirty="0"/>
              <a:t>What kinds of data</a:t>
            </a:r>
            <a:r>
              <a:rPr lang="en-US" sz="2400" dirty="0" smtClean="0"/>
              <a:t>?</a:t>
            </a:r>
          </a:p>
          <a:p>
            <a:pPr marL="282156" indent="0">
              <a:buNone/>
            </a:pPr>
            <a:r>
              <a:rPr lang="en-US" sz="2400" dirty="0"/>
              <a:t>Where is the data</a:t>
            </a:r>
            <a:r>
              <a:rPr lang="en-US" sz="2400" dirty="0" smtClean="0"/>
              <a:t>?</a:t>
            </a:r>
          </a:p>
          <a:p>
            <a:pPr marL="282156" indent="0">
              <a:buNone/>
            </a:pPr>
            <a:r>
              <a:rPr lang="en-US" sz="2400" dirty="0" smtClean="0">
                <a:ea typeface="Gill Sans" charset="0"/>
                <a:cs typeface="Gill Sans" charset="0"/>
              </a:rPr>
              <a:t>What </a:t>
            </a:r>
            <a:r>
              <a:rPr lang="en-US" sz="2400" dirty="0">
                <a:ea typeface="Gill Sans" charset="0"/>
                <a:cs typeface="Gill Sans" charset="0"/>
              </a:rPr>
              <a:t>kind of organization?   </a:t>
            </a:r>
          </a:p>
          <a:p>
            <a:pPr marL="946513" lvl="1" indent="-401822">
              <a:spcBef>
                <a:spcPts val="0"/>
              </a:spcBef>
              <a:buSzPct val="171000"/>
              <a:buFont typeface="Lucida Grande"/>
              <a:buChar char="-"/>
            </a:pPr>
            <a:r>
              <a:rPr lang="en-US" sz="2400" dirty="0">
                <a:ea typeface="Gill Sans" charset="0"/>
                <a:cs typeface="Gill Sans" charset="0"/>
              </a:rPr>
              <a:t>terminology: different ontologies</a:t>
            </a:r>
          </a:p>
          <a:p>
            <a:pPr marL="946513" lvl="1" indent="-401822">
              <a:spcBef>
                <a:spcPts val="0"/>
              </a:spcBef>
              <a:buSzPct val="171000"/>
              <a:buFont typeface="Lucida Grande"/>
              <a:buChar char="-"/>
            </a:pPr>
            <a:r>
              <a:rPr lang="en-US" sz="2400" dirty="0">
                <a:ea typeface="Gill Sans" charset="0"/>
                <a:cs typeface="Gill Sans" charset="0"/>
              </a:rPr>
              <a:t>systems: personal machines, social networks</a:t>
            </a:r>
          </a:p>
          <a:p>
            <a:pPr marL="937584" lvl="1" indent="-401822">
              <a:spcBef>
                <a:spcPts val="0"/>
              </a:spcBef>
              <a:buSzPct val="171000"/>
              <a:buFont typeface="Lucida Grande"/>
              <a:buChar char="-"/>
            </a:pPr>
            <a:r>
              <a:rPr lang="en-US" sz="2400" dirty="0">
                <a:ea typeface="Gill Sans" charset="0"/>
                <a:cs typeface="Gill Sans" charset="0"/>
              </a:rPr>
              <a:t>distribution: different localization</a:t>
            </a:r>
          </a:p>
          <a:p>
            <a:pPr marL="937584" lvl="1" indent="-401822">
              <a:spcBef>
                <a:spcPts val="0"/>
              </a:spcBef>
              <a:buSzPct val="171000"/>
              <a:buFont typeface="Lucida Grande"/>
              <a:buChar char="-"/>
            </a:pPr>
            <a:r>
              <a:rPr lang="en-US" sz="2400" dirty="0">
                <a:ea typeface="Gill Sans" charset="0"/>
                <a:cs typeface="Gill Sans" charset="0"/>
              </a:rPr>
              <a:t>security: different protocols</a:t>
            </a:r>
          </a:p>
          <a:p>
            <a:pPr marL="937584" lvl="1" indent="-401822">
              <a:spcBef>
                <a:spcPts val="0"/>
              </a:spcBef>
              <a:buSzPct val="171000"/>
              <a:buFont typeface="Lucida Grande"/>
              <a:buChar char="-"/>
            </a:pPr>
            <a:r>
              <a:rPr lang="en-US" sz="2400" dirty="0">
                <a:ea typeface="Gill Sans" charset="0"/>
                <a:cs typeface="Gill Sans" charset="0"/>
              </a:rPr>
              <a:t>quality: incomplete / inconsistent information</a:t>
            </a:r>
            <a:endParaRPr lang="en-US" sz="2200" dirty="0">
              <a:ea typeface="Gill Sans" charset="0"/>
              <a:cs typeface="Gill Sans" charset="0"/>
            </a:endParaRPr>
          </a:p>
          <a:p>
            <a:pPr marL="282156" indent="0">
              <a:buNone/>
            </a:pPr>
            <a:endParaRPr lang="en-US" sz="2400" dirty="0"/>
          </a:p>
          <a:p>
            <a:pPr marL="282156" indent="0">
              <a:buNone/>
            </a:pPr>
            <a:endParaRPr lang="en-US" sz="2400" dirty="0"/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5497241" y="1772816"/>
            <a:ext cx="2836688" cy="15696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ts val="2880"/>
              </a:lnSpc>
              <a:spcBef>
                <a:spcPts val="1800"/>
              </a:spcBef>
            </a:pPr>
            <a:r>
              <a:rPr lang="en-US" sz="2400" i="1" dirty="0" smtClean="0">
                <a:ea typeface="Gill Sans" charset="0"/>
                <a:cs typeface="Gill Sans" charset="0"/>
              </a:rPr>
              <a:t>All</a:t>
            </a:r>
            <a:r>
              <a:rPr lang="en-US" sz="2400" i="1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kinds</a:t>
            </a:r>
          </a:p>
          <a:p>
            <a:pPr>
              <a:lnSpc>
                <a:spcPts val="2880"/>
              </a:lnSpc>
              <a:spcBef>
                <a:spcPts val="1800"/>
              </a:spcBef>
            </a:pPr>
            <a:r>
              <a:rPr lang="en-US" sz="24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Everywhere</a:t>
            </a:r>
          </a:p>
          <a:p>
            <a:pPr>
              <a:lnSpc>
                <a:spcPts val="2880"/>
              </a:lnSpc>
              <a:spcBef>
                <a:spcPts val="1800"/>
              </a:spcBef>
            </a:pPr>
            <a:r>
              <a:rPr lang="en-US" sz="24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Very heterogeneous</a:t>
            </a:r>
            <a:endParaRPr lang="en-US" sz="2400" i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6AB4C73-1196-EB46-922B-1F605D10FCDB}" type="datetime1">
              <a:rPr lang="en-US" smtClean="0"/>
              <a:t>9/24/13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8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356992"/>
            <a:ext cx="2930266" cy="2981375"/>
          </a:xfrm>
          <a:prstGeom prst="rect">
            <a:avLst/>
          </a:prstGeom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300" dirty="0"/>
              <a:t>A typical Web user’s data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0C72E2-1E48-304D-952E-D12EBD35B83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349375" y="1844824"/>
            <a:ext cx="7540625" cy="4203700"/>
          </a:xfrm>
          <a:ln/>
        </p:spPr>
        <p:txBody>
          <a:bodyPr/>
          <a:lstStyle/>
          <a:p>
            <a:pPr marL="282156" indent="0">
              <a:lnSpc>
                <a:spcPct val="100000"/>
              </a:lnSpc>
              <a:buNone/>
            </a:pPr>
            <a:r>
              <a:rPr lang="en-US" sz="2400" dirty="0"/>
              <a:t>What kinds of data</a:t>
            </a:r>
            <a:r>
              <a:rPr lang="en-US" sz="2400" dirty="0" smtClean="0"/>
              <a:t>?</a:t>
            </a:r>
          </a:p>
          <a:p>
            <a:pPr marL="282156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400" dirty="0"/>
              <a:t>Where is the data</a:t>
            </a:r>
            <a:r>
              <a:rPr lang="en-US" sz="2400" dirty="0" smtClean="0"/>
              <a:t>?</a:t>
            </a:r>
          </a:p>
          <a:p>
            <a:pPr marL="282156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400" dirty="0" smtClean="0">
                <a:ea typeface="Gill Sans" charset="0"/>
                <a:cs typeface="Gill Sans" charset="0"/>
              </a:rPr>
              <a:t>What </a:t>
            </a:r>
            <a:r>
              <a:rPr lang="en-US" sz="2400" dirty="0">
                <a:ea typeface="Gill Sans" charset="0"/>
                <a:cs typeface="Gill Sans" charset="0"/>
              </a:rPr>
              <a:t>kind of organization</a:t>
            </a:r>
            <a:r>
              <a:rPr lang="en-US" sz="2400" dirty="0" smtClean="0">
                <a:ea typeface="Gill Sans" charset="0"/>
                <a:cs typeface="Gill Sans" charset="0"/>
              </a:rPr>
              <a:t>?</a:t>
            </a:r>
          </a:p>
          <a:p>
            <a:pPr marL="282156" indent="0">
              <a:lnSpc>
                <a:spcPct val="100000"/>
              </a:lnSpc>
              <a:buNone/>
            </a:pPr>
            <a:endParaRPr lang="en-US" sz="2400" dirty="0">
              <a:ea typeface="Gill Sans" charset="0"/>
              <a:cs typeface="Gill Sans" charset="0"/>
            </a:endParaRPr>
          </a:p>
          <a:p>
            <a:pPr marL="360000" indent="-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 smtClean="0">
                <a:ea typeface="Gill Sans" charset="0"/>
                <a:cs typeface="Gill Sans" charset="0"/>
              </a:rPr>
              <a:t>A typical user</a:t>
            </a:r>
          </a:p>
          <a:p>
            <a:pPr marL="379050" lvl="1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ea typeface="Gill Sans" charset="0"/>
                <a:cs typeface="Gill Sans" charset="0"/>
              </a:rPr>
              <a:t>Overwhelmed </a:t>
            </a:r>
            <a:r>
              <a:rPr lang="en-US" sz="2000" dirty="0">
                <a:ea typeface="Gill Sans" charset="0"/>
                <a:cs typeface="Gill Sans" charset="0"/>
              </a:rPr>
              <a:t>by the mass of information</a:t>
            </a:r>
          </a:p>
          <a:p>
            <a:pPr marL="379050" lvl="1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ea typeface="Gill Sans" charset="0"/>
                <a:cs typeface="Gill Sans" charset="0"/>
              </a:rPr>
              <a:t>Cannot find the information needed</a:t>
            </a:r>
          </a:p>
          <a:p>
            <a:pPr marL="379050" lvl="1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ea typeface="Gill Sans" charset="0"/>
                <a:cs typeface="Gill Sans" charset="0"/>
              </a:rPr>
              <a:t>Is not aware of important events</a:t>
            </a:r>
          </a:p>
          <a:p>
            <a:pPr marL="379050" lvl="1" indent="-457200">
              <a:lnSpc>
                <a:spcPct val="10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ea typeface="Gill Sans" charset="0"/>
                <a:cs typeface="Gill Sans" charset="0"/>
              </a:rPr>
              <a:t>Cannot manage/control how others </a:t>
            </a:r>
            <a:r>
              <a:rPr lang="en-US" sz="2000" dirty="0" smtClean="0">
                <a:ea typeface="Gill Sans" charset="0"/>
                <a:cs typeface="Gill Sans" charset="0"/>
              </a:rPr>
              <a:t>				access </a:t>
            </a:r>
            <a:r>
              <a:rPr lang="en-US" sz="2000" dirty="0">
                <a:ea typeface="Gill Sans" charset="0"/>
                <a:cs typeface="Gill Sans" charset="0"/>
              </a:rPr>
              <a:t>and use his/her own </a:t>
            </a:r>
            <a:r>
              <a:rPr lang="en-US" sz="2000" dirty="0" smtClean="0">
                <a:ea typeface="Gill Sans" charset="0"/>
                <a:cs typeface="Gill Sans" charset="0"/>
              </a:rPr>
              <a:t>data</a:t>
            </a:r>
            <a:endParaRPr lang="en-US" sz="2000" dirty="0">
              <a:ea typeface="Gill Sans" charset="0"/>
              <a:cs typeface="Gill Sans" charset="0"/>
            </a:endParaRPr>
          </a:p>
          <a:p>
            <a:pPr marL="946513" lvl="1" indent="-401822">
              <a:lnSpc>
                <a:spcPct val="100000"/>
              </a:lnSpc>
              <a:spcBef>
                <a:spcPts val="0"/>
              </a:spcBef>
              <a:buSzPct val="171000"/>
              <a:buFont typeface="Lucida Grande"/>
              <a:buChar char="-"/>
            </a:pPr>
            <a:endParaRPr lang="en-US" sz="2200" dirty="0">
              <a:ea typeface="Gill Sans" charset="0"/>
              <a:cs typeface="Gill Sans" charset="0"/>
            </a:endParaRPr>
          </a:p>
          <a:p>
            <a:pPr marL="282156" indent="0">
              <a:lnSpc>
                <a:spcPct val="100000"/>
              </a:lnSpc>
              <a:buNone/>
            </a:pPr>
            <a:endParaRPr lang="en-US" sz="2400" dirty="0"/>
          </a:p>
          <a:p>
            <a:pPr marL="282156" indent="0">
              <a:lnSpc>
                <a:spcPct val="100000"/>
              </a:lnSpc>
              <a:buNone/>
            </a:pPr>
            <a:endParaRPr lang="en-US" sz="2400" dirty="0"/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5497241" y="1859340"/>
            <a:ext cx="2836688" cy="156966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ts val="2880"/>
              </a:lnSpc>
              <a:spcBef>
                <a:spcPts val="600"/>
              </a:spcBef>
            </a:pPr>
            <a:r>
              <a:rPr lang="en-US" sz="2400" i="1" dirty="0" smtClean="0">
                <a:ea typeface="Gill Sans" charset="0"/>
                <a:cs typeface="Gill Sans" charset="0"/>
              </a:rPr>
              <a:t>All</a:t>
            </a:r>
            <a:r>
              <a:rPr lang="en-US" sz="2400" i="1" dirty="0" smtClean="0">
                <a:solidFill>
                  <a:srgbClr val="0000FF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kinds</a:t>
            </a:r>
          </a:p>
          <a:p>
            <a:pPr>
              <a:lnSpc>
                <a:spcPts val="2880"/>
              </a:lnSpc>
              <a:spcBef>
                <a:spcPts val="1800"/>
              </a:spcBef>
            </a:pPr>
            <a:r>
              <a:rPr lang="en-US" sz="24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Everywhere</a:t>
            </a:r>
          </a:p>
          <a:p>
            <a:pPr>
              <a:lnSpc>
                <a:spcPts val="2880"/>
              </a:lnSpc>
              <a:spcBef>
                <a:spcPts val="1800"/>
              </a:spcBef>
            </a:pPr>
            <a:r>
              <a:rPr lang="en-US" sz="2400" i="1" dirty="0" smtClean="0">
                <a:solidFill>
                  <a:srgbClr val="000000"/>
                </a:solidFill>
                <a:ea typeface="Gill Sans" charset="0"/>
                <a:cs typeface="Gill Sans" charset="0"/>
              </a:rPr>
              <a:t>Very heterogeneous</a:t>
            </a:r>
            <a:endParaRPr lang="en-US" sz="2400" i="1" dirty="0">
              <a:solidFill>
                <a:srgbClr val="000000"/>
              </a:solidFill>
              <a:ea typeface="Gill Sans" charset="0"/>
              <a:cs typeface="Gill Sans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5FF0602-9CC2-7448-BF10-14F221F79255}" type="datetime1">
              <a:rPr lang="en-US" smtClean="0"/>
              <a:t>9/24/13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1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build his personal knowledge base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347BD5F-DD96-8146-A5C6-7D1D6A45F9D7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 – that he should not like</a:t>
            </a:r>
          </a:p>
          <a:p>
            <a:pPr lvl="1"/>
            <a:r>
              <a:rPr lang="en-US" dirty="0" smtClean="0"/>
              <a:t>Bring all his data and the relevant data of his friends &amp; colleagues into a unique system</a:t>
            </a:r>
          </a:p>
          <a:p>
            <a:pPr lvl="1"/>
            <a:r>
              <a:rPr lang="en-US" dirty="0" smtClean="0"/>
              <a:t>Build his knowledge base in this unique system</a:t>
            </a:r>
          </a:p>
          <a:p>
            <a:r>
              <a:rPr lang="en-US" dirty="0" smtClean="0"/>
              <a:t>Option 2 – </a:t>
            </a:r>
            <a:r>
              <a:rPr lang="en-US" b="1" dirty="0" smtClean="0">
                <a:solidFill>
                  <a:srgbClr val="FF0000"/>
                </a:solidFill>
              </a:rPr>
              <a:t>Webdam thesis</a:t>
            </a:r>
          </a:p>
          <a:p>
            <a:pPr lvl="1"/>
            <a:r>
              <a:rPr lang="en-US" dirty="0" smtClean="0"/>
              <a:t>Keep the data where it is</a:t>
            </a:r>
          </a:p>
          <a:p>
            <a:pPr lvl="1"/>
            <a:r>
              <a:rPr lang="en-US" dirty="0" smtClean="0"/>
              <a:t>Organize the collaboration between all systems that have some data of interest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o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666" y="-2789795"/>
            <a:ext cx="7868667" cy="11233248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254A96-3FBD-5D44-A99E-87652116CF81}" type="datetime1">
              <a:rPr lang="en-US" smtClean="0"/>
              <a:t>9/24/13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S. Abiteboul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431593" y="3673738"/>
            <a:ext cx="29232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Bauhaus 93"/>
                <a:cs typeface="Bauhaus 93"/>
              </a:rPr>
              <a:t>Open</a:t>
            </a:r>
            <a:endParaRPr lang="en-US" sz="2800" dirty="0">
              <a:latin typeface="Bauhaus 93"/>
              <a:cs typeface="Bauhaus 93"/>
            </a:endParaRPr>
          </a:p>
        </p:txBody>
      </p:sp>
      <p:sp>
        <p:nvSpPr>
          <p:cNvPr id="12" name="ZoneTexte 11"/>
          <p:cNvSpPr txBox="1"/>
          <p:nvPr/>
        </p:nvSpPr>
        <p:spPr>
          <a:xfrm rot="449359">
            <a:off x="464315" y="4780361"/>
            <a:ext cx="59768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Brush Script MT Italic"/>
                <a:cs typeface="Brush Script MT Italic"/>
              </a:rPr>
              <a:t>Collaborative</a:t>
            </a:r>
            <a:endParaRPr lang="en-US" sz="6600" dirty="0">
              <a:latin typeface="Brush Script MT Italic"/>
              <a:cs typeface="Brush Script MT Italic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2229767"/>
            <a:ext cx="2300630" cy="5847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Workflow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136130">
            <a:off x="4486595" y="2901885"/>
            <a:ext cx="449609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Imprecise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 rot="20035652">
            <a:off x="-4346" y="3024761"/>
            <a:ext cx="381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reflection blurRad="6350" stA="60000" endA="900" endPos="58000" dir="5400000" sy="-100000" algn="bl" rotWithShape="0"/>
                </a:effectLst>
              </a:rPr>
              <a:t>Inconsistent</a:t>
            </a:r>
            <a:endParaRPr lang="en-US" sz="4000" b="1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40564" y="4427680"/>
            <a:ext cx="369719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Desdemona"/>
                <a:cs typeface="Desdemona"/>
              </a:rPr>
              <a:t>Webdamlog</a:t>
            </a:r>
          </a:p>
          <a:p>
            <a:r>
              <a:rPr lang="en-US" sz="5400" b="1" dirty="0" smtClean="0">
                <a:latin typeface="Desdemona"/>
                <a:cs typeface="Desdemona"/>
              </a:rPr>
              <a:t>Active-XML</a:t>
            </a:r>
            <a:endParaRPr lang="en-US" sz="5400" b="1" dirty="0">
              <a:latin typeface="Desdemona"/>
              <a:cs typeface="Desdemona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186" y="-387424"/>
            <a:ext cx="3605604" cy="237626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365223">
            <a:off x="275128" y="1132001"/>
            <a:ext cx="89919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Distributed</a:t>
            </a:r>
            <a:endParaRPr lang="en-US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0" y="-206908"/>
            <a:ext cx="400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Braggadocio"/>
                <a:cs typeface="Braggadocio"/>
              </a:rPr>
              <a:t>Probabilities</a:t>
            </a:r>
            <a:endParaRPr lang="en-US" dirty="0">
              <a:latin typeface="Braggadocio"/>
              <a:cs typeface="Braggadocio"/>
            </a:endParaRPr>
          </a:p>
        </p:txBody>
      </p:sp>
    </p:spTree>
    <p:extLst>
      <p:ext uri="{BB962C8B-B14F-4D97-AF65-F5344CB8AC3E}">
        <p14:creationId xmlns:p14="http://schemas.microsoft.com/office/powerpoint/2010/main" val="23863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r_PPT-en-1">
  <a:themeElements>
    <a:clrScheme name="inr-PPT(2)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inr-PPT(2)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r-PPT(2)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v logo equipe  et dernière">
  <a:themeElements>
    <a:clrScheme name="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logo equipe  et derniè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e et chapitre rouge">
  <a:themeElements>
    <a:clrScheme name="Texte et chapitre rou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rou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e et chapitre bleu">
  <a:themeElements>
    <a:clrScheme name="Texte et chapitre bleu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bleu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bleu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e et chapitre vert">
  <a:themeElements>
    <a:clrScheme name="Texte et chapitre ver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er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er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e et chapitre violet">
  <a:themeElements>
    <a:clrScheme name="Texte et chapitre viole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iole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iole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xte et chapitre gris">
  <a:themeElements>
    <a:clrScheme name="Texte et chapitre gris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gris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gris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xte et chapitre orange">
  <a:themeElements>
    <a:clrScheme name="Texte et chapitre oran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oran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oran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inr_PPT-en-1</Template>
  <TotalTime>947</TotalTime>
  <Words>1250</Words>
  <Application>Microsoft Macintosh PowerPoint</Application>
  <PresentationFormat>Présentation à l'écran (4:3)</PresentationFormat>
  <Paragraphs>321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10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inr_PPT-en-1</vt:lpstr>
      <vt:lpstr>Couv logo equipe  et dernière</vt:lpstr>
      <vt:lpstr>Texte et chapitre rouge</vt:lpstr>
      <vt:lpstr>Texte et chapitre bleu</vt:lpstr>
      <vt:lpstr>Texte et chapitre vert</vt:lpstr>
      <vt:lpstr>Texte et chapitre violet</vt:lpstr>
      <vt:lpstr>Texte et chapitre gris</vt:lpstr>
      <vt:lpstr>Texte et chapitre kaki</vt:lpstr>
      <vt:lpstr>Texte et chapitre orange</vt:lpstr>
      <vt:lpstr>1_Texte et chapitre kaki</vt:lpstr>
      <vt:lpstr>Présentation PowerPoint</vt:lpstr>
      <vt:lpstr>Introduction</vt:lpstr>
      <vt:lpstr>     The Web</vt:lpstr>
      <vt:lpstr>A typical Web user’s data</vt:lpstr>
      <vt:lpstr>A typical Web user’s data</vt:lpstr>
      <vt:lpstr>A typical Web user’s data</vt:lpstr>
      <vt:lpstr>A typical Web user’s data</vt:lpstr>
      <vt:lpstr>Solution: build his personal knowledge base</vt:lpstr>
      <vt:lpstr>Présentation PowerPoint</vt:lpstr>
      <vt:lpstr>Organization</vt:lpstr>
      <vt:lpstr>Distributed knowledge base</vt:lpstr>
      <vt:lpstr>Active XML = evolving trees</vt:lpstr>
      <vt:lpstr>Some works around Active xml</vt:lpstr>
      <vt:lpstr>Webdamlog</vt:lpstr>
      <vt:lpstr>Peer and relation names are data</vt:lpstr>
      <vt:lpstr>Some works around Webdamlog</vt:lpstr>
      <vt:lpstr>Series of implementations of distributed database systems</vt:lpstr>
      <vt:lpstr>Access control in Webdamlog </vt:lpstr>
      <vt:lpstr>Who can read a fact ? – default </vt:lpstr>
      <vt:lpstr>Fine grain access control</vt:lpstr>
      <vt:lpstr>Overwriting the default for intensional data</vt:lpstr>
      <vt:lpstr>Overwriting the default for intensional data</vt:lpstr>
      <vt:lpstr>Issues with non local rules</vt:lpstr>
      <vt:lpstr>Default solution: sand box</vt:lpstr>
      <vt:lpstr>Achievements</vt:lpstr>
      <vt:lpstr> The dream team: the young ones</vt:lpstr>
      <vt:lpstr> The dream team: the established ones</vt:lpstr>
      <vt:lpstr>Major events</vt:lpstr>
      <vt:lpstr>The book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SUR 1 OU 2 LIGNES MAXIMUM</dc:title>
  <dc:creator>serge</dc:creator>
  <cp:lastModifiedBy>Serge Abiteboul</cp:lastModifiedBy>
  <cp:revision>96</cp:revision>
  <dcterms:created xsi:type="dcterms:W3CDTF">2012-01-11T10:52:35Z</dcterms:created>
  <dcterms:modified xsi:type="dcterms:W3CDTF">2013-09-24T12:57:01Z</dcterms:modified>
</cp:coreProperties>
</file>