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407" r:id="rId3"/>
    <p:sldId id="408" r:id="rId4"/>
    <p:sldId id="327" r:id="rId5"/>
    <p:sldId id="328" r:id="rId6"/>
    <p:sldId id="329" r:id="rId7"/>
    <p:sldId id="330" r:id="rId8"/>
    <p:sldId id="334" r:id="rId9"/>
    <p:sldId id="335" r:id="rId10"/>
    <p:sldId id="415" r:id="rId11"/>
    <p:sldId id="424" r:id="rId12"/>
    <p:sldId id="339" r:id="rId13"/>
    <p:sldId id="421" r:id="rId14"/>
    <p:sldId id="341" r:id="rId15"/>
    <p:sldId id="342" r:id="rId16"/>
    <p:sldId id="416" r:id="rId17"/>
    <p:sldId id="343" r:id="rId18"/>
    <p:sldId id="345" r:id="rId19"/>
    <p:sldId id="344" r:id="rId20"/>
    <p:sldId id="397" r:id="rId21"/>
    <p:sldId id="346" r:id="rId22"/>
    <p:sldId id="347" r:id="rId23"/>
    <p:sldId id="350" r:id="rId24"/>
    <p:sldId id="351" r:id="rId25"/>
    <p:sldId id="354" r:id="rId26"/>
    <p:sldId id="422" r:id="rId27"/>
    <p:sldId id="355" r:id="rId28"/>
    <p:sldId id="357" r:id="rId29"/>
    <p:sldId id="356" r:id="rId30"/>
    <p:sldId id="402" r:id="rId31"/>
    <p:sldId id="400" r:id="rId32"/>
    <p:sldId id="359" r:id="rId33"/>
    <p:sldId id="361" r:id="rId34"/>
    <p:sldId id="403" r:id="rId35"/>
    <p:sldId id="363" r:id="rId36"/>
    <p:sldId id="364" r:id="rId37"/>
    <p:sldId id="404" r:id="rId38"/>
    <p:sldId id="365" r:id="rId39"/>
    <p:sldId id="419" r:id="rId40"/>
    <p:sldId id="399" r:id="rId41"/>
    <p:sldId id="417" r:id="rId42"/>
    <p:sldId id="369" r:id="rId43"/>
    <p:sldId id="370" r:id="rId44"/>
    <p:sldId id="371" r:id="rId45"/>
    <p:sldId id="420" r:id="rId46"/>
    <p:sldId id="395" r:id="rId47"/>
    <p:sldId id="388" r:id="rId48"/>
    <p:sldId id="376" r:id="rId49"/>
    <p:sldId id="379" r:id="rId50"/>
    <p:sldId id="406" r:id="rId51"/>
    <p:sldId id="405" r:id="rId52"/>
    <p:sldId id="389" r:id="rId53"/>
    <p:sldId id="323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895"/>
    <a:srgbClr val="4C4C4C"/>
    <a:srgbClr val="FFA0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 autoAdjust="0"/>
    <p:restoredTop sz="98925" autoAdjust="0"/>
  </p:normalViewPr>
  <p:slideViewPr>
    <p:cSldViewPr>
      <p:cViewPr>
        <p:scale>
          <a:sx n="75" d="100"/>
          <a:sy n="75" d="100"/>
        </p:scale>
        <p:origin x="-2192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11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85196-9F1C-7541-AF77-F38076561F41}" type="datetimeFigureOut">
              <a:rPr lang="fr-FR" smtClean="0"/>
              <a:t>3/12/12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F493-6B40-DE42-861B-8ECAACFC0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93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5038-0648-43C4-A9E6-4F4249D98069}" type="datetimeFigureOut">
              <a:rPr lang="fr-FR" smtClean="0"/>
              <a:pPr/>
              <a:t>3/12/12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6397B-8E05-4715-A2DC-A7226DC372E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675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3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6397B-8E05-4715-A2DC-A7226DC372E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choix sont principalement politiques mais les scientifiques ont un rôle à jouer dans l’établissement de ces contrepouvoirs. Il s’agit en particulier de développer les technologies permettant de contrôler les puissants : les états, les multinationales.</a:t>
            </a:r>
          </a:p>
          <a:p>
            <a:r>
              <a:rPr lang="fr-FR" dirty="0" smtClean="0"/>
              <a:t>C’est le rôle de la science de développer les outils qui nous permettent, en s’appuyant sur des lois qui protègent les données personnelles, de regagner le contrôle sur notre information.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6397B-8E05-4715-A2DC-A7226DC372E6}" type="slidenum">
              <a:rPr lang="fr-FR" smtClean="0"/>
              <a:pPr/>
              <a:t>50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i="1" dirty="0" smtClean="0"/>
              <a:t>En cette journée internationale de la femme,</a:t>
            </a:r>
            <a:r>
              <a:rPr lang="fr-FR" i="1" dirty="0" smtClean="0"/>
              <a:t> j’aimerais dédier cette leçon à l’étudiante en informatique, l’étudiante en mathématiques ou en sciences qui est si rare sur nos campus. Elle est assise au premier rang. Elle pianote peut-être un SMS en s’aidant de ses deux pouces.</a:t>
            </a:r>
            <a:r>
              <a:rPr lang="fr-FR" i="1" baseline="0" dirty="0" smtClean="0"/>
              <a:t> Elle est peut-être la petite poucette </a:t>
            </a:r>
            <a:endParaRPr lang="en-US" i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6397B-8E05-4715-A2DC-A7226DC372E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8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15501-A479-4234-A7EF-F961EC1FA0F3}" type="slidenum">
              <a:rPr lang="fr-FR" smtClean="0">
                <a:latin typeface="Times New Roman" pitchFamily="18" charset="0"/>
              </a:rPr>
              <a:pPr/>
              <a:t>7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FC079-0AE5-4B9D-B33E-C0386D48D80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3C895A-400D-40D5-8D5F-7174B0FAFC2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FED6B-3382-4E29-82C9-EF71EF8658DE}" type="slidenum">
              <a:rPr lang="fr-FR" smtClean="0">
                <a:latin typeface="Times New Roman" pitchFamily="18" charset="0"/>
              </a:rPr>
              <a:pPr/>
              <a:t>12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3585C-29EE-4B7B-9D35-1E77B658392B}" type="slidenum">
              <a:rPr lang="fr-FR" smtClean="0">
                <a:latin typeface="Times New Roman" pitchFamily="18" charset="0"/>
              </a:rPr>
              <a:pPr/>
              <a:t>21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A60C3-23D2-41D3-AC11-186731541C7F}" type="slidenum">
              <a:rPr lang="fr-FR" smtClean="0">
                <a:latin typeface="Times New Roman" pitchFamily="18" charset="0"/>
              </a:rPr>
              <a:pPr/>
              <a:t>22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/>
              <a:t>Défi : développer les technologies qui permettront de trouver, évaluer, valider, vérifier, hiérarchiser l’information pour aider l’internaute à obtenir « la bonne information, au bon moment ». </a:t>
            </a:r>
          </a:p>
          <a:p>
            <a:pPr marL="342000" indent="-360000">
              <a:buNone/>
            </a:pPr>
            <a:r>
              <a:rPr lang="fr-FR" dirty="0" smtClean="0"/>
              <a:t>L’informatique peut aider à les réduire avec des logiciels toujours plus simples à utiliser, des logiciels libres</a:t>
            </a:r>
          </a:p>
          <a:p>
            <a:pPr marL="342000" indent="-360000">
              <a:buNone/>
            </a:pPr>
            <a:r>
              <a:rPr lang="fr-FR" dirty="0" smtClean="0"/>
              <a:t>Aspects politique :  libre accès à la culture et aux connaissances aussi </a:t>
            </a:r>
          </a:p>
          <a:p>
            <a:pPr marL="342000" indent="-360000">
              <a:buNone/>
            </a:pPr>
            <a:r>
              <a:rPr lang="fr-FR" dirty="0" smtClean="0"/>
              <a:t>Et bien sûr, dégager toujours plus de connaissances collectives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6397B-8E05-4715-A2DC-A7226DC372E6}" type="slidenum">
              <a:rPr lang="fr-FR" smtClean="0"/>
              <a:pPr/>
              <a:t>49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FB8E-0524-4A48-A200-72FE46FDE44E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63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43AA-A172-AA48-89B4-632EDE6EB0E2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04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2F2-1677-4640-BCB2-BC29E53467BE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5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15EB-DDFA-1449-A0EB-D9B0FBA9A622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98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6EEE-A3F8-4643-8912-DC15D266FB92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4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D3FE-0C75-F848-8361-B6E3C22F7F5E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741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6161-1841-BD43-85B6-E09539D26122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91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0BEA-F0F8-CB45-8BD0-59CC57952E95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97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718E-9374-7C41-B706-7186249FAA65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76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E6C-165C-4740-AC7A-16284388EF28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16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21B8-07B1-6E45-8A3B-2AFE15E108B2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70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B9F11679-F43E-1546-80A7-D17403C5841D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13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Sciences </a:t>
            </a:r>
            <a:r>
              <a:rPr lang="fr-FR" b="1" dirty="0"/>
              <a:t>des </a:t>
            </a:r>
            <a:r>
              <a:rPr lang="fr-FR" b="1" dirty="0" smtClean="0"/>
              <a:t>données :</a:t>
            </a:r>
            <a:r>
              <a:rPr lang="en-US" dirty="0"/>
              <a:t/>
            </a:r>
            <a:br>
              <a:rPr lang="en-US" dirty="0"/>
            </a:br>
            <a:r>
              <a:rPr lang="fr-FR" b="1" dirty="0"/>
              <a:t>De la Logique du premier ordre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à </a:t>
            </a:r>
            <a:r>
              <a:rPr lang="fr-FR" b="1" dirty="0"/>
              <a:t>la </a:t>
            </a:r>
            <a:r>
              <a:rPr lang="fr-FR" b="1" dirty="0" smtClean="0"/>
              <a:t>Toile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695055"/>
            <a:ext cx="7560840" cy="1752600"/>
          </a:xfrm>
        </p:spPr>
        <p:txBody>
          <a:bodyPr/>
          <a:lstStyle/>
          <a:p>
            <a:r>
              <a:rPr lang="fr-FR" dirty="0" smtClean="0"/>
              <a:t>Serge Abiteboul</a:t>
            </a:r>
          </a:p>
          <a:p>
            <a:r>
              <a:rPr lang="fr-FR" dirty="0" smtClean="0"/>
              <a:t>Chaire </a:t>
            </a:r>
            <a:r>
              <a:rPr lang="fr-FR" dirty="0"/>
              <a:t>i</a:t>
            </a:r>
            <a:r>
              <a:rPr lang="fr-FR" dirty="0" smtClean="0"/>
              <a:t>nformatique et sciences numériques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D74-7966-544C-B970-C6AE992E55A9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-1" y="5046133"/>
            <a:ext cx="9144001" cy="193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" y="5046133"/>
            <a:ext cx="9144001" cy="193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pic>
        <p:nvPicPr>
          <p:cNvPr id="10" name="Image 9" descr="colle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874581"/>
            <a:ext cx="2535816" cy="983419"/>
          </a:xfrm>
          <a:prstGeom prst="rect">
            <a:avLst/>
          </a:prstGeom>
        </p:spPr>
      </p:pic>
      <p:pic>
        <p:nvPicPr>
          <p:cNvPr id="11" name="Image 10" descr="logoin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0" y="5916976"/>
            <a:ext cx="2506128" cy="752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83779"/>
              </p:ext>
            </p:extLst>
          </p:nvPr>
        </p:nvGraphicFramePr>
        <p:xfrm>
          <a:off x="0" y="1556792"/>
          <a:ext cx="9144000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364"/>
                <a:gridCol w="3402977"/>
                <a:gridCol w="3639659"/>
              </a:tblGrid>
              <a:tr h="802375">
                <a:tc>
                  <a:txBody>
                    <a:bodyPr/>
                    <a:lstStyle/>
                    <a:p>
                      <a:pPr algn="l"/>
                      <a:r>
                        <a:rPr lang="fr-FR" sz="2400" noProof="0" dirty="0" smtClean="0"/>
                        <a:t>Données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noProof="0" dirty="0" smtClean="0"/>
                        <a:t>Description élémentaire d’une réalité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i="1" noProof="0" dirty="0" smtClean="0"/>
                        <a:t>Mesures</a:t>
                      </a:r>
                      <a:r>
                        <a:rPr lang="fr-FR" sz="2400" i="1" baseline="0" noProof="0" dirty="0" smtClean="0"/>
                        <a:t> de températures dans une station météo</a:t>
                      </a:r>
                      <a:endParaRPr lang="fr-FR" sz="2400" i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728193">
                <a:tc>
                  <a:txBody>
                    <a:bodyPr/>
                    <a:lstStyle/>
                    <a:p>
                      <a:pPr algn="l"/>
                      <a:r>
                        <a:rPr lang="fr-FR" sz="2400" noProof="0" dirty="0" smtClean="0"/>
                        <a:t>Informations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noProof="0" dirty="0" smtClean="0"/>
                        <a:t>Données avec un sens    (pour construire une représentation de la réalité)</a:t>
                      </a:r>
                    </a:p>
                    <a:p>
                      <a:pPr algn="l"/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i="1" noProof="0" dirty="0" smtClean="0"/>
                        <a:t>Une courbe donnant l’évolution des</a:t>
                      </a:r>
                      <a:r>
                        <a:rPr lang="fr-FR" sz="2400" i="1" baseline="0" noProof="0" dirty="0" smtClean="0"/>
                        <a:t> minimas &amp; maximas moyens </a:t>
                      </a:r>
                      <a:r>
                        <a:rPr lang="fr-FR" sz="2400" i="1" noProof="0" dirty="0" smtClean="0"/>
                        <a:t>en</a:t>
                      </a:r>
                      <a:r>
                        <a:rPr lang="fr-FR" sz="2400" i="1" baseline="0" noProof="0" dirty="0" smtClean="0"/>
                        <a:t> un lieu suivant le mois de l’année</a:t>
                      </a:r>
                      <a:endParaRPr lang="fr-FR" sz="2400" i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57866">
                <a:tc>
                  <a:txBody>
                    <a:bodyPr/>
                    <a:lstStyle/>
                    <a:p>
                      <a:pPr algn="l"/>
                      <a:r>
                        <a:rPr lang="fr-FR" sz="2400" noProof="0" dirty="0" smtClean="0"/>
                        <a:t>Connaissances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noProof="0" dirty="0" smtClean="0"/>
                        <a:t>Informations avec</a:t>
                      </a:r>
                      <a:r>
                        <a:rPr lang="fr-FR" sz="2400" baseline="0" noProof="0" dirty="0" smtClean="0"/>
                        <a:t> une</a:t>
                      </a:r>
                      <a:r>
                        <a:rPr lang="fr-FR" sz="2400" noProof="0" dirty="0" smtClean="0"/>
                        <a:t> vérité, plus généralement une loi qui est considérée comme vraie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i="1" noProof="0" dirty="0" smtClean="0"/>
                        <a:t>Le fait que la température sur terre augmente du fait de l’activité humaine</a:t>
                      </a:r>
                      <a:endParaRPr lang="fr-FR" sz="2400" i="1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179512" y="260648"/>
            <a:ext cx="9793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Le qualitatif : </a:t>
            </a:r>
            <a:r>
              <a:rPr lang="fr-FR" dirty="0"/>
              <a:t>d</a:t>
            </a:r>
            <a:r>
              <a:rPr lang="fr-FR" dirty="0" smtClean="0"/>
              <a:t>onnées, informations et connaissances      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4B86-08CE-D349-93AF-6ECC711E6500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48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808511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/>
              <a:t>Introduction</a:t>
            </a:r>
            <a:endParaRPr lang="fr-FR" sz="2400" b="1" dirty="0" smtClean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fr-FR" sz="2400" dirty="0" smtClean="0"/>
              <a:t>Deux réalisations du 20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Les systèmes relationnels</a:t>
            </a: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fr-FR" sz="2400" dirty="0" smtClean="0"/>
          </a:p>
          <a:p>
            <a:pPr algn="l"/>
            <a:r>
              <a:rPr lang="fr-FR" sz="2400" dirty="0" smtClean="0"/>
              <a:t>	Les moteurs de recherche de la Toile</a:t>
            </a:r>
          </a:p>
          <a:p>
            <a:pPr algn="l"/>
            <a:r>
              <a:rPr lang="fr-FR" sz="2400" dirty="0" smtClean="0"/>
              <a:t>Deux défis du 21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Réseaux et connaissances collectives</a:t>
            </a:r>
          </a:p>
          <a:p>
            <a:pPr algn="l"/>
            <a:r>
              <a:rPr lang="fr-FR" sz="2400" dirty="0" smtClean="0"/>
              <a:t>	La Toile des connaissances	</a:t>
            </a:r>
          </a:p>
          <a:p>
            <a:pPr algn="l"/>
            <a:r>
              <a:rPr lang="fr-FR" sz="2400" dirty="0" smtClean="0"/>
              <a:t>Conclusion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9580-8D30-1749-A781-6D8A7310ECDA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-72008" y="231031"/>
            <a:ext cx="9216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rgbClr val="000090"/>
                </a:solidFill>
              </a:rPr>
              <a:t>Logic </a:t>
            </a:r>
            <a:r>
              <a:rPr lang="fr-FR" sz="2400" i="1" dirty="0">
                <a:solidFill>
                  <a:srgbClr val="000090"/>
                </a:solidFill>
              </a:rPr>
              <a:t>is the beginning of wisdom, not the </a:t>
            </a:r>
            <a:r>
              <a:rPr lang="fr-FR" sz="2400" i="1" dirty="0" smtClean="0">
                <a:solidFill>
                  <a:srgbClr val="000090"/>
                </a:solidFill>
              </a:rPr>
              <a:t>end.            </a:t>
            </a:r>
            <a:r>
              <a:rPr lang="fr-FR" sz="2400" dirty="0" smtClean="0">
                <a:solidFill>
                  <a:srgbClr val="000090"/>
                </a:solidFill>
              </a:rPr>
              <a:t>Mr. Spock, </a:t>
            </a:r>
            <a:r>
              <a:rPr lang="fr-FR" sz="2400" i="1" dirty="0" smtClean="0">
                <a:solidFill>
                  <a:srgbClr val="000090"/>
                </a:solidFill>
              </a:rPr>
              <a:t>Star Trek 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endParaRPr lang="fr-FR" sz="24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97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600" dirty="0" smtClean="0"/>
              <a:t>La gestion de données « classique »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470991"/>
            <a:ext cx="8179904" cy="45176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dirty="0" smtClean="0"/>
              <a:t>Un grand succès de l’informatique du </a:t>
            </a:r>
            <a:r>
              <a:rPr lang="de-DE" sz="2400" dirty="0" smtClean="0"/>
              <a:t>20</a:t>
            </a:r>
            <a:r>
              <a:rPr lang="de-DE" sz="2400" baseline="30000" dirty="0" smtClean="0"/>
              <a:t>e</a:t>
            </a:r>
            <a:r>
              <a:rPr lang="fr-FR" sz="2400" dirty="0" smtClean="0"/>
              <a:t> siècle</a:t>
            </a:r>
            <a:endParaRPr lang="fr-FR" sz="2000" dirty="0" smtClean="0"/>
          </a:p>
          <a:p>
            <a:pPr lvl="1"/>
            <a:r>
              <a:rPr lang="fr-FR" sz="2000" dirty="0" smtClean="0"/>
              <a:t>Recherche industrielle et académique </a:t>
            </a:r>
          </a:p>
          <a:p>
            <a:pPr lvl="1"/>
            <a:r>
              <a:rPr lang="fr-FR" sz="2000" dirty="0" smtClean="0"/>
              <a:t>Fondements théoriques</a:t>
            </a:r>
          </a:p>
          <a:p>
            <a:pPr lvl="1" eaLnBrk="1" hangingPunct="1"/>
            <a:r>
              <a:rPr lang="fr-FR" sz="2000" dirty="0" smtClean="0"/>
              <a:t>Systèmes commerciaux comme Oracle, DB2, SQL Server</a:t>
            </a:r>
          </a:p>
          <a:p>
            <a:pPr lvl="1" eaLnBrk="1" hangingPunct="1"/>
            <a:r>
              <a:rPr lang="fr-FR" sz="2000" dirty="0" smtClean="0"/>
              <a:t>Logiciels libres comme mySQL</a:t>
            </a:r>
          </a:p>
          <a:p>
            <a:pPr marL="0" indent="0">
              <a:buNone/>
            </a:pPr>
            <a:r>
              <a:rPr lang="fr-FR" sz="2400" dirty="0"/>
              <a:t>M</a:t>
            </a:r>
            <a:r>
              <a:rPr lang="fr-FR" sz="2400" dirty="0" smtClean="0"/>
              <a:t>odèle relationnel, Tedd Codd-1970</a:t>
            </a:r>
          </a:p>
          <a:p>
            <a:pPr marL="0" indent="0">
              <a:buNone/>
            </a:pPr>
            <a:r>
              <a:rPr lang="fr-FR" sz="2400" dirty="0" smtClean="0"/>
              <a:t>Fortement inspiré par la </a:t>
            </a:r>
            <a:r>
              <a:rPr lang="fr-FR" sz="2400" i="1" dirty="0" smtClean="0"/>
              <a:t>Logique </a:t>
            </a:r>
            <a:r>
              <a:rPr lang="fr-FR" sz="2400" i="1" dirty="0"/>
              <a:t>du premier </a:t>
            </a:r>
            <a:r>
              <a:rPr lang="fr-FR" sz="2400" i="1" dirty="0" smtClean="0"/>
              <a:t>ordre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Développée à la fin du 19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par des mathématiciens</a:t>
            </a:r>
          </a:p>
          <a:p>
            <a:pPr lvl="1"/>
            <a:r>
              <a:rPr lang="fr-FR" sz="2000" dirty="0" smtClean="0"/>
              <a:t>Pour </a:t>
            </a:r>
            <a:r>
              <a:rPr lang="fr-FR" sz="2000" dirty="0"/>
              <a:t>f</a:t>
            </a:r>
            <a:r>
              <a:rPr lang="fr-FR" sz="2000" dirty="0" smtClean="0"/>
              <a:t>ormaliser </a:t>
            </a:r>
            <a:r>
              <a:rPr lang="fr-FR" sz="2000" dirty="0"/>
              <a:t>le langage des </a:t>
            </a:r>
            <a:r>
              <a:rPr lang="fr-FR" sz="2000" dirty="0" smtClean="0"/>
              <a:t>mathématiques</a:t>
            </a:r>
            <a:endParaRPr lang="fr-FR" sz="240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BA54-F2D1-8641-B8EE-D229338DDDB0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données sont organisées en relations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907-BA3D-1344-B5B8-F1F0F4961986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32654"/>
              </p:ext>
            </p:extLst>
          </p:nvPr>
        </p:nvGraphicFramePr>
        <p:xfrm>
          <a:off x="107504" y="2356873"/>
          <a:ext cx="4176464" cy="36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700"/>
                <a:gridCol w="1324138"/>
                <a:gridCol w="1216626"/>
              </a:tblGrid>
              <a:tr h="604867"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Film</a:t>
                      </a:r>
                      <a:endParaRPr lang="fr-FR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Titre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Réalisateur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Acteur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Casablanca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M. Curtiz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H. Bogart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Casablanca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M. Curtiz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P. Lore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Les 400 coups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F. Truffaut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J.-P. </a:t>
                      </a:r>
                      <a:r>
                        <a:rPr lang="fr-FR" dirty="0" err="1" smtClean="0"/>
                        <a:t>Leaud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Star</a:t>
                      </a:r>
                      <a:r>
                        <a:rPr lang="fr-FR" baseline="0" dirty="0" smtClean="0"/>
                        <a:t> Wars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G. Lucas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H. Ford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10587"/>
              </p:ext>
            </p:extLst>
          </p:nvPr>
        </p:nvGraphicFramePr>
        <p:xfrm>
          <a:off x="4634880" y="2348880"/>
          <a:ext cx="4401616" cy="371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979"/>
                <a:gridCol w="2254542"/>
                <a:gridCol w="864095"/>
              </a:tblGrid>
              <a:tr h="604867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Séance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fr-FR" dirty="0" smtClean="0"/>
                        <a:t>Titre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Salle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Heure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8112">
                <a:tc>
                  <a:txBody>
                    <a:bodyPr/>
                    <a:lstStyle/>
                    <a:p>
                      <a:r>
                        <a:rPr lang="fr-FR" dirty="0" smtClean="0"/>
                        <a:t>Casablanca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Grand Rex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19:00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fr-FR" dirty="0" smtClean="0"/>
                        <a:t>Casablanca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Max Linder Panorama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20:00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fr-FR" dirty="0" smtClean="0"/>
                        <a:t>Star</a:t>
                      </a:r>
                      <a:r>
                        <a:rPr lang="fr-FR" baseline="0" dirty="0" smtClean="0"/>
                        <a:t> Wars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Sèvres</a:t>
                      </a:r>
                      <a:r>
                        <a:rPr lang="fr-FR" baseline="0" dirty="0" smtClean="0"/>
                        <a:t> Espace Loisirs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20:30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fr-FR" dirty="0" smtClean="0"/>
                        <a:t>Star Wars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Sèvres</a:t>
                      </a:r>
                      <a:r>
                        <a:rPr lang="fr-FR" baseline="0" dirty="0" smtClean="0"/>
                        <a:t> Espace Loisirs</a:t>
                      </a:r>
                      <a:endParaRPr lang="fr-FR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20:45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7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Les requêtes sont exprimées </a:t>
            </a:r>
            <a:br>
              <a:rPr lang="fr-FR" sz="3600" dirty="0" smtClean="0"/>
            </a:br>
            <a:r>
              <a:rPr lang="fr-FR" sz="3600" dirty="0" smtClean="0"/>
              <a:t>en </a:t>
            </a:r>
            <a:r>
              <a:rPr lang="fr-FR" sz="3600" dirty="0"/>
              <a:t>c</a:t>
            </a:r>
            <a:r>
              <a:rPr lang="fr-FR" sz="3600" dirty="0" smtClean="0"/>
              <a:t>alcul relationnel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0" indent="0">
              <a:buNone/>
            </a:pPr>
            <a:r>
              <a:rPr lang="fr-FR" sz="2400" dirty="0" smtClean="0"/>
              <a:t>q</a:t>
            </a:r>
            <a:r>
              <a:rPr lang="fr-FR" sz="2400" baseline="-25000" dirty="0" smtClean="0"/>
              <a:t>HB</a:t>
            </a:r>
            <a:r>
              <a:rPr lang="fr-FR" sz="2400" dirty="0" smtClean="0"/>
              <a:t> = { </a:t>
            </a:r>
            <a:r>
              <a:rPr lang="fr-FR" sz="2400" i="1" dirty="0" smtClean="0"/>
              <a:t>salle, heure </a:t>
            </a:r>
            <a:r>
              <a:rPr lang="fr-FR" sz="2400" dirty="0" smtClean="0"/>
              <a:t>| </a:t>
            </a:r>
            <a:r>
              <a:rPr lang="fr-FR" sz="2400" dirty="0" smtClean="0">
                <a:sym typeface="Symbol"/>
              </a:rPr>
              <a:t></a:t>
            </a:r>
            <a:r>
              <a:rPr lang="fr-FR" sz="2400" dirty="0" smtClean="0"/>
              <a:t> </a:t>
            </a:r>
            <a:r>
              <a:rPr lang="fr-FR" sz="2400" i="1" dirty="0" smtClean="0"/>
              <a:t>réalisateur, titre </a:t>
            </a:r>
          </a:p>
          <a:p>
            <a:pPr marL="90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( 	Film( </a:t>
            </a:r>
            <a:r>
              <a:rPr lang="fr-FR" sz="2400" i="1" dirty="0" smtClean="0"/>
              <a:t>titre, réalisateur</a:t>
            </a:r>
            <a:r>
              <a:rPr lang="fr-FR" sz="2400" dirty="0" smtClean="0"/>
              <a:t>, « Humphrey Bogart ») </a:t>
            </a:r>
            <a:r>
              <a:rPr lang="fr-FR" sz="2400" b="1" dirty="0" smtClean="0">
                <a:sym typeface="Symbol"/>
              </a:rPr>
              <a:t></a:t>
            </a:r>
            <a:r>
              <a:rPr lang="fr-FR" sz="2400" dirty="0" smtClean="0"/>
              <a:t> </a:t>
            </a:r>
          </a:p>
          <a:p>
            <a:pPr marL="900" indent="0">
              <a:buNone/>
            </a:pPr>
            <a:r>
              <a:rPr lang="fr-FR" sz="2400" i="1" dirty="0"/>
              <a:t>	</a:t>
            </a:r>
            <a:r>
              <a:rPr lang="fr-FR" sz="2400" i="1" dirty="0" smtClean="0"/>
              <a:t>	</a:t>
            </a:r>
            <a:r>
              <a:rPr lang="fr-FR" sz="2400" dirty="0" smtClean="0"/>
              <a:t>Séance( </a:t>
            </a:r>
            <a:r>
              <a:rPr lang="fr-FR" sz="2400" i="1" dirty="0" smtClean="0"/>
              <a:t>titre, salle, heure </a:t>
            </a:r>
            <a:r>
              <a:rPr lang="fr-FR" sz="2400" dirty="0" smtClean="0"/>
              <a:t>) }</a:t>
            </a:r>
          </a:p>
          <a:p>
            <a:pPr marL="900" indent="0">
              <a:buNone/>
            </a:pPr>
            <a:endParaRPr lang="fr-FR" sz="2400" dirty="0" smtClean="0"/>
          </a:p>
          <a:p>
            <a:pPr marL="900" indent="0">
              <a:buNone/>
            </a:pPr>
            <a:r>
              <a:rPr lang="fr-FR" sz="2400" dirty="0" smtClean="0"/>
              <a:t>En pratique les systèmes relationnels utilisent une syntaxe encore plus simple à comprendre :</a:t>
            </a:r>
          </a:p>
          <a:p>
            <a:pPr marL="900" indent="0">
              <a:buNone/>
            </a:pPr>
            <a:r>
              <a:rPr lang="fr-FR" sz="2400" dirty="0" smtClean="0"/>
              <a:t>SQL :</a:t>
            </a:r>
          </a:p>
          <a:p>
            <a:pPr marL="482600" lvl="1" indent="0">
              <a:buNone/>
            </a:pPr>
            <a:r>
              <a:rPr lang="fr-FR" sz="2000" b="1" dirty="0" smtClean="0"/>
              <a:t>select</a:t>
            </a:r>
            <a:r>
              <a:rPr lang="fr-FR" sz="2000" dirty="0" smtClean="0"/>
              <a:t> </a:t>
            </a:r>
            <a:r>
              <a:rPr lang="fr-FR" sz="2000" i="1" dirty="0" smtClean="0"/>
              <a:t>salle, heure</a:t>
            </a:r>
          </a:p>
          <a:p>
            <a:pPr marL="482600" lvl="1" indent="0">
              <a:buNone/>
            </a:pPr>
            <a:r>
              <a:rPr lang="fr-FR" sz="2000" b="1" dirty="0" smtClean="0"/>
              <a:t>from</a:t>
            </a:r>
            <a:r>
              <a:rPr lang="fr-FR" sz="2000" dirty="0" smtClean="0"/>
              <a:t> Film, Séance</a:t>
            </a:r>
          </a:p>
          <a:p>
            <a:pPr marL="482600" lvl="1" indent="0">
              <a:buNone/>
            </a:pPr>
            <a:r>
              <a:rPr lang="fr-FR" sz="2000" b="1" dirty="0" smtClean="0"/>
              <a:t>where</a:t>
            </a:r>
            <a:r>
              <a:rPr lang="fr-FR" sz="2000" dirty="0" smtClean="0"/>
              <a:t> Film.</a:t>
            </a:r>
            <a:r>
              <a:rPr lang="fr-FR" sz="2000" i="1" dirty="0" smtClean="0"/>
              <a:t>titre</a:t>
            </a:r>
            <a:r>
              <a:rPr lang="fr-FR" sz="2000" dirty="0" smtClean="0"/>
              <a:t> = Séance.</a:t>
            </a:r>
            <a:r>
              <a:rPr lang="fr-FR" sz="2000" i="1" dirty="0" smtClean="0"/>
              <a:t>titre</a:t>
            </a:r>
            <a:r>
              <a:rPr lang="fr-FR" sz="2000" dirty="0" smtClean="0"/>
              <a:t> </a:t>
            </a:r>
            <a:r>
              <a:rPr lang="fr-FR" sz="2000" b="1" dirty="0" smtClean="0"/>
              <a:t>and</a:t>
            </a:r>
            <a:r>
              <a:rPr lang="fr-FR" sz="2000" dirty="0" smtClean="0"/>
              <a:t> </a:t>
            </a:r>
            <a:r>
              <a:rPr lang="fr-FR" sz="2000" i="1" dirty="0" smtClean="0"/>
              <a:t>acteur</a:t>
            </a:r>
            <a:r>
              <a:rPr lang="fr-FR" sz="2000" dirty="0" smtClean="0"/>
              <a:t>= «Humphrey Bogart»</a:t>
            </a:r>
          </a:p>
          <a:p>
            <a:pPr marL="900" indent="0">
              <a:buNone/>
            </a:pP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C21-1057-1A4F-ADE1-026814A2C553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8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Diapositiv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7" y="188640"/>
            <a:ext cx="4067945" cy="2252140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/>
              <a:t>Les requêtes sont traduites en expressions algébriques</a:t>
            </a:r>
            <a:endParaRPr lang="fr-FR" sz="36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214D-FF7A-C14D-896F-73047F9D73A7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303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Optimisation de requêtes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0" indent="0">
              <a:buNone/>
            </a:pPr>
            <a:r>
              <a:rPr lang="fr-FR" sz="2400" dirty="0" smtClean="0"/>
              <a:t>C’est-à-dire : choisir le plan d’exécution le </a:t>
            </a:r>
            <a:r>
              <a:rPr lang="fr-FR" sz="2400" dirty="0"/>
              <a:t>moins </a:t>
            </a:r>
            <a:r>
              <a:rPr lang="fr-FR" sz="2400" dirty="0" smtClean="0"/>
              <a:t>coûteux </a:t>
            </a:r>
            <a:r>
              <a:rPr lang="fr-FR" sz="2400" dirty="0"/>
              <a:t>possible (typiquement en temps</a:t>
            </a:r>
            <a:r>
              <a:rPr lang="fr-FR" sz="2400" dirty="0" smtClean="0"/>
              <a:t>) pour calculer la requête</a:t>
            </a:r>
          </a:p>
          <a:p>
            <a:pPr marL="900" indent="0">
              <a:buNone/>
            </a:pPr>
            <a:r>
              <a:rPr lang="fr-FR" sz="2400" dirty="0" smtClean="0"/>
              <a:t>Problème :  </a:t>
            </a:r>
          </a:p>
          <a:p>
            <a:pPr marL="858150" lvl="1" indent="-457200"/>
            <a:r>
              <a:rPr lang="fr-FR" sz="2000" dirty="0"/>
              <a:t>L</a:t>
            </a:r>
            <a:r>
              <a:rPr lang="fr-FR" sz="2000" dirty="0" smtClean="0"/>
              <a:t>’</a:t>
            </a:r>
            <a:r>
              <a:rPr lang="fr-FR" sz="2000" dirty="0"/>
              <a:t> « espace de recherche », c’est-à-dire l’espace dans lequel nous voulons trouver le plan d’exécution, est potentiellement </a:t>
            </a:r>
            <a:r>
              <a:rPr lang="fr-FR" sz="2000" dirty="0" smtClean="0"/>
              <a:t>gigantesque. On utilise des </a:t>
            </a:r>
            <a:r>
              <a:rPr lang="fr-FR" sz="2000" dirty="0"/>
              <a:t>« heuristiques </a:t>
            </a:r>
            <a:r>
              <a:rPr lang="fr-FR" sz="2000" dirty="0" smtClean="0"/>
              <a:t>» pour éviter de le parcourir</a:t>
            </a:r>
          </a:p>
          <a:p>
            <a:pPr marL="858150" lvl="1" indent="-457200"/>
            <a:r>
              <a:rPr lang="fr-FR" sz="2000" dirty="0"/>
              <a:t>O</a:t>
            </a:r>
            <a:r>
              <a:rPr lang="fr-FR" sz="2000" dirty="0" smtClean="0"/>
              <a:t>n doit être </a:t>
            </a:r>
            <a:r>
              <a:rPr lang="fr-FR" sz="2000" dirty="0"/>
              <a:t>capable d’estimer </a:t>
            </a:r>
            <a:r>
              <a:rPr lang="fr-FR" sz="2000" dirty="0" smtClean="0"/>
              <a:t>très rapidement le </a:t>
            </a:r>
            <a:r>
              <a:rPr lang="fr-FR" sz="2000" dirty="0"/>
              <a:t>coût de chaque plan candidat </a:t>
            </a:r>
            <a:r>
              <a:rPr lang="fr-FR" sz="2000" dirty="0" smtClean="0"/>
              <a:t>(pour trouver le moins coûteux) </a:t>
            </a:r>
          </a:p>
          <a:p>
            <a:pPr marL="900" indent="0">
              <a:buNone/>
            </a:pPr>
            <a:r>
              <a:rPr lang="fr-FR" sz="2400" dirty="0" smtClean="0"/>
              <a:t>Les </a:t>
            </a:r>
            <a:r>
              <a:rPr lang="fr-FR" sz="2400" dirty="0"/>
              <a:t>optimiseurs de </a:t>
            </a:r>
            <a:r>
              <a:rPr lang="fr-FR" sz="2400" dirty="0" smtClean="0"/>
              <a:t>systèmes relationnels </a:t>
            </a:r>
            <a:r>
              <a:rPr lang="fr-FR" sz="2400" dirty="0"/>
              <a:t>comme Oracle ou DB2 font des merveilles sur des requêtes </a:t>
            </a:r>
            <a:r>
              <a:rPr lang="fr-FR" sz="2400" dirty="0" smtClean="0"/>
              <a:t>simples</a:t>
            </a:r>
          </a:p>
          <a:p>
            <a:pPr marL="858150" lvl="1" indent="-457200"/>
            <a:r>
              <a:rPr lang="fr-FR" sz="2000" dirty="0" smtClean="0"/>
              <a:t>En </a:t>
            </a:r>
            <a:r>
              <a:rPr lang="fr-FR" sz="2000" dirty="0"/>
              <a:t>pratique, la plupart des </a:t>
            </a:r>
            <a:r>
              <a:rPr lang="fr-FR" sz="2000" dirty="0" smtClean="0"/>
              <a:t>requêtes </a:t>
            </a:r>
            <a:r>
              <a:rPr lang="fr-FR" sz="2000" dirty="0"/>
              <a:t>posées sont </a:t>
            </a:r>
            <a:r>
              <a:rPr lang="fr-FR" sz="2000" dirty="0" smtClean="0"/>
              <a:t>simples</a:t>
            </a:r>
            <a:endParaRPr lang="en-US" sz="2400" dirty="0"/>
          </a:p>
          <a:p>
            <a:pPr marL="900" indent="0">
              <a:buNone/>
            </a:pP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199-CDFD-D847-A4FB-8F5E00124A4E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67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 la complexité des requêtes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Autofit/>
          </a:bodyPr>
          <a:lstStyle/>
          <a:p>
            <a:pPr marL="360000" indent="-457200">
              <a:buNone/>
            </a:pPr>
            <a:r>
              <a:rPr lang="fr-FR" sz="2400" dirty="0" smtClean="0"/>
              <a:t>Certaines propositions ne </a:t>
            </a:r>
            <a:r>
              <a:rPr lang="fr-FR" sz="2400" dirty="0"/>
              <a:t>peuvent être ni démontrées ni </a:t>
            </a:r>
            <a:r>
              <a:rPr lang="fr-FR" sz="2400" dirty="0" smtClean="0"/>
              <a:t>réfutées</a:t>
            </a:r>
            <a:r>
              <a:rPr lang="fr-FR" sz="2400" dirty="0"/>
              <a:t> </a:t>
            </a:r>
            <a:r>
              <a:rPr lang="fr-FR" sz="2400" dirty="0" smtClean="0"/>
              <a:t>&amp; certains problèmes ne </a:t>
            </a:r>
            <a:r>
              <a:rPr lang="fr-FR" sz="2400" dirty="0"/>
              <a:t>peuvent être </a:t>
            </a:r>
            <a:r>
              <a:rPr lang="fr-FR" sz="2400" dirty="0" smtClean="0"/>
              <a:t>résolus [Church-Turing]</a:t>
            </a:r>
          </a:p>
          <a:p>
            <a:pPr marL="360000" indent="-457200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Certaines tâches sont trop coûteuses à réaliser</a:t>
            </a:r>
          </a:p>
          <a:p>
            <a:pPr marL="760050" lvl="1" indent="-457200"/>
            <a:r>
              <a:rPr lang="fr-FR" sz="2000" dirty="0" smtClean="0"/>
              <a:t>Par exemple, factoriser </a:t>
            </a:r>
            <a:r>
              <a:rPr lang="fr-FR" sz="2000" dirty="0"/>
              <a:t>un très grand entier en nombres </a:t>
            </a:r>
            <a:r>
              <a:rPr lang="fr-FR" sz="2000" dirty="0" smtClean="0"/>
              <a:t>premiers</a:t>
            </a:r>
            <a:endParaRPr lang="fr-FR" sz="2000" dirty="0"/>
          </a:p>
          <a:p>
            <a:pPr marL="360000" indent="-457200">
              <a:buNone/>
            </a:pPr>
            <a:r>
              <a:rPr lang="fr-FR" sz="2400" dirty="0" smtClean="0"/>
              <a:t>Complexité d’une tâche</a:t>
            </a:r>
          </a:p>
          <a:p>
            <a:pPr marL="760050" lvl="1" indent="-457200"/>
            <a:r>
              <a:rPr lang="fr-FR" sz="2000" dirty="0" smtClean="0"/>
              <a:t>Pour nous : en fonction de la taille des données</a:t>
            </a:r>
            <a:endParaRPr lang="fr-FR" sz="2000" dirty="0"/>
          </a:p>
          <a:p>
            <a:pPr marL="760050" lvl="1" indent="-457200"/>
            <a:r>
              <a:rPr lang="fr-FR" sz="2000" dirty="0" smtClean="0"/>
              <a:t>En temps : quel </a:t>
            </a:r>
            <a:r>
              <a:rPr lang="fr-FR" sz="2000" dirty="0"/>
              <a:t>temps </a:t>
            </a:r>
            <a:r>
              <a:rPr lang="fr-FR" sz="2000" dirty="0" smtClean="0"/>
              <a:t>est nécessaire pour </a:t>
            </a:r>
            <a:r>
              <a:rPr lang="fr-FR" sz="2000" dirty="0"/>
              <a:t>la réaliser ?	</a:t>
            </a:r>
          </a:p>
          <a:p>
            <a:pPr marL="760050" lvl="1" indent="-457200"/>
            <a:r>
              <a:rPr lang="fr-FR" sz="2000" dirty="0" smtClean="0"/>
              <a:t>En espace : quel espace </a:t>
            </a:r>
            <a:r>
              <a:rPr lang="fr-FR" sz="2000" dirty="0"/>
              <a:t>disque (ou quelle mémoire) </a:t>
            </a:r>
            <a:r>
              <a:rPr lang="fr-FR" sz="2000" dirty="0" smtClean="0"/>
              <a:t>est nécessaire</a:t>
            </a:r>
            <a:r>
              <a:rPr lang="fr-FR" sz="2000" dirty="0"/>
              <a:t> </a:t>
            </a:r>
            <a:r>
              <a:rPr lang="fr-FR" sz="2000" dirty="0" smtClean="0"/>
              <a:t>?</a:t>
            </a:r>
            <a:endParaRPr lang="fr-FR" sz="2000" dirty="0"/>
          </a:p>
          <a:p>
            <a:pPr marL="360000" indent="-457200">
              <a:buNone/>
            </a:pPr>
            <a:r>
              <a:rPr lang="fr-FR" sz="2400" dirty="0" smtClean="0"/>
              <a:t>Exemple </a:t>
            </a:r>
          </a:p>
          <a:p>
            <a:pPr marL="760050" lvl="1" indent="-457200"/>
            <a:r>
              <a:rPr lang="fr-FR" sz="2000" dirty="0" smtClean="0"/>
              <a:t>Temps linéaire : si je </a:t>
            </a:r>
            <a:r>
              <a:rPr lang="fr-FR" sz="2000" dirty="0"/>
              <a:t>double la </a:t>
            </a:r>
            <a:r>
              <a:rPr lang="fr-FR" sz="2000" dirty="0" smtClean="0"/>
              <a:t>taille des données</a:t>
            </a:r>
            <a:r>
              <a:rPr lang="fr-FR" sz="2000" dirty="0"/>
              <a:t>, </a:t>
            </a:r>
            <a:r>
              <a:rPr lang="fr-FR" sz="2000" dirty="0" smtClean="0"/>
              <a:t>je double le temps</a:t>
            </a:r>
          </a:p>
          <a:p>
            <a:pPr marL="760050" lvl="1" indent="-457200"/>
            <a:r>
              <a:rPr lang="fr-FR" sz="2000" dirty="0" smtClean="0"/>
              <a:t>Temp </a:t>
            </a:r>
            <a:r>
              <a:rPr lang="fr-FR" sz="2000" i="1" dirty="0" smtClean="0"/>
              <a:t>P</a:t>
            </a:r>
            <a:r>
              <a:rPr lang="fr-FR" sz="2000" dirty="0" smtClean="0"/>
              <a:t> ; en </a:t>
            </a:r>
            <a:r>
              <a:rPr lang="fr-FR" sz="2000" i="1" dirty="0"/>
              <a:t>n</a:t>
            </a:r>
            <a:r>
              <a:rPr lang="fr-FR" sz="2000" i="1" baseline="30000" dirty="0"/>
              <a:t>k</a:t>
            </a:r>
            <a:r>
              <a:rPr lang="fr-FR" sz="2000" dirty="0"/>
              <a:t> où </a:t>
            </a:r>
            <a:r>
              <a:rPr lang="fr-FR" sz="2000" i="1" dirty="0"/>
              <a:t>n</a:t>
            </a:r>
            <a:r>
              <a:rPr lang="fr-FR" sz="2000" dirty="0"/>
              <a:t> est la taille des </a:t>
            </a:r>
            <a:r>
              <a:rPr lang="fr-FR" sz="2000" dirty="0" smtClean="0"/>
              <a:t>données</a:t>
            </a:r>
          </a:p>
          <a:p>
            <a:pPr marL="760050" lvl="1" indent="-457200"/>
            <a:r>
              <a:rPr lang="fr-FR" sz="2000" dirty="0" smtClean="0"/>
              <a:t>Temps </a:t>
            </a:r>
            <a:r>
              <a:rPr lang="fr-FR" sz="2000" i="1" dirty="0" smtClean="0"/>
              <a:t>exptime</a:t>
            </a:r>
            <a:r>
              <a:rPr lang="fr-FR" sz="2000" dirty="0" smtClean="0"/>
              <a:t> : en </a:t>
            </a:r>
            <a:r>
              <a:rPr lang="fr-FR" sz="2000" i="1" dirty="0" smtClean="0"/>
              <a:t>k</a:t>
            </a:r>
            <a:r>
              <a:rPr lang="fr-FR" sz="2000" i="1" baseline="30000" dirty="0" smtClean="0"/>
              <a:t>n</a:t>
            </a:r>
            <a:endParaRPr lang="fr-FR" sz="2000" dirty="0" smtClean="0"/>
          </a:p>
          <a:p>
            <a:pPr marL="760050" lvl="1" indent="-457200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FD3D-23C5-CF4F-A9FD-0147BB1BCE88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721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Les raisons du succès de ces systèmes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marL="360000" lvl="0" indent="-457200">
              <a:buNone/>
            </a:pPr>
            <a:r>
              <a:rPr lang="fr-FR" sz="2400" dirty="0"/>
              <a:t>Les requêtes sont </a:t>
            </a:r>
            <a:r>
              <a:rPr lang="fr-FR" sz="2400" dirty="0" smtClean="0"/>
              <a:t>exprimées dans </a:t>
            </a:r>
            <a:r>
              <a:rPr lang="fr-FR" sz="2400" b="1" dirty="0" smtClean="0">
                <a:solidFill>
                  <a:srgbClr val="3366FF"/>
                </a:solidFill>
              </a:rPr>
              <a:t>le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b="1" dirty="0">
                <a:solidFill>
                  <a:srgbClr val="3366FF"/>
                </a:solidFill>
              </a:rPr>
              <a:t>calcul </a:t>
            </a:r>
            <a:r>
              <a:rPr lang="fr-FR" sz="2400" b="1" dirty="0" smtClean="0">
                <a:solidFill>
                  <a:srgbClr val="3366FF"/>
                </a:solidFill>
              </a:rPr>
              <a:t>relationnel</a:t>
            </a:r>
            <a:endParaRPr lang="fr-FR" sz="2400" dirty="0">
              <a:solidFill>
                <a:srgbClr val="3366FF"/>
              </a:solidFill>
            </a:endParaRPr>
          </a:p>
          <a:p>
            <a:pPr marL="760050" lvl="1" indent="-457200"/>
            <a:r>
              <a:rPr lang="fr-FR" sz="2000" dirty="0" smtClean="0"/>
              <a:t>un </a:t>
            </a:r>
            <a:r>
              <a:rPr lang="fr-FR" sz="2000" dirty="0"/>
              <a:t>langage logique, simple et compréhensible </a:t>
            </a:r>
            <a:r>
              <a:rPr lang="fr-FR" sz="2000" dirty="0" smtClean="0"/>
              <a:t>surtout </a:t>
            </a:r>
            <a:r>
              <a:rPr lang="fr-FR" sz="2000" dirty="0"/>
              <a:t>dans des variantes comme </a:t>
            </a:r>
            <a:r>
              <a:rPr lang="fr-FR" sz="2000" dirty="0" smtClean="0"/>
              <a:t>SQL </a:t>
            </a:r>
            <a:endParaRPr lang="en-US" sz="2000" dirty="0"/>
          </a:p>
          <a:p>
            <a:pPr marL="360000" lvl="0" indent="-457200">
              <a:buNone/>
            </a:pPr>
            <a:r>
              <a:rPr lang="fr-FR" sz="2400" dirty="0" smtClean="0"/>
              <a:t>Une requête du calcul est traduite en une requête de </a:t>
            </a:r>
            <a:r>
              <a:rPr lang="fr-FR" sz="2400" dirty="0" smtClean="0">
                <a:solidFill>
                  <a:srgbClr val="3366FF"/>
                </a:solidFill>
              </a:rPr>
              <a:t>l’</a:t>
            </a:r>
            <a:r>
              <a:rPr lang="fr-FR" sz="2400" b="1" dirty="0" smtClean="0">
                <a:solidFill>
                  <a:srgbClr val="3366FF"/>
                </a:solidFill>
              </a:rPr>
              <a:t>algèbre</a:t>
            </a:r>
          </a:p>
          <a:p>
            <a:pPr marL="760050" lvl="1" indent="-457200"/>
            <a:r>
              <a:rPr lang="fr-FR" sz="2000" dirty="0" smtClean="0"/>
              <a:t>facile à évaluer; Th. </a:t>
            </a:r>
            <a:r>
              <a:rPr lang="fr-FR" sz="2000" dirty="0"/>
              <a:t>d</a:t>
            </a:r>
            <a:r>
              <a:rPr lang="fr-FR" sz="2000" dirty="0" smtClean="0"/>
              <a:t>e Codd</a:t>
            </a:r>
            <a:endParaRPr lang="en-US" sz="2000" dirty="0"/>
          </a:p>
          <a:p>
            <a:pPr marL="360000" lvl="0" indent="-457200">
              <a:buNone/>
            </a:pPr>
            <a:r>
              <a:rPr lang="fr-FR" sz="2400" dirty="0" smtClean="0"/>
              <a:t>On peut </a:t>
            </a:r>
            <a:r>
              <a:rPr lang="fr-FR" sz="2400" b="1" dirty="0" smtClean="0">
                <a:solidFill>
                  <a:srgbClr val="3366FF"/>
                </a:solidFill>
              </a:rPr>
              <a:t>optimiser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/>
              <a:t>l’évaluation d’expressions de </a:t>
            </a:r>
            <a:r>
              <a:rPr lang="fr-FR" sz="2400" dirty="0" smtClean="0"/>
              <a:t>l’algèbre</a:t>
            </a:r>
          </a:p>
          <a:p>
            <a:pPr marL="760050" lvl="1" indent="-457200"/>
            <a:r>
              <a:rPr lang="fr-FR" sz="2000" dirty="0"/>
              <a:t>p</a:t>
            </a:r>
            <a:r>
              <a:rPr lang="fr-FR" sz="2000" dirty="0" smtClean="0"/>
              <a:t>arce que c’est </a:t>
            </a:r>
            <a:r>
              <a:rPr lang="fr-FR" sz="2000" dirty="0"/>
              <a:t>un modèle de calcul limité </a:t>
            </a:r>
            <a:r>
              <a:rPr lang="fr-FR" sz="2000" dirty="0" smtClean="0"/>
              <a:t>(qui ne </a:t>
            </a:r>
            <a:r>
              <a:rPr lang="fr-FR" sz="2000" dirty="0"/>
              <a:t>permet pas de calculer n’importe quelle fonction</a:t>
            </a:r>
            <a:r>
              <a:rPr lang="fr-FR" sz="2000" dirty="0" smtClean="0"/>
              <a:t>)</a:t>
            </a:r>
            <a:endParaRPr lang="en-US" sz="2000" dirty="0"/>
          </a:p>
          <a:p>
            <a:pPr marL="360000" lvl="0" indent="-457200">
              <a:buNone/>
            </a:pPr>
            <a:r>
              <a:rPr lang="fr-FR" sz="2400" dirty="0" smtClean="0"/>
              <a:t>Le </a:t>
            </a:r>
            <a:r>
              <a:rPr lang="fr-FR" sz="2400" b="1" dirty="0">
                <a:solidFill>
                  <a:srgbClr val="3366FF"/>
                </a:solidFill>
              </a:rPr>
              <a:t>parallélisme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dirty="0"/>
              <a:t>permet de passer à l’échelle de très grandes bases de </a:t>
            </a:r>
            <a:r>
              <a:rPr lang="fr-FR" sz="2400" dirty="0" smtClean="0"/>
              <a:t>données</a:t>
            </a:r>
            <a:endParaRPr lang="fr-FR" sz="2400" dirty="0"/>
          </a:p>
          <a:p>
            <a:pPr marL="760050" lvl="1" indent="-457200"/>
            <a:r>
              <a:rPr lang="fr-FR" sz="2000" dirty="0"/>
              <a:t>l</a:t>
            </a:r>
            <a:r>
              <a:rPr lang="fr-FR" sz="2000" dirty="0" smtClean="0"/>
              <a:t>es requêtes du calcul relationnel sont dans la classe de complexité AC0 </a:t>
            </a:r>
          </a:p>
          <a:p>
            <a:pPr marL="760050" lvl="1" indent="-457200"/>
            <a:r>
              <a:rPr lang="fr-FR" sz="2000" dirty="0"/>
              <a:t>t</a:t>
            </a:r>
            <a:r>
              <a:rPr lang="fr-FR" sz="2000" dirty="0" smtClean="0"/>
              <a:t>rès parallélisables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2DFD-E870-5E4A-A548-90700219ABEC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953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Un problème ouvert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360000" indent="-457200">
              <a:buNone/>
            </a:pPr>
            <a:r>
              <a:rPr lang="fr-FR" sz="2400" dirty="0" smtClean="0"/>
              <a:t>Toute requête du calcul relationnel peut être évaluée en </a:t>
            </a:r>
            <a:r>
              <a:rPr lang="fr-FR" sz="2400" i="1" dirty="0" smtClean="0"/>
              <a:t>P</a:t>
            </a:r>
            <a:endParaRPr lang="fr-FR" sz="2400" dirty="0"/>
          </a:p>
          <a:p>
            <a:pPr marL="360000" indent="-457200">
              <a:buNone/>
            </a:pPr>
            <a:r>
              <a:rPr lang="fr-FR" sz="2400" dirty="0" smtClean="0"/>
              <a:t>Réciproquement, </a:t>
            </a:r>
            <a:r>
              <a:rPr lang="fr-FR" sz="2400" dirty="0"/>
              <a:t>p</a:t>
            </a:r>
            <a:r>
              <a:rPr lang="fr-FR" sz="2400" dirty="0" smtClean="0"/>
              <a:t>eut-on exprimer en calcul toutes les requêtes calculables en </a:t>
            </a:r>
            <a:r>
              <a:rPr lang="fr-FR" sz="2400" i="1" dirty="0" smtClean="0"/>
              <a:t>P?			</a:t>
            </a:r>
            <a:r>
              <a:rPr lang="fr-FR" sz="2400" dirty="0" smtClean="0"/>
              <a:t>Non</a:t>
            </a:r>
          </a:p>
          <a:p>
            <a:pPr marL="760050" lvl="1" indent="-457200"/>
            <a:r>
              <a:rPr lang="fr-FR" sz="2000" dirty="0" smtClean="0"/>
              <a:t>Étant </a:t>
            </a:r>
            <a:r>
              <a:rPr lang="fr-FR" sz="2000" dirty="0"/>
              <a:t>donné un graphe </a:t>
            </a:r>
            <a:r>
              <a:rPr lang="fr-FR" sz="2000" i="1" dirty="0"/>
              <a:t>G</a:t>
            </a:r>
            <a:r>
              <a:rPr lang="fr-FR" sz="2000" dirty="0"/>
              <a:t>, et deux points </a:t>
            </a:r>
            <a:r>
              <a:rPr lang="fr-FR" sz="2000" i="1" dirty="0"/>
              <a:t>a, f </a:t>
            </a:r>
            <a:r>
              <a:rPr lang="fr-FR" sz="2000" dirty="0"/>
              <a:t>de ce graphe, est-ce qu’il existe un chemin de </a:t>
            </a:r>
            <a:r>
              <a:rPr lang="fr-FR" sz="2000" i="1" dirty="0"/>
              <a:t>a</a:t>
            </a:r>
            <a:r>
              <a:rPr lang="fr-FR" sz="2000" dirty="0"/>
              <a:t> à </a:t>
            </a:r>
            <a:r>
              <a:rPr lang="fr-FR" sz="2000" i="1" dirty="0"/>
              <a:t>f</a:t>
            </a:r>
            <a:r>
              <a:rPr lang="fr-FR" sz="2000" dirty="0"/>
              <a:t> ? </a:t>
            </a:r>
            <a:endParaRPr lang="fr-FR" sz="2000" dirty="0" smtClean="0"/>
          </a:p>
          <a:p>
            <a:pPr marL="760050" lvl="2" indent="-457200">
              <a:buFont typeface="Lucida Grande"/>
              <a:buChar char="-"/>
            </a:pPr>
            <a:r>
              <a:rPr lang="fr-FR" sz="2000" dirty="0" smtClean="0"/>
              <a:t>On peut demander </a:t>
            </a:r>
            <a:r>
              <a:rPr lang="fr-FR" sz="2000" dirty="0"/>
              <a:t>s’il existe un chemin de longueur 3 ou même </a:t>
            </a:r>
            <a:r>
              <a:rPr lang="fr-FR" sz="2000" i="1" dirty="0"/>
              <a:t>k</a:t>
            </a:r>
            <a:r>
              <a:rPr lang="fr-FR" sz="2000" dirty="0"/>
              <a:t>, pour un </a:t>
            </a:r>
            <a:r>
              <a:rPr lang="fr-FR" sz="2000" i="1" dirty="0"/>
              <a:t>k</a:t>
            </a:r>
            <a:r>
              <a:rPr lang="fr-FR" sz="2000" dirty="0"/>
              <a:t> </a:t>
            </a:r>
            <a:r>
              <a:rPr lang="fr-FR" sz="2000" dirty="0" smtClean="0"/>
              <a:t>fixé</a:t>
            </a:r>
            <a:endParaRPr lang="fr-FR" sz="2000" dirty="0"/>
          </a:p>
          <a:p>
            <a:pPr marL="360000" indent="-457200">
              <a:buNone/>
            </a:pPr>
            <a:r>
              <a:rPr lang="fr-FR" sz="2400" dirty="0" smtClean="0">
                <a:solidFill>
                  <a:srgbClr val="3366FF"/>
                </a:solidFill>
              </a:rPr>
              <a:t>Trouver un </a:t>
            </a:r>
            <a:r>
              <a:rPr lang="fr-FR" sz="2400" dirty="0">
                <a:solidFill>
                  <a:srgbClr val="3366FF"/>
                </a:solidFill>
              </a:rPr>
              <a:t>langage </a:t>
            </a:r>
            <a:r>
              <a:rPr lang="fr-FR" sz="2400" dirty="0" smtClean="0">
                <a:solidFill>
                  <a:srgbClr val="3366FF"/>
                </a:solidFill>
              </a:rPr>
              <a:t>logique </a:t>
            </a:r>
            <a:r>
              <a:rPr lang="fr-FR" sz="2400" dirty="0">
                <a:solidFill>
                  <a:srgbClr val="3366FF"/>
                </a:solidFill>
              </a:rPr>
              <a:t>qui permettrait d’exprimer </a:t>
            </a:r>
            <a:r>
              <a:rPr lang="fr-FR" sz="2400" b="1" dirty="0">
                <a:solidFill>
                  <a:srgbClr val="3366FF"/>
                </a:solidFill>
              </a:rPr>
              <a:t>toutes </a:t>
            </a:r>
            <a:r>
              <a:rPr lang="fr-FR" sz="2400" b="1" dirty="0" smtClean="0">
                <a:solidFill>
                  <a:srgbClr val="3366FF"/>
                </a:solidFill>
              </a:rPr>
              <a:t>les </a:t>
            </a:r>
            <a:r>
              <a:rPr lang="fr-FR" sz="2400" dirty="0" smtClean="0">
                <a:solidFill>
                  <a:srgbClr val="3366FF"/>
                </a:solidFill>
              </a:rPr>
              <a:t>requêtes</a:t>
            </a:r>
            <a:r>
              <a:rPr lang="fr-FR" sz="2400" b="1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calculables en temps polynomial mais qui ne permettrait d’exprimer </a:t>
            </a:r>
            <a:r>
              <a:rPr lang="fr-FR" sz="2400" b="1" dirty="0" smtClean="0">
                <a:solidFill>
                  <a:srgbClr val="3366FF"/>
                </a:solidFill>
              </a:rPr>
              <a:t>que des </a:t>
            </a:r>
            <a:r>
              <a:rPr lang="fr-FR" sz="2400" dirty="0" smtClean="0">
                <a:solidFill>
                  <a:srgbClr val="3366FF"/>
                </a:solidFill>
              </a:rPr>
              <a:t>requêtes</a:t>
            </a:r>
            <a:r>
              <a:rPr lang="fr-FR" sz="2400" b="1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en temps polynomial</a:t>
            </a:r>
          </a:p>
          <a:p>
            <a:pPr marL="360000" indent="-457200">
              <a:buNone/>
            </a:pPr>
            <a:r>
              <a:rPr lang="fr-FR" sz="2400" dirty="0" smtClean="0"/>
              <a:t>Un pont entre le logiquement </a:t>
            </a:r>
            <a:r>
              <a:rPr lang="fr-FR" sz="2400" dirty="0"/>
              <a:t>exprimable et le facilement </a:t>
            </a:r>
            <a:r>
              <a:rPr lang="fr-FR" sz="2400" dirty="0" smtClean="0"/>
              <a:t>calculable</a:t>
            </a:r>
            <a:endParaRPr lang="en-US" sz="2400" dirty="0"/>
          </a:p>
          <a:p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2ED9-6D82-BE45-A64A-5FC57C9565B8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875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2">
                <a:lumMod val="75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ano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217847" cy="4638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37320" y="1927373"/>
            <a:ext cx="4186808" cy="4525963"/>
          </a:xfrm>
        </p:spPr>
        <p:txBody>
          <a:bodyPr>
            <a:normAutofit/>
          </a:bodyPr>
          <a:lstStyle/>
          <a:p>
            <a:pPr marL="360000" indent="-457200"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À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l’étudiante </a:t>
            </a:r>
            <a:endParaRPr lang="fr-FR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60000" indent="-457200">
              <a:spcBef>
                <a:spcPts val="0"/>
              </a:spcBef>
              <a:buNone/>
            </a:pP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informatique</a:t>
            </a: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marL="360000" indent="-457200"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   	en mathématiques </a:t>
            </a:r>
          </a:p>
          <a:p>
            <a:pPr marL="360000" indent="-457200">
              <a:spcBef>
                <a:spcPts val="0"/>
              </a:spcBef>
              <a:buNone/>
            </a:pP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  	ou 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</a:rPr>
              <a:t>sciences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634-84C7-FD44-B42C-4BE9DA795222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61" name="Grouper 60"/>
          <p:cNvGrpSpPr/>
          <p:nvPr/>
        </p:nvGrpSpPr>
        <p:grpSpPr>
          <a:xfrm>
            <a:off x="7272339" y="4725144"/>
            <a:ext cx="323997" cy="179997"/>
            <a:chOff x="4355976" y="2060848"/>
            <a:chExt cx="1440160" cy="720080"/>
          </a:xfrm>
        </p:grpSpPr>
        <p:sp>
          <p:nvSpPr>
            <p:cNvPr id="19" name="Ellipse 18"/>
            <p:cNvSpPr/>
            <p:nvPr/>
          </p:nvSpPr>
          <p:spPr>
            <a:xfrm>
              <a:off x="5292080" y="234888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796408" y="250128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948808" y="256490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101208" y="234888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292080" y="250128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364088" y="2420888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076056" y="2420888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499992" y="263691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588768" y="263691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572000" y="256490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724400" y="249289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876800" y="227687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029200" y="227687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181600" y="22048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932040" y="23572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860032" y="234888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932040" y="249289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084440" y="2348880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4788024" y="256490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868416" y="249289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148064" y="256490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5588496" y="213285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436096" y="228525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292080" y="22048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444480" y="22048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5316083" y="2393193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372472" y="22048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524872" y="213285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148064" y="2420888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716016" y="256490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Connecteur droit 50"/>
            <p:cNvCxnSpPr>
              <a:endCxn id="30" idx="0"/>
            </p:cNvCxnSpPr>
            <p:nvPr/>
          </p:nvCxnSpPr>
          <p:spPr>
            <a:xfrm flipV="1">
              <a:off x="4355976" y="2276872"/>
              <a:ext cx="592832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V="1">
              <a:off x="5004048" y="2060848"/>
              <a:ext cx="720080" cy="21602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H="1">
              <a:off x="5436096" y="2132856"/>
              <a:ext cx="360040" cy="5040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71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5257-53BA-7C4F-848C-BAAFE91C375D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21553"/>
            <a:ext cx="9144000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rgbClr val="000090"/>
                </a:solidFill>
              </a:rPr>
              <a:t>Playboy : </a:t>
            </a:r>
            <a:r>
              <a:rPr lang="fr-FR" sz="2400" i="1" dirty="0">
                <a:solidFill>
                  <a:srgbClr val="000090"/>
                </a:solidFill>
              </a:rPr>
              <a:t>Is your company motto really "Don't be evil"?</a:t>
            </a:r>
          </a:p>
          <a:p>
            <a:pPr marL="360000" indent="-4572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rgbClr val="000090"/>
                </a:solidFill>
              </a:rPr>
              <a:t>Brin : </a:t>
            </a:r>
            <a:r>
              <a:rPr lang="fr-FR" sz="2400" i="1" dirty="0">
                <a:solidFill>
                  <a:srgbClr val="000090"/>
                </a:solidFill>
              </a:rPr>
              <a:t>Yes, it's real.</a:t>
            </a:r>
          </a:p>
          <a:p>
            <a:pPr marL="360000" indent="-4572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rgbClr val="000090"/>
                </a:solidFill>
              </a:rPr>
              <a:t>Playboy : </a:t>
            </a:r>
            <a:r>
              <a:rPr lang="fr-FR" sz="2400" i="1" dirty="0">
                <a:solidFill>
                  <a:srgbClr val="000090"/>
                </a:solidFill>
              </a:rPr>
              <a:t>Is it a written code?</a:t>
            </a:r>
          </a:p>
          <a:p>
            <a:pPr marL="360000" indent="-4572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rgbClr val="000090"/>
                </a:solidFill>
              </a:rPr>
              <a:t>Brin : </a:t>
            </a:r>
            <a:r>
              <a:rPr lang="fr-FR" sz="2400" i="1" dirty="0">
                <a:solidFill>
                  <a:srgbClr val="000090"/>
                </a:solidFill>
              </a:rPr>
              <a:t>Yes. We have other rules, </a:t>
            </a:r>
            <a:r>
              <a:rPr lang="fr-FR" sz="2400" i="1" dirty="0" err="1" smtClean="0">
                <a:solidFill>
                  <a:srgbClr val="000090"/>
                </a:solidFill>
              </a:rPr>
              <a:t>too</a:t>
            </a:r>
            <a:r>
              <a:rPr lang="fr-FR" sz="2400" i="1" dirty="0" smtClean="0">
                <a:solidFill>
                  <a:srgbClr val="000090"/>
                </a:solidFill>
              </a:rPr>
              <a:t>.</a:t>
            </a:r>
          </a:p>
          <a:p>
            <a:pPr marL="360000" indent="-45720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rgbClr val="000090"/>
                </a:solidFill>
              </a:rPr>
              <a:t>Page : </a:t>
            </a:r>
            <a:r>
              <a:rPr lang="fr-FR" sz="2400" i="1" dirty="0">
                <a:solidFill>
                  <a:srgbClr val="000090"/>
                </a:solidFill>
              </a:rPr>
              <a:t>We allow dogs, for </a:t>
            </a:r>
            <a:r>
              <a:rPr lang="fr-FR" sz="2400" i="1" dirty="0" smtClean="0">
                <a:solidFill>
                  <a:srgbClr val="000090"/>
                </a:solidFill>
              </a:rPr>
              <a:t>example.                            </a:t>
            </a:r>
            <a:r>
              <a:rPr lang="fr-FR" sz="2000" dirty="0" smtClean="0">
                <a:solidFill>
                  <a:srgbClr val="000090"/>
                </a:solidFill>
              </a:rPr>
              <a:t>Sergey Brin et Larry Page,          fondateurs de Google. </a:t>
            </a:r>
          </a:p>
          <a:p>
            <a:pPr marL="360000" indent="-45720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2000" dirty="0" smtClean="0">
                <a:solidFill>
                  <a:srgbClr val="000090"/>
                </a:solidFill>
              </a:rPr>
              <a:t>Interview </a:t>
            </a:r>
            <a:r>
              <a:rPr lang="fr-FR" sz="2000" dirty="0">
                <a:solidFill>
                  <a:srgbClr val="000090"/>
                </a:solidFill>
              </a:rPr>
              <a:t>dans le magasine </a:t>
            </a:r>
            <a:r>
              <a:rPr lang="fr-FR" sz="2000" i="1" dirty="0">
                <a:solidFill>
                  <a:srgbClr val="000090"/>
                </a:solidFill>
              </a:rPr>
              <a:t>Playboy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smtClean="0">
                <a:solidFill>
                  <a:srgbClr val="000090"/>
                </a:solidFill>
              </a:rPr>
              <a:t>2004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371600" y="280851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 smtClean="0"/>
              <a:t>Introduction</a:t>
            </a:r>
            <a:endParaRPr lang="fr-FR" sz="2400" b="1" dirty="0" smtClean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fr-FR" sz="2400" dirty="0" smtClean="0"/>
              <a:t>Deux réalisations du </a:t>
            </a:r>
            <a:r>
              <a:rPr lang="de-DE" sz="2400" dirty="0" smtClean="0"/>
              <a:t>20</a:t>
            </a:r>
            <a:r>
              <a:rPr lang="de-DE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Les systèmes relationnels	</a:t>
            </a:r>
          </a:p>
          <a:p>
            <a:pPr algn="l"/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Les moteurs de recherche de la Toile </a:t>
            </a:r>
            <a:r>
              <a:rPr lang="fr-FR" sz="24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fr-FR" sz="2400" dirty="0" smtClean="0"/>
          </a:p>
          <a:p>
            <a:pPr algn="l"/>
            <a:r>
              <a:rPr lang="fr-FR" sz="2400" dirty="0" smtClean="0"/>
              <a:t>Deux défis du 21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Réseaux et connaissances collectives</a:t>
            </a:r>
          </a:p>
          <a:p>
            <a:pPr algn="l"/>
            <a:r>
              <a:rPr lang="fr-FR" sz="2400" dirty="0" smtClean="0"/>
              <a:t>	La Toile des connaissances	</a:t>
            </a:r>
          </a:p>
          <a:p>
            <a:pPr algn="l"/>
            <a:r>
              <a:rPr lang="fr-FR" sz="2400" dirty="0" smtClean="0"/>
              <a:t>Conclusion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763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600" dirty="0" smtClean="0"/>
              <a:t>Ce qui a changé avec la Toile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498599"/>
            <a:ext cx="4608512" cy="4594697"/>
          </a:xfrm>
        </p:spPr>
        <p:txBody>
          <a:bodyPr>
            <a:normAutofit/>
          </a:bodyPr>
          <a:lstStyle/>
          <a:p>
            <a:pPr marL="360000" indent="-457200" eaLnBrk="1" hangingPunct="1">
              <a:lnSpc>
                <a:spcPct val="80000"/>
              </a:lnSpc>
              <a:buNone/>
            </a:pPr>
            <a:r>
              <a:rPr lang="fr-FR" sz="2400" dirty="0" smtClean="0"/>
              <a:t>L’information résidait sur des iles avec des formats, des langages de programmation, des applications, des systèmes d’exploitations différents</a:t>
            </a:r>
          </a:p>
          <a:p>
            <a:pPr marL="360000" indent="-457200">
              <a:lnSpc>
                <a:spcPct val="80000"/>
              </a:lnSpc>
              <a:buNone/>
            </a:pPr>
            <a:r>
              <a:rPr lang="fr-FR" sz="2400" dirty="0"/>
              <a:t>Grâce à des </a:t>
            </a:r>
            <a:r>
              <a:rPr lang="fr-FR" sz="2400" b="1" dirty="0">
                <a:solidFill>
                  <a:srgbClr val="3366FF"/>
                </a:solidFill>
              </a:rPr>
              <a:t>standards universels </a:t>
            </a:r>
            <a:r>
              <a:rPr lang="fr-FR" sz="2400" dirty="0"/>
              <a:t>pour échanger de </a:t>
            </a:r>
            <a:r>
              <a:rPr lang="fr-FR" sz="2400" dirty="0" smtClean="0"/>
              <a:t>l’information, nous avons maintenant : </a:t>
            </a:r>
            <a:endParaRPr lang="fr-FR" sz="2400" dirty="0"/>
          </a:p>
          <a:p>
            <a:pPr marL="3600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FR" sz="2400" dirty="0" smtClean="0"/>
              <a:t>Un </a:t>
            </a:r>
            <a:r>
              <a:rPr lang="fr-FR" sz="2400" dirty="0"/>
              <a:t>accès uniforme et universel à </a:t>
            </a:r>
            <a:r>
              <a:rPr lang="fr-FR" sz="2400" dirty="0" smtClean="0"/>
              <a:t>l’information</a:t>
            </a:r>
          </a:p>
          <a:p>
            <a:pPr marL="3600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FR" sz="2400" dirty="0" smtClean="0"/>
              <a:t>L’accès à des volumes gigantesques d’information </a:t>
            </a:r>
          </a:p>
          <a:p>
            <a:pPr lvl="1" eaLnBrk="1" hangingPunct="1"/>
            <a:endParaRPr lang="fr-FR" sz="2000" dirty="0" smtClean="0"/>
          </a:p>
          <a:p>
            <a:pPr lvl="1" eaLnBrk="1" hangingPunct="1"/>
            <a:endParaRPr lang="fr-FR" sz="2000" dirty="0" smtClean="0"/>
          </a:p>
          <a:p>
            <a:pPr marL="0" indent="0" eaLnBrk="1" hangingPunct="1"/>
            <a:endParaRPr lang="fr-FR" sz="200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2901-9C49-D845-8817-BC359E6756B1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11" name="Groupe 21"/>
          <p:cNvGrpSpPr>
            <a:grpSpLocks/>
          </p:cNvGrpSpPr>
          <p:nvPr/>
        </p:nvGrpSpPr>
        <p:grpSpPr bwMode="auto">
          <a:xfrm>
            <a:off x="7446436" y="3536421"/>
            <a:ext cx="242509" cy="617527"/>
            <a:chOff x="4748120" y="3012381"/>
            <a:chExt cx="1080655" cy="963874"/>
          </a:xfrm>
        </p:grpSpPr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4748120" y="3014352"/>
              <a:ext cx="1080655" cy="9619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cxnSp>
          <p:nvCxnSpPr>
            <p:cNvPr id="34" name="Connecteur droit 18"/>
            <p:cNvCxnSpPr>
              <a:cxnSpLocks noChangeShapeType="1"/>
            </p:cNvCxnSpPr>
            <p:nvPr/>
          </p:nvCxnSpPr>
          <p:spPr bwMode="auto">
            <a:xfrm>
              <a:off x="4759996" y="3228109"/>
              <a:ext cx="1021278" cy="118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Connecteur droit 19"/>
            <p:cNvCxnSpPr>
              <a:cxnSpLocks noChangeShapeType="1"/>
            </p:cNvCxnSpPr>
            <p:nvPr/>
          </p:nvCxnSpPr>
          <p:spPr bwMode="auto">
            <a:xfrm rot="5400000">
              <a:off x="4664997" y="3477490"/>
              <a:ext cx="926272" cy="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Connecteur droit 20"/>
            <p:cNvCxnSpPr>
              <a:cxnSpLocks noChangeShapeType="1"/>
            </p:cNvCxnSpPr>
            <p:nvPr/>
          </p:nvCxnSpPr>
          <p:spPr bwMode="auto">
            <a:xfrm rot="5400000">
              <a:off x="5007397" y="3475515"/>
              <a:ext cx="926272" cy="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roupe 24"/>
          <p:cNvGrpSpPr>
            <a:grpSpLocks/>
          </p:cNvGrpSpPr>
          <p:nvPr/>
        </p:nvGrpSpPr>
        <p:grpSpPr bwMode="auto">
          <a:xfrm>
            <a:off x="7148472" y="3881575"/>
            <a:ext cx="242509" cy="617527"/>
            <a:chOff x="4748120" y="3012381"/>
            <a:chExt cx="1080655" cy="963874"/>
          </a:xfrm>
        </p:grpSpPr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748120" y="3014352"/>
              <a:ext cx="1080655" cy="9619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cxnSp>
          <p:nvCxnSpPr>
            <p:cNvPr id="30" name="Connecteur droit 26"/>
            <p:cNvCxnSpPr>
              <a:cxnSpLocks noChangeShapeType="1"/>
            </p:cNvCxnSpPr>
            <p:nvPr/>
          </p:nvCxnSpPr>
          <p:spPr bwMode="auto">
            <a:xfrm>
              <a:off x="4759996" y="3228109"/>
              <a:ext cx="1021278" cy="118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Connecteur droit 27"/>
            <p:cNvCxnSpPr>
              <a:cxnSpLocks noChangeShapeType="1"/>
            </p:cNvCxnSpPr>
            <p:nvPr/>
          </p:nvCxnSpPr>
          <p:spPr bwMode="auto">
            <a:xfrm rot="5400000">
              <a:off x="4664997" y="3477490"/>
              <a:ext cx="926272" cy="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Connecteur droit 28"/>
            <p:cNvCxnSpPr>
              <a:cxnSpLocks noChangeShapeType="1"/>
            </p:cNvCxnSpPr>
            <p:nvPr/>
          </p:nvCxnSpPr>
          <p:spPr bwMode="auto">
            <a:xfrm rot="5400000">
              <a:off x="5007397" y="3475515"/>
              <a:ext cx="926272" cy="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3" name="Groupe 29"/>
          <p:cNvGrpSpPr>
            <a:grpSpLocks/>
          </p:cNvGrpSpPr>
          <p:nvPr/>
        </p:nvGrpSpPr>
        <p:grpSpPr bwMode="auto">
          <a:xfrm>
            <a:off x="6977143" y="3437176"/>
            <a:ext cx="420460" cy="350667"/>
            <a:chOff x="4748120" y="3012381"/>
            <a:chExt cx="1080655" cy="963874"/>
          </a:xfrm>
        </p:grpSpPr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4748120" y="3014352"/>
              <a:ext cx="1080655" cy="9619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cxnSp>
          <p:nvCxnSpPr>
            <p:cNvPr id="26" name="Connecteur droit 31"/>
            <p:cNvCxnSpPr>
              <a:cxnSpLocks noChangeShapeType="1"/>
            </p:cNvCxnSpPr>
            <p:nvPr/>
          </p:nvCxnSpPr>
          <p:spPr bwMode="auto">
            <a:xfrm>
              <a:off x="4759996" y="3228109"/>
              <a:ext cx="1021278" cy="118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Connecteur droit 32"/>
            <p:cNvCxnSpPr>
              <a:cxnSpLocks noChangeShapeType="1"/>
            </p:cNvCxnSpPr>
            <p:nvPr/>
          </p:nvCxnSpPr>
          <p:spPr bwMode="auto">
            <a:xfrm rot="5400000">
              <a:off x="4664997" y="3477490"/>
              <a:ext cx="926272" cy="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Connecteur droit 33"/>
            <p:cNvCxnSpPr>
              <a:cxnSpLocks noChangeShapeType="1"/>
            </p:cNvCxnSpPr>
            <p:nvPr/>
          </p:nvCxnSpPr>
          <p:spPr bwMode="auto">
            <a:xfrm rot="5400000">
              <a:off x="5007397" y="3475515"/>
              <a:ext cx="926272" cy="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5527882" y="2001425"/>
            <a:ext cx="3566457" cy="3539754"/>
          </a:xfrm>
          <a:prstGeom prst="ellipse">
            <a:avLst/>
          </a:prstGeom>
          <a:noFill/>
          <a:ln w="76200" algn="ctr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pic>
        <p:nvPicPr>
          <p:cNvPr id="19" name="Picture 8" descr="C:\Users\Serge\AppData\Local\Microsoft\Windows\Temporary Internet Files\Content.IE5\UFAHXQ4N\MCj04042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524" y="4408698"/>
            <a:ext cx="958449" cy="117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30"/>
          <p:cNvGrpSpPr>
            <a:grpSpLocks/>
          </p:cNvGrpSpPr>
          <p:nvPr/>
        </p:nvGrpSpPr>
        <p:grpSpPr bwMode="auto">
          <a:xfrm>
            <a:off x="6927482" y="2026787"/>
            <a:ext cx="718423" cy="1336505"/>
            <a:chOff x="3752603" y="391886"/>
            <a:chExt cx="1318161" cy="1401288"/>
          </a:xfrm>
          <a:solidFill>
            <a:srgbClr val="3366FF"/>
          </a:solidFill>
        </p:grpSpPr>
        <p:sp>
          <p:nvSpPr>
            <p:cNvPr id="23" name="Rectangle à coins arrondis 28"/>
            <p:cNvSpPr>
              <a:spLocks noChangeArrowheads="1"/>
            </p:cNvSpPr>
            <p:nvPr/>
          </p:nvSpPr>
          <p:spPr bwMode="auto">
            <a:xfrm>
              <a:off x="3752603" y="1496290"/>
              <a:ext cx="1318161" cy="296884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9525" algn="ctr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" name="Double flèche verticale 29"/>
            <p:cNvSpPr>
              <a:spLocks noChangeArrowheads="1"/>
            </p:cNvSpPr>
            <p:nvPr/>
          </p:nvSpPr>
          <p:spPr bwMode="auto">
            <a:xfrm>
              <a:off x="4286992" y="391886"/>
              <a:ext cx="261258" cy="1104405"/>
            </a:xfrm>
            <a:prstGeom prst="upDownArrow">
              <a:avLst>
                <a:gd name="adj1" fmla="val 50000"/>
                <a:gd name="adj2" fmla="val 50003"/>
              </a:avLst>
            </a:prstGeom>
            <a:solidFill>
              <a:srgbClr val="660066"/>
            </a:solidFill>
            <a:ln w="9525" algn="ctr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pic>
        <p:nvPicPr>
          <p:cNvPr id="21" name="Picture 7" descr="http://www.idealliance.org/papers/extreme/proceedings/html/2003/Walsh01/WALS0616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4981" y="4646867"/>
            <a:ext cx="771394" cy="13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://www.idealliance.org/papers/extreme/proceedings/html/2003/Walsh01/WALS0616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007" y="2488439"/>
            <a:ext cx="771394" cy="13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idealliance.org/papers/extreme/proceedings/html/2003/Walsh01/WALS0616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606" y="1735667"/>
            <a:ext cx="771394" cy="13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>
            <a:stCxn id="19" idx="3"/>
            <a:endCxn id="29" idx="0"/>
          </p:cNvCxnSpPr>
          <p:nvPr/>
        </p:nvCxnSpPr>
        <p:spPr bwMode="auto">
          <a:xfrm flipV="1">
            <a:off x="6050973" y="3882838"/>
            <a:ext cx="1218754" cy="11147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Ellipse 36"/>
          <p:cNvSpPr/>
          <p:nvPr/>
        </p:nvSpPr>
        <p:spPr bwMode="auto">
          <a:xfrm>
            <a:off x="6604000" y="3344334"/>
            <a:ext cx="1368777" cy="1185333"/>
          </a:xfrm>
          <a:prstGeom prst="ellipse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6756400" y="5445224"/>
            <a:ext cx="1368777" cy="1185333"/>
          </a:xfrm>
          <a:prstGeom prst="ellipse">
            <a:avLst/>
          </a:prstGeom>
          <a:solidFill>
            <a:srgbClr val="DCE6F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grpSp>
        <p:nvGrpSpPr>
          <p:cNvPr id="55" name="Groupe 21"/>
          <p:cNvGrpSpPr>
            <a:grpSpLocks/>
          </p:cNvGrpSpPr>
          <p:nvPr/>
        </p:nvGrpSpPr>
        <p:grpSpPr bwMode="auto">
          <a:xfrm>
            <a:off x="7569851" y="5634671"/>
            <a:ext cx="242509" cy="617527"/>
            <a:chOff x="4748120" y="3012381"/>
            <a:chExt cx="1080655" cy="963874"/>
          </a:xfrm>
          <a:solidFill>
            <a:srgbClr val="FFA0A9"/>
          </a:solidFill>
        </p:grpSpPr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4748120" y="3014352"/>
              <a:ext cx="1080655" cy="961903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cxnSp>
          <p:nvCxnSpPr>
            <p:cNvPr id="57" name="Connecteur droit 18"/>
            <p:cNvCxnSpPr>
              <a:cxnSpLocks noChangeShapeType="1"/>
            </p:cNvCxnSpPr>
            <p:nvPr/>
          </p:nvCxnSpPr>
          <p:spPr bwMode="auto">
            <a:xfrm>
              <a:off x="4759996" y="3228109"/>
              <a:ext cx="1021278" cy="11875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8" name="Connecteur droit 19"/>
            <p:cNvCxnSpPr>
              <a:cxnSpLocks noChangeShapeType="1"/>
            </p:cNvCxnSpPr>
            <p:nvPr/>
          </p:nvCxnSpPr>
          <p:spPr bwMode="auto">
            <a:xfrm rot="5400000">
              <a:off x="4664997" y="3477490"/>
              <a:ext cx="926272" cy="3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9" name="Connecteur droit 20"/>
            <p:cNvCxnSpPr>
              <a:cxnSpLocks noChangeShapeType="1"/>
            </p:cNvCxnSpPr>
            <p:nvPr/>
          </p:nvCxnSpPr>
          <p:spPr bwMode="auto">
            <a:xfrm rot="5400000">
              <a:off x="5007397" y="3475515"/>
              <a:ext cx="926272" cy="3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0" name="Groupe 24"/>
          <p:cNvGrpSpPr>
            <a:grpSpLocks/>
          </p:cNvGrpSpPr>
          <p:nvPr/>
        </p:nvGrpSpPr>
        <p:grpSpPr bwMode="auto">
          <a:xfrm>
            <a:off x="7271887" y="5979825"/>
            <a:ext cx="242509" cy="617527"/>
            <a:chOff x="4748120" y="3012381"/>
            <a:chExt cx="1080655" cy="963874"/>
          </a:xfrm>
          <a:solidFill>
            <a:srgbClr val="FFA0A9"/>
          </a:solidFill>
        </p:grpSpPr>
        <p:sp>
          <p:nvSpPr>
            <p:cNvPr id="61" name="Rectangle 25"/>
            <p:cNvSpPr>
              <a:spLocks noChangeArrowheads="1"/>
            </p:cNvSpPr>
            <p:nvPr/>
          </p:nvSpPr>
          <p:spPr bwMode="auto">
            <a:xfrm>
              <a:off x="4748120" y="3014352"/>
              <a:ext cx="1080655" cy="961903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cxnSp>
          <p:nvCxnSpPr>
            <p:cNvPr id="62" name="Connecteur droit 26"/>
            <p:cNvCxnSpPr>
              <a:cxnSpLocks noChangeShapeType="1"/>
            </p:cNvCxnSpPr>
            <p:nvPr/>
          </p:nvCxnSpPr>
          <p:spPr bwMode="auto">
            <a:xfrm>
              <a:off x="4759996" y="3228109"/>
              <a:ext cx="1021278" cy="11875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3" name="Connecteur droit 27"/>
            <p:cNvCxnSpPr>
              <a:cxnSpLocks noChangeShapeType="1"/>
            </p:cNvCxnSpPr>
            <p:nvPr/>
          </p:nvCxnSpPr>
          <p:spPr bwMode="auto">
            <a:xfrm rot="5400000">
              <a:off x="4664997" y="3477490"/>
              <a:ext cx="926272" cy="3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4" name="Connecteur droit 28"/>
            <p:cNvCxnSpPr>
              <a:cxnSpLocks noChangeShapeType="1"/>
            </p:cNvCxnSpPr>
            <p:nvPr/>
          </p:nvCxnSpPr>
          <p:spPr bwMode="auto">
            <a:xfrm rot="5400000">
              <a:off x="5007397" y="3475515"/>
              <a:ext cx="926272" cy="3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5" name="Groupe 29"/>
          <p:cNvGrpSpPr>
            <a:grpSpLocks/>
          </p:cNvGrpSpPr>
          <p:nvPr/>
        </p:nvGrpSpPr>
        <p:grpSpPr bwMode="auto">
          <a:xfrm>
            <a:off x="7100558" y="5535426"/>
            <a:ext cx="420460" cy="350667"/>
            <a:chOff x="4748120" y="3012381"/>
            <a:chExt cx="1080655" cy="963874"/>
          </a:xfrm>
          <a:solidFill>
            <a:srgbClr val="FFA0A9"/>
          </a:solidFill>
        </p:grpSpPr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4748120" y="3014352"/>
              <a:ext cx="1080655" cy="961903"/>
            </a:xfrm>
            <a:prstGeom prst="rect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cxnSp>
          <p:nvCxnSpPr>
            <p:cNvPr id="67" name="Connecteur droit 31"/>
            <p:cNvCxnSpPr>
              <a:cxnSpLocks noChangeShapeType="1"/>
            </p:cNvCxnSpPr>
            <p:nvPr/>
          </p:nvCxnSpPr>
          <p:spPr bwMode="auto">
            <a:xfrm>
              <a:off x="4759996" y="3228109"/>
              <a:ext cx="1021278" cy="11875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8" name="Connecteur droit 32"/>
            <p:cNvCxnSpPr>
              <a:cxnSpLocks noChangeShapeType="1"/>
            </p:cNvCxnSpPr>
            <p:nvPr/>
          </p:nvCxnSpPr>
          <p:spPr bwMode="auto">
            <a:xfrm rot="5400000">
              <a:off x="4664997" y="3477490"/>
              <a:ext cx="926272" cy="3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9" name="Connecteur droit 33"/>
            <p:cNvCxnSpPr>
              <a:cxnSpLocks noChangeShapeType="1"/>
            </p:cNvCxnSpPr>
            <p:nvPr/>
          </p:nvCxnSpPr>
          <p:spPr bwMode="auto">
            <a:xfrm rot="5400000">
              <a:off x="5007397" y="3475515"/>
              <a:ext cx="926272" cy="3"/>
            </a:xfrm>
            <a:prstGeom prst="line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cxnSp>
        <p:nvCxnSpPr>
          <p:cNvPr id="70" name="Connecteur droit avec flèche 69"/>
          <p:cNvCxnSpPr>
            <a:stCxn id="14" idx="3"/>
            <a:endCxn id="61" idx="0"/>
          </p:cNvCxnSpPr>
          <p:nvPr/>
        </p:nvCxnSpPr>
        <p:spPr bwMode="auto">
          <a:xfrm>
            <a:off x="6050178" y="5022794"/>
            <a:ext cx="1342964" cy="9582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2" name="Picture 7" descr="http://www.idealliance.org/papers/extreme/proceedings/html/2003/Walsh01/WALS0616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268760"/>
            <a:ext cx="771394" cy="13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" descr="http://www.idealliance.org/papers/extreme/proceedings/html/2003/Walsh01/WALS0616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5006" y="4025683"/>
            <a:ext cx="771394" cy="13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" descr="http://www.idealliance.org/papers/extreme/proceedings/html/2003/Walsh01/WALS0616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17771"/>
            <a:ext cx="771394" cy="13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4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6962 -0.05972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59259E-6 L 0.12049 -0.17292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81481E-6 L 0.13419 0.1481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0.00741 C 0.06215 0.0794 0.08681 0.15162 0.11684 0.12223 C 0.14688 0.09306 0.18247 -0.03773 0.21823 -0.16805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1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1823 -0.05255 " pathEditMode="relative" ptsTypes="AA">
                                      <p:cBhvr>
                                        <p:cTn id="2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59259E-6 L 0.12049 -0.17292 " pathEditMode="relative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7864 -0.598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99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8" grpId="0" animBg="1"/>
      <p:bldP spid="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600" dirty="0" smtClean="0"/>
              <a:t>Parallélisme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00" indent="0">
              <a:buNone/>
            </a:pPr>
            <a:r>
              <a:rPr lang="fr-FR" sz="2400" dirty="0"/>
              <a:t>E</a:t>
            </a:r>
            <a:r>
              <a:rPr lang="fr-FR" sz="2400" dirty="0" smtClean="0"/>
              <a:t>ssentiel pour </a:t>
            </a:r>
            <a:r>
              <a:rPr lang="fr-FR" sz="2400" dirty="0"/>
              <a:t>gérer de gros volumes de </a:t>
            </a:r>
            <a:r>
              <a:rPr lang="fr-FR" sz="2400" dirty="0" smtClean="0"/>
              <a:t>données</a:t>
            </a:r>
          </a:p>
          <a:p>
            <a:pPr lvl="1"/>
            <a:r>
              <a:rPr lang="fr-FR" sz="2000" dirty="0" smtClean="0"/>
              <a:t>Meilleure </a:t>
            </a:r>
            <a:r>
              <a:rPr lang="fr-FR" sz="2000" dirty="0"/>
              <a:t>disponibilité, performance, etc</a:t>
            </a:r>
            <a:r>
              <a:rPr lang="fr-FR" sz="2000" dirty="0" smtClean="0"/>
              <a:t>.</a:t>
            </a:r>
          </a:p>
          <a:p>
            <a:pPr marL="900" indent="0">
              <a:buNone/>
            </a:pPr>
            <a:r>
              <a:rPr lang="fr-FR" sz="2400" dirty="0" smtClean="0"/>
              <a:t>Quel parallélisme?</a:t>
            </a:r>
            <a:endParaRPr lang="fr-FR" sz="2400" dirty="0"/>
          </a:p>
          <a:p>
            <a:pPr lvl="1"/>
            <a:r>
              <a:rPr lang="fr-FR" sz="2000" dirty="0" smtClean="0"/>
              <a:t>Les machines sont de plus en plus multi processeurs</a:t>
            </a:r>
          </a:p>
          <a:p>
            <a:pPr lvl="1"/>
            <a:r>
              <a:rPr lang="fr-FR" sz="2000" dirty="0" smtClean="0"/>
              <a:t>Collaboration entre les serveurs des différents sites d’une entreprise</a:t>
            </a:r>
          </a:p>
          <a:p>
            <a:pPr lvl="1"/>
            <a:r>
              <a:rPr lang="fr-FR" sz="2000" dirty="0" smtClean="0"/>
              <a:t>Centaines voire milliers de serveurs d’une « grappe » </a:t>
            </a:r>
            <a:endParaRPr lang="en-US" sz="2000" dirty="0" smtClean="0"/>
          </a:p>
          <a:p>
            <a:pPr lvl="1"/>
            <a:r>
              <a:rPr lang="fr-FR" sz="2000" dirty="0" smtClean="0"/>
              <a:t>Millions de serveurs de la Toile </a:t>
            </a:r>
          </a:p>
          <a:p>
            <a:pPr marL="900" lvl="0" indent="0">
              <a:buNone/>
            </a:pPr>
            <a:endParaRPr lang="fr-FR" sz="2000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900" lvl="0" indent="0">
              <a:buNone/>
            </a:pPr>
            <a:r>
              <a:rPr lang="fr-FR" sz="2400" dirty="0" smtClean="0"/>
              <a:t>Illustration : </a:t>
            </a:r>
            <a:r>
              <a:rPr lang="fr-FR" sz="2400" dirty="0"/>
              <a:t>d</a:t>
            </a:r>
            <a:r>
              <a:rPr lang="fr-FR" sz="2400" dirty="0" smtClean="0"/>
              <a:t>eux </a:t>
            </a:r>
            <a:r>
              <a:rPr lang="fr-FR" sz="2400" dirty="0"/>
              <a:t>types d’organisations sont possibles pour la diffusion de films</a:t>
            </a:r>
          </a:p>
          <a:p>
            <a:pPr lvl="1"/>
            <a:r>
              <a:rPr lang="fr-FR" sz="2000" dirty="0"/>
              <a:t>Chaque film sur un serveur unique vite saturé</a:t>
            </a:r>
          </a:p>
          <a:p>
            <a:pPr lvl="1"/>
            <a:r>
              <a:rPr lang="fr-FR" sz="2000" dirty="0"/>
              <a:t>Architecture </a:t>
            </a:r>
            <a:r>
              <a:rPr lang="fr-FR" sz="2000" i="1" dirty="0"/>
              <a:t>pair-à-pair</a:t>
            </a:r>
            <a:r>
              <a:rPr lang="fr-FR" sz="2000" dirty="0"/>
              <a:t>, chaque machine est à la fois serveur et client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fld id="{DECA4C4F-7B50-7547-B9A9-D538EC067306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2" name="Ellipse 10"/>
          <p:cNvSpPr>
            <a:spLocks noChangeArrowheads="1"/>
          </p:cNvSpPr>
          <p:nvPr/>
        </p:nvSpPr>
        <p:spPr bwMode="auto">
          <a:xfrm>
            <a:off x="5432809" y="5645904"/>
            <a:ext cx="212164" cy="2394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pic>
        <p:nvPicPr>
          <p:cNvPr id="23" name="Espace réservé du contenu 6" descr="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65104"/>
            <a:ext cx="2506769" cy="26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Serge\Documents\SAVE-Serge\Tmp\119px-P2P-network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796" y="4326806"/>
            <a:ext cx="2605419" cy="277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droit avec flèche 24"/>
          <p:cNvCxnSpPr>
            <a:cxnSpLocks noChangeShapeType="1"/>
          </p:cNvCxnSpPr>
          <p:nvPr/>
        </p:nvCxnSpPr>
        <p:spPr bwMode="auto">
          <a:xfrm rot="16200000" flipV="1">
            <a:off x="4854776" y="5124396"/>
            <a:ext cx="437143" cy="31351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" name="Connecteur droit avec flèche 25"/>
          <p:cNvCxnSpPr>
            <a:cxnSpLocks noChangeShapeType="1"/>
          </p:cNvCxnSpPr>
          <p:nvPr/>
        </p:nvCxnSpPr>
        <p:spPr bwMode="auto">
          <a:xfrm rot="5400000" flipH="1" flipV="1">
            <a:off x="5325947" y="5191837"/>
            <a:ext cx="375887" cy="2621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" name="Connecteur droit avec flèche 26"/>
          <p:cNvCxnSpPr>
            <a:cxnSpLocks noChangeShapeType="1"/>
          </p:cNvCxnSpPr>
          <p:nvPr/>
        </p:nvCxnSpPr>
        <p:spPr bwMode="auto">
          <a:xfrm rot="5400000">
            <a:off x="4967937" y="5894495"/>
            <a:ext cx="322984" cy="28243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Ellipse 17"/>
          <p:cNvSpPr>
            <a:spLocks noChangeArrowheads="1"/>
          </p:cNvSpPr>
          <p:nvPr/>
        </p:nvSpPr>
        <p:spPr bwMode="auto">
          <a:xfrm>
            <a:off x="6727797" y="5866550"/>
            <a:ext cx="212164" cy="2394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cxnSp>
        <p:nvCxnSpPr>
          <p:cNvPr id="29" name="Connecteur droit avec flèche 28"/>
          <p:cNvCxnSpPr>
            <a:cxnSpLocks noChangeShapeType="1"/>
          </p:cNvCxnSpPr>
          <p:nvPr/>
        </p:nvCxnSpPr>
        <p:spPr bwMode="auto">
          <a:xfrm rot="16200000" flipV="1">
            <a:off x="6978285" y="5936819"/>
            <a:ext cx="335514" cy="32027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30" name="Ellipse 29"/>
          <p:cNvSpPr>
            <a:spLocks noChangeArrowheads="1"/>
          </p:cNvSpPr>
          <p:nvPr/>
        </p:nvSpPr>
        <p:spPr bwMode="auto">
          <a:xfrm>
            <a:off x="7029150" y="6511126"/>
            <a:ext cx="212163" cy="2394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1" name="Ellipse 30"/>
          <p:cNvSpPr>
            <a:spLocks noChangeArrowheads="1"/>
          </p:cNvSpPr>
          <p:nvPr/>
        </p:nvSpPr>
        <p:spPr bwMode="auto">
          <a:xfrm>
            <a:off x="8968348" y="5561664"/>
            <a:ext cx="212164" cy="2394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cxnSp>
        <p:nvCxnSpPr>
          <p:cNvPr id="32" name="Connecteur droit avec flèche 31"/>
          <p:cNvCxnSpPr>
            <a:cxnSpLocks noChangeShapeType="1"/>
          </p:cNvCxnSpPr>
          <p:nvPr/>
        </p:nvCxnSpPr>
        <p:spPr bwMode="auto">
          <a:xfrm rot="10800000" flipV="1">
            <a:off x="7326449" y="5753784"/>
            <a:ext cx="1110816" cy="11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3" name="Connecteur droit avec flèche 32"/>
          <p:cNvCxnSpPr>
            <a:cxnSpLocks noChangeShapeType="1"/>
          </p:cNvCxnSpPr>
          <p:nvPr/>
        </p:nvCxnSpPr>
        <p:spPr bwMode="auto">
          <a:xfrm rot="10800000" flipV="1">
            <a:off x="7518341" y="5837314"/>
            <a:ext cx="878383" cy="60420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34" name="Ellipse 33"/>
          <p:cNvSpPr>
            <a:spLocks noChangeArrowheads="1"/>
          </p:cNvSpPr>
          <p:nvPr/>
        </p:nvSpPr>
        <p:spPr bwMode="auto">
          <a:xfrm>
            <a:off x="8511589" y="4872538"/>
            <a:ext cx="212164" cy="2394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cxnSp>
        <p:nvCxnSpPr>
          <p:cNvPr id="35" name="Connecteur droit avec flèche 34"/>
          <p:cNvCxnSpPr>
            <a:cxnSpLocks noChangeShapeType="1"/>
          </p:cNvCxnSpPr>
          <p:nvPr/>
        </p:nvCxnSpPr>
        <p:spPr bwMode="auto">
          <a:xfrm rot="16200000" flipH="1">
            <a:off x="8254240" y="5098870"/>
            <a:ext cx="455240" cy="37567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37" name="Connecteur droit avec flèche 36"/>
          <p:cNvCxnSpPr>
            <a:cxnSpLocks noChangeShapeType="1"/>
          </p:cNvCxnSpPr>
          <p:nvPr/>
        </p:nvCxnSpPr>
        <p:spPr bwMode="auto">
          <a:xfrm rot="5400000">
            <a:off x="6874618" y="5203227"/>
            <a:ext cx="477081" cy="33130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 rot="10800000" flipV="1">
            <a:off x="7557106" y="6402546"/>
            <a:ext cx="728868" cy="5300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43" name="Ellipse 42"/>
          <p:cNvSpPr>
            <a:spLocks noChangeArrowheads="1"/>
          </p:cNvSpPr>
          <p:nvPr/>
        </p:nvSpPr>
        <p:spPr bwMode="auto">
          <a:xfrm>
            <a:off x="7126736" y="4706886"/>
            <a:ext cx="212164" cy="2394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44" name="Ellipse 43"/>
          <p:cNvSpPr>
            <a:spLocks noChangeArrowheads="1"/>
          </p:cNvSpPr>
          <p:nvPr/>
        </p:nvSpPr>
        <p:spPr bwMode="auto">
          <a:xfrm>
            <a:off x="8359189" y="6376660"/>
            <a:ext cx="212164" cy="2394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2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Index de la Toile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784976" cy="4497363"/>
          </a:xfrm>
        </p:spPr>
        <p:txBody>
          <a:bodyPr/>
          <a:lstStyle/>
          <a:p>
            <a:pPr marL="900" indent="0">
              <a:buNone/>
            </a:pPr>
            <a:r>
              <a:rPr lang="fr-FR" sz="2400" dirty="0" smtClean="0"/>
              <a:t>L’index donne, pour chaque mot, la liste des pages qui contiennent ce mot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endParaRPr lang="fr-FR" sz="2400" dirty="0" smtClean="0"/>
          </a:p>
          <a:p>
            <a:pPr lvl="1"/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9BB9-9A50-754B-BB81-00E6C7B290D4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88269"/>
              </p:ext>
            </p:extLst>
          </p:nvPr>
        </p:nvGraphicFramePr>
        <p:xfrm>
          <a:off x="364881" y="2736528"/>
          <a:ext cx="571393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966"/>
                <a:gridCol w="2856966"/>
              </a:tblGrid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Mot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Numéro</a:t>
                      </a:r>
                      <a:r>
                        <a:rPr lang="en-US" dirty="0" smtClean="0"/>
                        <a:t> de page</a:t>
                      </a:r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collège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34,56,223,9900,111111…</a:t>
                      </a:r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56,778,6560,9900,9999…</a:t>
                      </a:r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9890,111222</a:t>
                      </a:r>
                      <a:r>
                        <a:rPr lang="en-US" baseline="0" dirty="0" smtClean="0"/>
                        <a:t>90…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7745"/>
              </p:ext>
            </p:extLst>
          </p:nvPr>
        </p:nvGraphicFramePr>
        <p:xfrm>
          <a:off x="6263426" y="2708920"/>
          <a:ext cx="2700270" cy="296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23"/>
                <a:gridCol w="1983347"/>
              </a:tblGrid>
              <a:tr h="370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www.inria.fr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www.bnf.com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www.inria.fr/~bhe  </a:t>
                      </a:r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www.inria.fr/a/b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Passage à l’échelle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400" dirty="0" smtClean="0"/>
              <a:t>Plus le moteur indexe de pages, plus l’index grandit</a:t>
            </a:r>
            <a:endParaRPr lang="fr-FR" sz="2400" dirty="0"/>
          </a:p>
          <a:p>
            <a:pPr marL="760050" lvl="1" indent="-457200"/>
            <a:r>
              <a:rPr lang="fr-FR" sz="2000" dirty="0"/>
              <a:t>Des milliards de pages </a:t>
            </a:r>
          </a:p>
          <a:p>
            <a:pPr marL="760050" lvl="1" indent="-457200"/>
            <a:r>
              <a:rPr lang="fr-FR" sz="2000" dirty="0"/>
              <a:t>L’index est du même ordre de grandeur que les pages indexées</a:t>
            </a:r>
          </a:p>
          <a:p>
            <a:pPr marL="760050" lvl="1" indent="-457200"/>
            <a:r>
              <a:rPr lang="fr-FR" sz="2000" dirty="0" smtClean="0"/>
              <a:t>Chaque </a:t>
            </a:r>
            <a:r>
              <a:rPr lang="fr-FR" sz="2000" dirty="0"/>
              <a:t>requête devient de plus en plus coûteuse à </a:t>
            </a:r>
            <a:r>
              <a:rPr lang="fr-FR" sz="2000" dirty="0" smtClean="0"/>
              <a:t>évaluer</a:t>
            </a:r>
            <a:endParaRPr lang="en-US" sz="2000" dirty="0"/>
          </a:p>
          <a:p>
            <a:pPr marL="360000" lvl="0" indent="-457200">
              <a:buNone/>
            </a:pPr>
            <a:r>
              <a:rPr lang="fr-FR" sz="2400" dirty="0" smtClean="0"/>
              <a:t>Plus le moteur a d’utilisateurs, plus il reçoit </a:t>
            </a:r>
            <a:r>
              <a:rPr lang="fr-FR" sz="2400" dirty="0"/>
              <a:t>de </a:t>
            </a:r>
            <a:r>
              <a:rPr lang="fr-FR" sz="2400" dirty="0" smtClean="0"/>
              <a:t>requêtes</a:t>
            </a:r>
            <a:endParaRPr lang="fr-FR" sz="2400" dirty="0"/>
          </a:p>
          <a:p>
            <a:pPr marL="760050" lvl="1" indent="-457200"/>
            <a:r>
              <a:rPr lang="fr-FR" sz="2000" dirty="0"/>
              <a:t>Des dizaines de milliards de requêtes de recherche par </a:t>
            </a:r>
            <a:r>
              <a:rPr lang="fr-FR" sz="2000" dirty="0" smtClean="0"/>
              <a:t>mois</a:t>
            </a:r>
            <a:endParaRPr lang="en-US" sz="2400" dirty="0"/>
          </a:p>
          <a:p>
            <a:pPr marL="360000" indent="-457200">
              <a:buNone/>
            </a:pPr>
            <a:r>
              <a:rPr lang="fr-FR" sz="2400" dirty="0" smtClean="0"/>
              <a:t>Solution : le </a:t>
            </a:r>
            <a:r>
              <a:rPr lang="fr-FR" sz="2400" b="1" dirty="0" smtClean="0">
                <a:solidFill>
                  <a:srgbClr val="3366FF"/>
                </a:solidFill>
              </a:rPr>
              <a:t>parallélisme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752A-B928-7449-90E9-C1E441C66E6E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5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Prouesse et magie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400" dirty="0" smtClean="0"/>
              <a:t>On vous a dit </a:t>
            </a:r>
            <a:endParaRPr lang="fr-FR" sz="2400" dirty="0"/>
          </a:p>
          <a:p>
            <a:pPr marL="760050" lvl="1" indent="-457200"/>
            <a:r>
              <a:rPr lang="fr-FR" sz="2000" dirty="0" smtClean="0"/>
              <a:t> La Toile est extraordinaire par la quantité d’informations qu’elle contient</a:t>
            </a:r>
          </a:p>
          <a:p>
            <a:pPr marL="360000" indent="-457200">
              <a:buNone/>
            </a:pPr>
            <a:r>
              <a:rPr lang="fr-FR" sz="2400" dirty="0" smtClean="0"/>
              <a:t>Non</a:t>
            </a:r>
          </a:p>
          <a:p>
            <a:pPr marL="760050" lvl="1" indent="-457200"/>
            <a:r>
              <a:rPr lang="fr-FR" sz="2000" dirty="0" smtClean="0"/>
              <a:t>Plus il y a d’informations, plus c’est compliqué de trouver la bonne information</a:t>
            </a:r>
          </a:p>
          <a:p>
            <a:pPr marL="360000" indent="-457200">
              <a:buNone/>
            </a:pPr>
            <a:endParaRPr lang="fr-FR" sz="2400" dirty="0" smtClean="0"/>
          </a:p>
          <a:p>
            <a:pPr marL="360000" indent="-457200">
              <a:buNone/>
            </a:pPr>
            <a:r>
              <a:rPr lang="fr-FR" sz="2400" dirty="0" smtClean="0"/>
              <a:t>La prouesse : indexer des milliards de pages</a:t>
            </a:r>
          </a:p>
          <a:p>
            <a:pPr marL="760050" lvl="1" indent="-457200"/>
            <a:r>
              <a:rPr lang="fr-FR" sz="2000" dirty="0" smtClean="0"/>
              <a:t>En utilisant des techniques comme le hachage</a:t>
            </a:r>
          </a:p>
          <a:p>
            <a:pPr marL="360000" indent="-457200">
              <a:buNone/>
            </a:pPr>
            <a:r>
              <a:rPr lang="fr-FR" sz="2400" dirty="0" smtClean="0"/>
              <a:t>La magie : trouver ce que vous voulez (en général)</a:t>
            </a:r>
          </a:p>
          <a:p>
            <a:pPr marL="760050" lvl="1" indent="-457200"/>
            <a:r>
              <a:rPr lang="fr-FR" sz="2000" dirty="0" smtClean="0"/>
              <a:t>En utilisant des « mesures » pour classer les pages comme PageRank et TFIDF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8B6F-BB37-7944-8A74-D26635F6741D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6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6712-42D0-E548-9F98-709CBE14C79B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8" name="Image 7" descr="Diapositiv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23528" y="508518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/>
              <a:t>La prouesse : </a:t>
            </a:r>
          </a:p>
          <a:p>
            <a:pPr algn="l"/>
            <a:r>
              <a:rPr lang="fr-FR" sz="3600" dirty="0" smtClean="0"/>
              <a:t>hacher les </a:t>
            </a:r>
          </a:p>
          <a:p>
            <a:pPr algn="l"/>
            <a:r>
              <a:rPr lang="fr-FR" sz="3600" dirty="0" smtClean="0"/>
              <a:t>données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301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</a:t>
            </a:r>
            <a:r>
              <a:rPr lang="fr-FR" sz="3600" dirty="0" smtClean="0"/>
              <a:t>a magie : les classer avec PageRank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00" indent="0">
              <a:buNone/>
            </a:pPr>
            <a:r>
              <a:rPr lang="fr-FR" sz="2600" dirty="0" smtClean="0"/>
              <a:t>Surfeur aléatoire de la Toile</a:t>
            </a:r>
          </a:p>
          <a:p>
            <a:pPr lvl="1"/>
            <a:r>
              <a:rPr lang="fr-FR" sz="2200" b="1" dirty="0" smtClean="0">
                <a:solidFill>
                  <a:srgbClr val="3366FF"/>
                </a:solidFill>
              </a:rPr>
              <a:t>Popularité = probabilité de se trouver sur la page</a:t>
            </a:r>
          </a:p>
          <a:p>
            <a:pPr lvl="1"/>
            <a:r>
              <a:rPr lang="fr-FR" sz="2200" dirty="0"/>
              <a:t>Probabilité est plus forte pour lemonde.fr que pour la page </a:t>
            </a:r>
            <a:r>
              <a:rPr lang="fr-FR" sz="2200" dirty="0" smtClean="0"/>
              <a:t>personnelle de </a:t>
            </a:r>
            <a:r>
              <a:rPr lang="fr-FR" sz="2200" dirty="0"/>
              <a:t>Madame </a:t>
            </a:r>
            <a:r>
              <a:rPr lang="fr-FR" sz="2200" dirty="0" smtClean="0"/>
              <a:t>Michu</a:t>
            </a:r>
          </a:p>
          <a:p>
            <a:pPr marL="900" indent="0">
              <a:buNone/>
            </a:pPr>
            <a:r>
              <a:rPr lang="fr-FR" sz="2600" dirty="0" smtClean="0"/>
              <a:t>Mise en équation : </a:t>
            </a:r>
            <a:r>
              <a:rPr lang="fr-FR" sz="2600" i="1" dirty="0" smtClean="0"/>
              <a:t>pop = </a:t>
            </a:r>
            <a:r>
              <a:rPr lang="fr-FR" sz="2600" dirty="0" smtClean="0">
                <a:sym typeface="Symbol"/>
              </a:rPr>
              <a:t></a:t>
            </a:r>
            <a:r>
              <a:rPr lang="fr-FR" sz="2600" i="1" dirty="0" smtClean="0"/>
              <a:t> </a:t>
            </a:r>
            <a:r>
              <a:rPr lang="fr-FR" sz="2600" i="1" dirty="0" smtClean="0">
                <a:sym typeface="Symbol"/>
              </a:rPr>
              <a:t></a:t>
            </a:r>
            <a:r>
              <a:rPr lang="fr-FR" sz="2600" i="1" dirty="0" smtClean="0"/>
              <a:t> pop</a:t>
            </a:r>
            <a:r>
              <a:rPr lang="fr-FR" sz="2600" dirty="0" smtClean="0"/>
              <a:t> </a:t>
            </a:r>
          </a:p>
          <a:p>
            <a:pPr marL="900" indent="0">
              <a:buNone/>
            </a:pPr>
            <a:r>
              <a:rPr lang="fr-FR" sz="2600" dirty="0" smtClean="0"/>
              <a:t>Et comment on calcule cela ?</a:t>
            </a:r>
            <a:endParaRPr lang="fr-FR" sz="2600" dirty="0"/>
          </a:p>
          <a:p>
            <a:pPr lvl="1"/>
            <a:r>
              <a:rPr lang="fr-FR" sz="2200" i="1" dirty="0"/>
              <a:t>pop</a:t>
            </a:r>
            <a:r>
              <a:rPr lang="fr-FR" sz="2200" i="1" baseline="-25000" dirty="0"/>
              <a:t>0</a:t>
            </a:r>
            <a:r>
              <a:rPr lang="fr-FR" sz="2200" dirty="0"/>
              <a:t> défini par </a:t>
            </a:r>
            <a:r>
              <a:rPr lang="fr-FR" sz="2200" i="1" dirty="0"/>
              <a:t>pop</a:t>
            </a:r>
            <a:r>
              <a:rPr lang="fr-FR" sz="2200" i="1" baseline="-25000" dirty="0"/>
              <a:t>0</a:t>
            </a:r>
            <a:r>
              <a:rPr lang="fr-FR" sz="2200" i="1" dirty="0"/>
              <a:t>[i] = 1/</a:t>
            </a:r>
            <a:r>
              <a:rPr lang="fr-FR" sz="2200" i="1" dirty="0" smtClean="0"/>
              <a:t>N</a:t>
            </a:r>
            <a:endParaRPr lang="fr-FR" sz="2200" dirty="0"/>
          </a:p>
          <a:p>
            <a:pPr lvl="2"/>
            <a:r>
              <a:rPr lang="fr-FR" sz="1900" dirty="0" smtClean="0"/>
              <a:t>toutes </a:t>
            </a:r>
            <a:r>
              <a:rPr lang="fr-FR" sz="1900" dirty="0"/>
              <a:t>les pages sont supposées aussi </a:t>
            </a:r>
            <a:r>
              <a:rPr lang="fr-FR" sz="1900" dirty="0" smtClean="0"/>
              <a:t>populaires</a:t>
            </a:r>
            <a:endParaRPr lang="en-US" sz="1900" dirty="0"/>
          </a:p>
          <a:p>
            <a:pPr lvl="1"/>
            <a:r>
              <a:rPr lang="fr-FR" sz="2200" i="1" dirty="0"/>
              <a:t>pop</a:t>
            </a:r>
            <a:r>
              <a:rPr lang="fr-FR" sz="2200" i="1" baseline="-25000" dirty="0"/>
              <a:t>1</a:t>
            </a:r>
            <a:r>
              <a:rPr lang="fr-FR" sz="2200" i="1" dirty="0"/>
              <a:t> = </a:t>
            </a:r>
            <a:r>
              <a:rPr lang="fr-FR" sz="2200" dirty="0">
                <a:sym typeface="Symbol"/>
              </a:rPr>
              <a:t></a:t>
            </a:r>
            <a:r>
              <a:rPr lang="fr-FR" sz="2200" i="1" dirty="0">
                <a:sym typeface="Symbol"/>
              </a:rPr>
              <a:t></a:t>
            </a:r>
            <a:r>
              <a:rPr lang="fr-FR" sz="2200" i="1" dirty="0"/>
              <a:t> pop</a:t>
            </a:r>
            <a:r>
              <a:rPr lang="fr-FR" sz="2200" i="1" baseline="-25000" dirty="0"/>
              <a:t>0 </a:t>
            </a:r>
            <a:endParaRPr lang="fr-FR" sz="2200" i="1" dirty="0"/>
          </a:p>
          <a:p>
            <a:pPr lvl="1"/>
            <a:r>
              <a:rPr lang="fr-FR" sz="2200" i="1" dirty="0" smtClean="0"/>
              <a:t>pop</a:t>
            </a:r>
            <a:r>
              <a:rPr lang="fr-FR" sz="2200" i="1" baseline="-25000" dirty="0" smtClean="0"/>
              <a:t>2</a:t>
            </a:r>
            <a:r>
              <a:rPr lang="fr-FR" sz="2200" i="1" dirty="0" smtClean="0"/>
              <a:t> </a:t>
            </a:r>
            <a:r>
              <a:rPr lang="fr-FR" sz="2200" i="1" dirty="0"/>
              <a:t>=</a:t>
            </a:r>
            <a:r>
              <a:rPr lang="fr-FR" sz="2200" b="1" i="1" dirty="0"/>
              <a:t> </a:t>
            </a:r>
            <a:r>
              <a:rPr lang="fr-FR" sz="2200" dirty="0">
                <a:sym typeface="Symbol"/>
              </a:rPr>
              <a:t></a:t>
            </a:r>
            <a:r>
              <a:rPr lang="fr-FR" sz="2200" i="1" dirty="0"/>
              <a:t> </a:t>
            </a:r>
            <a:r>
              <a:rPr lang="fr-FR" sz="2200" i="1" dirty="0">
                <a:sym typeface="Symbol"/>
              </a:rPr>
              <a:t></a:t>
            </a:r>
            <a:r>
              <a:rPr lang="fr-FR" sz="2200" i="1" dirty="0"/>
              <a:t> pop</a:t>
            </a:r>
            <a:r>
              <a:rPr lang="fr-FR" sz="2200" i="1" baseline="-25000" dirty="0"/>
              <a:t>1 </a:t>
            </a:r>
            <a:endParaRPr lang="fr-FR" sz="2200" i="1" dirty="0"/>
          </a:p>
          <a:p>
            <a:pPr lvl="1"/>
            <a:r>
              <a:rPr lang="fr-FR" sz="2200" i="1" dirty="0" smtClean="0"/>
              <a:t>pop</a:t>
            </a:r>
            <a:r>
              <a:rPr lang="fr-FR" sz="2200" i="1" baseline="-25000" dirty="0" smtClean="0"/>
              <a:t>3</a:t>
            </a:r>
            <a:r>
              <a:rPr lang="fr-FR" sz="2200" i="1" dirty="0" smtClean="0"/>
              <a:t> </a:t>
            </a:r>
            <a:r>
              <a:rPr lang="fr-FR" sz="2200" i="1" dirty="0"/>
              <a:t>= </a:t>
            </a:r>
            <a:r>
              <a:rPr lang="fr-FR" sz="2200" dirty="0">
                <a:sym typeface="Symbol"/>
              </a:rPr>
              <a:t></a:t>
            </a:r>
            <a:r>
              <a:rPr lang="fr-FR" sz="2200" i="1" dirty="0"/>
              <a:t> </a:t>
            </a:r>
            <a:r>
              <a:rPr lang="fr-FR" sz="2200" i="1" dirty="0">
                <a:sym typeface="Symbol"/>
              </a:rPr>
              <a:t></a:t>
            </a:r>
            <a:r>
              <a:rPr lang="fr-FR" sz="2200" i="1" dirty="0"/>
              <a:t> pop</a:t>
            </a:r>
            <a:r>
              <a:rPr lang="fr-FR" sz="2200" i="1" baseline="-25000" dirty="0"/>
              <a:t>2 </a:t>
            </a:r>
            <a:r>
              <a:rPr lang="fr-FR" sz="2200" i="1" dirty="0" smtClean="0"/>
              <a:t>…</a:t>
            </a:r>
          </a:p>
          <a:p>
            <a:pPr marL="900" indent="0">
              <a:buNone/>
            </a:pPr>
            <a:r>
              <a:rPr lang="fr-FR" sz="2600" dirty="0" smtClean="0"/>
              <a:t>Le point fixe donne la popularité</a:t>
            </a:r>
            <a:endParaRPr lang="en-US" sz="2600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33DD-1201-3343-AF04-072B1311994A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2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smtClean="0"/>
              <a:t>Des problèmes </a:t>
            </a:r>
            <a:r>
              <a:rPr lang="fr-FR" sz="3600" dirty="0" smtClean="0"/>
              <a:t>ouverts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0000" lvl="0" indent="-457200">
              <a:buNone/>
            </a:pPr>
            <a:r>
              <a:rPr lang="fr-FR" sz="2400" dirty="0" smtClean="0"/>
              <a:t>Simplisme des requêtes actuelles</a:t>
            </a:r>
            <a:endParaRPr lang="fr-FR" sz="2400" dirty="0"/>
          </a:p>
          <a:p>
            <a:pPr marL="760050" lvl="1" indent="-457200"/>
            <a:r>
              <a:rPr lang="fr-FR" sz="2000" dirty="0" smtClean="0"/>
              <a:t>Langue </a:t>
            </a:r>
            <a:r>
              <a:rPr lang="fr-FR" sz="2000" dirty="0"/>
              <a:t>primitive quasiment sans </a:t>
            </a:r>
            <a:r>
              <a:rPr lang="fr-FR" sz="2000" dirty="0" smtClean="0"/>
              <a:t>grammaire : Liste de mots-clés</a:t>
            </a:r>
          </a:p>
          <a:p>
            <a:pPr marL="760050" lvl="1" indent="-457200"/>
            <a:r>
              <a:rPr lang="fr-FR" sz="2000" dirty="0" smtClean="0"/>
              <a:t>Résultat </a:t>
            </a:r>
            <a:r>
              <a:rPr lang="fr-FR" sz="2000" dirty="0"/>
              <a:t>imprécis : </a:t>
            </a:r>
            <a:r>
              <a:rPr lang="fr-FR" sz="2000" dirty="0" smtClean="0"/>
              <a:t>liste de pages </a:t>
            </a:r>
          </a:p>
          <a:p>
            <a:pPr marL="760050" lvl="1" indent="-457200"/>
            <a:r>
              <a:rPr lang="fr-FR" sz="2000" dirty="0"/>
              <a:t>I</a:t>
            </a:r>
            <a:r>
              <a:rPr lang="fr-FR" sz="2000" dirty="0" smtClean="0"/>
              <a:t>l est sûrement possible de faire mieux</a:t>
            </a:r>
          </a:p>
          <a:p>
            <a:pPr marL="360000" lvl="0" indent="-457200">
              <a:buNone/>
            </a:pPr>
            <a:r>
              <a:rPr lang="fr-FR" sz="2400" dirty="0" smtClean="0"/>
              <a:t>Simplisme de PageRank</a:t>
            </a:r>
          </a:p>
          <a:p>
            <a:pPr marL="760050" lvl="1" indent="-457200"/>
            <a:r>
              <a:rPr lang="fr-FR" sz="2000" dirty="0" smtClean="0"/>
              <a:t>Privilégie la popularité; encourage l’uniformité</a:t>
            </a:r>
          </a:p>
          <a:p>
            <a:pPr marL="760050" lvl="1" indent="-457200"/>
            <a:r>
              <a:rPr lang="fr-FR" sz="2000" dirty="0" smtClean="0"/>
              <a:t>Ne tient pas compte des opinions négatives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Et pourquoi le secret sur les critères de classement des pages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1350-DFC8-C44E-860A-71F6BEC6565B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6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3366FF"/>
                </a:solidFill>
              </a:rPr>
              <a:t>Les </a:t>
            </a:r>
            <a:r>
              <a:rPr lang="fr-FR" sz="3600" b="1" dirty="0">
                <a:solidFill>
                  <a:srgbClr val="3366FF"/>
                </a:solidFill>
              </a:rPr>
              <a:t>systèmes </a:t>
            </a:r>
            <a:r>
              <a:rPr lang="fr-FR" sz="3600" b="1" dirty="0" smtClean="0">
                <a:solidFill>
                  <a:srgbClr val="3366FF"/>
                </a:solidFill>
              </a:rPr>
              <a:t>relationnels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comment on en est arrivé</a:t>
            </a:r>
            <a:r>
              <a:rPr lang="fr-FR" sz="3600" dirty="0"/>
              <a:t> </a:t>
            </a:r>
            <a:r>
              <a:rPr lang="fr-FR" sz="3600" dirty="0" smtClean="0"/>
              <a:t>là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52D4-98B7-B440-8072-6C9DC78D3410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29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20818"/>
              </p:ext>
            </p:extLst>
          </p:nvPr>
        </p:nvGraphicFramePr>
        <p:xfrm>
          <a:off x="467544" y="1703824"/>
          <a:ext cx="8208912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L’amélioration d’une fonction existante</a:t>
                      </a:r>
                      <a:r>
                        <a:rPr lang="fr-FR" sz="2200" baseline="0" dirty="0" smtClean="0"/>
                        <a:t> ou une n</a:t>
                      </a:r>
                      <a:r>
                        <a:rPr lang="fr-FR" sz="2200" dirty="0" smtClean="0"/>
                        <a:t>ouvelle fonctionnalité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Notamment, des modèle plus</a:t>
                      </a:r>
                      <a:r>
                        <a:rPr lang="fr-FR" sz="2200" baseline="0" dirty="0" smtClean="0"/>
                        <a:t> abstraits pour gérer des données</a:t>
                      </a:r>
                      <a:endParaRPr lang="fr-FR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Des outils</a:t>
                      </a:r>
                      <a:r>
                        <a:rPr lang="fr-FR" sz="2200" baseline="0" dirty="0" smtClean="0"/>
                        <a:t> </a:t>
                      </a:r>
                      <a:r>
                        <a:rPr lang="fr-FR" sz="2200" dirty="0" smtClean="0"/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Notamment, la logique et l’algèbre relationnelles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Des algorithmes intelligents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Notamment,</a:t>
                      </a:r>
                      <a:r>
                        <a:rPr lang="fr-FR" sz="2200" baseline="0" dirty="0" smtClean="0"/>
                        <a:t> pour l’o</a:t>
                      </a:r>
                      <a:r>
                        <a:rPr lang="fr-FR" sz="2200" dirty="0" smtClean="0"/>
                        <a:t>ptimisation de requête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Un engineering solide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Notamment</a:t>
                      </a:r>
                      <a:r>
                        <a:rPr lang="fr-FR" sz="2200" baseline="0" dirty="0" smtClean="0"/>
                        <a:t> la r</a:t>
                      </a:r>
                      <a:r>
                        <a:rPr lang="fr-FR" sz="2200" dirty="0" smtClean="0"/>
                        <a:t>eprise</a:t>
                      </a:r>
                      <a:r>
                        <a:rPr lang="fr-FR" sz="2200" baseline="0" dirty="0" smtClean="0"/>
                        <a:t> sur pannes  et la gestion de la concurrence</a:t>
                      </a:r>
                    </a:p>
                  </a:txBody>
                  <a:tcPr anchor="ctr"/>
                </a:tc>
              </a:tr>
              <a:tr h="704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Et tout cela en tenant compte des progrès sur les machines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Amélioration</a:t>
                      </a:r>
                      <a:r>
                        <a:rPr lang="fr-FR" sz="2200" baseline="0" dirty="0" smtClean="0"/>
                        <a:t> de la capacité des disques</a:t>
                      </a:r>
                      <a:endParaRPr lang="fr-FR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Bande perforée 11"/>
          <p:cNvSpPr/>
          <p:nvPr/>
        </p:nvSpPr>
        <p:spPr>
          <a:xfrm>
            <a:off x="1187624" y="3645024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Informatique</a:t>
            </a:r>
            <a:endParaRPr lang="fr-FR" dirty="0"/>
          </a:p>
        </p:txBody>
      </p:sp>
      <p:sp>
        <p:nvSpPr>
          <p:cNvPr id="13" name="Bande perforée 12"/>
          <p:cNvSpPr/>
          <p:nvPr/>
        </p:nvSpPr>
        <p:spPr>
          <a:xfrm>
            <a:off x="1187624" y="4365104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  <a:r>
              <a:rPr lang="fr-FR" dirty="0" smtClean="0"/>
              <a:t>ngineering</a:t>
            </a:r>
            <a:endParaRPr lang="fr-FR" dirty="0"/>
          </a:p>
        </p:txBody>
      </p:sp>
      <p:sp>
        <p:nvSpPr>
          <p:cNvPr id="14" name="Bande perforée 13"/>
          <p:cNvSpPr/>
          <p:nvPr/>
        </p:nvSpPr>
        <p:spPr>
          <a:xfrm>
            <a:off x="1187624" y="5085184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Progrès sur les matériels</a:t>
            </a:r>
            <a:endParaRPr lang="fr-FR" dirty="0"/>
          </a:p>
        </p:txBody>
      </p:sp>
      <p:sp>
        <p:nvSpPr>
          <p:cNvPr id="15" name="Bande perforée 14"/>
          <p:cNvSpPr/>
          <p:nvPr/>
        </p:nvSpPr>
        <p:spPr>
          <a:xfrm>
            <a:off x="1187624" y="2924944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Maths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4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691680" y="2852937"/>
            <a:ext cx="5904656" cy="345638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FF0000"/>
                </a:solidFill>
              </a:rPr>
              <a:t>Introduction</a:t>
            </a:r>
            <a:r>
              <a:rPr lang="fr-FR" sz="2400" dirty="0" smtClean="0"/>
              <a:t>  </a:t>
            </a:r>
            <a:r>
              <a:rPr lang="fr-FR" sz="24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</a:p>
          <a:p>
            <a:pPr algn="l"/>
            <a:r>
              <a:rPr lang="fr-FR" sz="2400" dirty="0" smtClean="0"/>
              <a:t>Deux réalisations du </a:t>
            </a:r>
            <a:r>
              <a:rPr lang="de-DE" sz="2400" dirty="0" smtClean="0"/>
              <a:t>20</a:t>
            </a:r>
            <a:r>
              <a:rPr lang="de-DE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Les systèmes relationnels	</a:t>
            </a:r>
          </a:p>
          <a:p>
            <a:pPr algn="l"/>
            <a:r>
              <a:rPr lang="fr-FR" sz="2400" dirty="0" smtClean="0"/>
              <a:t>	Les moteurs de recherche de la Toile</a:t>
            </a:r>
          </a:p>
          <a:p>
            <a:pPr algn="l"/>
            <a:r>
              <a:rPr lang="fr-FR" sz="2400" dirty="0" smtClean="0"/>
              <a:t>Deux défis du 21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Réseaux et connaissances collectives</a:t>
            </a:r>
          </a:p>
          <a:p>
            <a:pPr algn="l"/>
            <a:r>
              <a:rPr lang="fr-FR" sz="2400" dirty="0" smtClean="0"/>
              <a:t>	La Toile des connaissances	</a:t>
            </a:r>
          </a:p>
          <a:p>
            <a:pPr algn="l"/>
            <a:r>
              <a:rPr lang="fr-FR" sz="2400" dirty="0" smtClean="0"/>
              <a:t>Conclusion</a:t>
            </a:r>
            <a:endParaRPr lang="en-US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9DB6-87C2-C94D-8D4E-AA62C8DAD681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-3464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457200">
              <a:lnSpc>
                <a:spcPct val="80000"/>
              </a:lnSpc>
              <a:spcBef>
                <a:spcPts val="0"/>
              </a:spcBef>
              <a:buNone/>
            </a:pPr>
            <a:endParaRPr lang="fr-FR" sz="2400" i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79512" y="-468702"/>
            <a:ext cx="8712968" cy="274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 smtClean="0">
                <a:solidFill>
                  <a:srgbClr val="000090"/>
                </a:solidFill>
              </a:rPr>
              <a:t>Je ne connais pas d’être vivant, de cellule, tissu, organe, individu et peut-être même espèce, dont on ne puisse pas dire qu’il stocke de l’information, qu’il traite de l’information, qu’il émet et qu’il reçoit de l’information</a:t>
            </a:r>
            <a:r>
              <a:rPr lang="fr-FR" sz="2400" dirty="0" smtClean="0">
                <a:solidFill>
                  <a:srgbClr val="000090"/>
                </a:solidFill>
              </a:rPr>
              <a:t>.						     </a:t>
            </a:r>
          </a:p>
          <a:p>
            <a:pPr algn="r"/>
            <a:r>
              <a:rPr lang="fr-FR" sz="2400" dirty="0" smtClean="0">
                <a:solidFill>
                  <a:srgbClr val="000090"/>
                </a:solidFill>
              </a:rPr>
              <a:t> Michel Serres</a:t>
            </a:r>
          </a:p>
        </p:txBody>
      </p:sp>
    </p:spTree>
    <p:extLst>
      <p:ext uri="{BB962C8B-B14F-4D97-AF65-F5344CB8AC3E}">
        <p14:creationId xmlns:p14="http://schemas.microsoft.com/office/powerpoint/2010/main" val="4006927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rgbClr val="3366FF"/>
                </a:solidFill>
              </a:rPr>
              <a:t>Moteurs de </a:t>
            </a:r>
            <a:r>
              <a:rPr lang="fr-FR" sz="3600" b="1" dirty="0" smtClean="0">
                <a:solidFill>
                  <a:srgbClr val="3366FF"/>
                </a:solidFill>
              </a:rPr>
              <a:t>recherche </a:t>
            </a:r>
            <a:r>
              <a:rPr lang="fr-FR" sz="3600" b="1" dirty="0">
                <a:solidFill>
                  <a:srgbClr val="3366FF"/>
                </a:solidFill>
              </a:rPr>
              <a:t>de la </a:t>
            </a:r>
            <a:r>
              <a:rPr lang="fr-FR" sz="3600" b="1" dirty="0" smtClean="0">
                <a:solidFill>
                  <a:srgbClr val="3366FF"/>
                </a:solidFill>
              </a:rPr>
              <a:t>Toile </a:t>
            </a:r>
            <a:r>
              <a:rPr lang="fr-FR" sz="3600" dirty="0" smtClean="0"/>
              <a:t>comment on en est arrivé</a:t>
            </a:r>
            <a:r>
              <a:rPr lang="fr-FR" sz="3600" dirty="0"/>
              <a:t> </a:t>
            </a:r>
            <a:r>
              <a:rPr lang="fr-FR" sz="3600" dirty="0" smtClean="0"/>
              <a:t>là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5404-D894-4847-8AE7-00001BABD396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30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44169"/>
              </p:ext>
            </p:extLst>
          </p:nvPr>
        </p:nvGraphicFramePr>
        <p:xfrm>
          <a:off x="467544" y="1610464"/>
          <a:ext cx="8208912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L’amélioration d’une fonction existante</a:t>
                      </a:r>
                      <a:r>
                        <a:rPr lang="fr-FR" sz="2200" baseline="0" dirty="0" smtClean="0"/>
                        <a:t> ou une n</a:t>
                      </a:r>
                      <a:r>
                        <a:rPr lang="fr-FR" sz="2200" dirty="0" smtClean="0"/>
                        <a:t>ouvelle fonctionnalité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Meilleur classement des pages</a:t>
                      </a:r>
                    </a:p>
                    <a:p>
                      <a:endParaRPr lang="fr-FR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Des outils</a:t>
                      </a:r>
                      <a:r>
                        <a:rPr lang="fr-FR" sz="2200" baseline="0" dirty="0" smtClean="0"/>
                        <a:t> </a:t>
                      </a:r>
                      <a:r>
                        <a:rPr lang="fr-FR" sz="2200" dirty="0" smtClean="0"/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Notamment</a:t>
                      </a:r>
                      <a:r>
                        <a:rPr lang="fr-FR" sz="2200" baseline="0" dirty="0" smtClean="0"/>
                        <a:t>, les techniques de p</a:t>
                      </a:r>
                      <a:r>
                        <a:rPr lang="fr-FR" sz="2200" dirty="0" smtClean="0"/>
                        <a:t>oint fixe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Des algorithmes intelligents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Notamment, l’utilisation du parallélisme massif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Un engineering solide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Notamment,</a:t>
                      </a:r>
                      <a:r>
                        <a:rPr lang="fr-FR" sz="2200" baseline="0" dirty="0" smtClean="0"/>
                        <a:t> f</a:t>
                      </a:r>
                      <a:r>
                        <a:rPr lang="fr-FR" sz="2200" dirty="0" smtClean="0"/>
                        <a:t>aire fonctionner des fermes de machines</a:t>
                      </a:r>
                    </a:p>
                  </a:txBody>
                  <a:tcPr anchor="ctr"/>
                </a:tc>
              </a:tr>
              <a:tr h="704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Et tout cela en tenant compte des progrès sur les machines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Baisse du prix des mémoires</a:t>
                      </a:r>
                      <a:endParaRPr lang="fr-FR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Bande perforée 14"/>
          <p:cNvSpPr/>
          <p:nvPr/>
        </p:nvSpPr>
        <p:spPr>
          <a:xfrm>
            <a:off x="1187624" y="2780928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Maths</a:t>
            </a:r>
            <a:endParaRPr lang="fr-FR"/>
          </a:p>
        </p:txBody>
      </p:sp>
      <p:sp>
        <p:nvSpPr>
          <p:cNvPr id="16" name="Bande perforée 15"/>
          <p:cNvSpPr/>
          <p:nvPr/>
        </p:nvSpPr>
        <p:spPr>
          <a:xfrm>
            <a:off x="1187624" y="3501008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Informatique</a:t>
            </a:r>
            <a:endParaRPr lang="fr-FR" dirty="0"/>
          </a:p>
        </p:txBody>
      </p:sp>
      <p:sp>
        <p:nvSpPr>
          <p:cNvPr id="17" name="Bande perforée 16"/>
          <p:cNvSpPr/>
          <p:nvPr/>
        </p:nvSpPr>
        <p:spPr>
          <a:xfrm>
            <a:off x="1187624" y="4221088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  <a:r>
              <a:rPr lang="fr-FR" dirty="0" smtClean="0"/>
              <a:t>ngineering</a:t>
            </a:r>
            <a:endParaRPr lang="fr-FR" dirty="0"/>
          </a:p>
        </p:txBody>
      </p:sp>
      <p:sp>
        <p:nvSpPr>
          <p:cNvPr id="18" name="Bande perforée 17"/>
          <p:cNvSpPr/>
          <p:nvPr/>
        </p:nvSpPr>
        <p:spPr>
          <a:xfrm>
            <a:off x="1187624" y="4941168"/>
            <a:ext cx="2160240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Progrès sur les matériels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4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67B0-50EC-7F49-BEEE-71CBACF2B5A0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315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000090"/>
                </a:solidFill>
              </a:rPr>
              <a:t>Avoir ou ne pas avoir de </a:t>
            </a:r>
            <a:r>
              <a:rPr lang="fr-FR" sz="2400" i="1" dirty="0" smtClean="0">
                <a:solidFill>
                  <a:srgbClr val="000090"/>
                </a:solidFill>
              </a:rPr>
              <a:t>réseau : </a:t>
            </a:r>
            <a:r>
              <a:rPr lang="fr-FR" sz="2400" i="1" dirty="0">
                <a:solidFill>
                  <a:srgbClr val="000090"/>
                </a:solidFill>
              </a:rPr>
              <a:t>that’s the </a:t>
            </a:r>
            <a:r>
              <a:rPr lang="fr-FR" sz="2400" i="1" dirty="0" smtClean="0">
                <a:solidFill>
                  <a:srgbClr val="000090"/>
                </a:solidFill>
              </a:rPr>
              <a:t>question</a:t>
            </a:r>
            <a:r>
              <a:rPr lang="fr-FR" sz="2400" dirty="0">
                <a:solidFill>
                  <a:srgbClr val="000090"/>
                </a:solidFill>
              </a:rPr>
              <a:t>.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r>
              <a:rPr lang="fr-FR" sz="2400" dirty="0">
                <a:solidFill>
                  <a:srgbClr val="000090"/>
                </a:solidFill>
              </a:rPr>
              <a:t>	</a:t>
            </a:r>
            <a:r>
              <a:rPr lang="fr-FR" sz="2400" dirty="0" smtClean="0">
                <a:solidFill>
                  <a:srgbClr val="000090"/>
                </a:solidFill>
              </a:rPr>
              <a:t>Bruno Latour</a:t>
            </a: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371600" y="21804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 smtClean="0"/>
              <a:t>Introduction</a:t>
            </a:r>
            <a:endParaRPr lang="fr-FR" sz="2400" b="1" dirty="0" smtClean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fr-FR" sz="2400" dirty="0" smtClean="0"/>
              <a:t>Deux réalisations du </a:t>
            </a:r>
            <a:r>
              <a:rPr lang="de-DE" sz="2400" dirty="0" smtClean="0"/>
              <a:t>20</a:t>
            </a:r>
            <a:r>
              <a:rPr lang="de-DE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Les systèmes relationnels	</a:t>
            </a:r>
          </a:p>
          <a:p>
            <a:pPr algn="l"/>
            <a:r>
              <a:rPr lang="fr-FR" sz="2400" dirty="0" smtClean="0"/>
              <a:t>	Les moteurs de recherche de la Toile</a:t>
            </a:r>
          </a:p>
          <a:p>
            <a:pPr algn="l"/>
            <a:r>
              <a:rPr lang="fr-FR" sz="2400" dirty="0" smtClean="0"/>
              <a:t>Deux défis du 21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Réseaux et connaissances collectives </a:t>
            </a:r>
            <a:r>
              <a:rPr lang="fr-FR" sz="24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fr-FR" sz="2400" dirty="0" smtClean="0"/>
          </a:p>
          <a:p>
            <a:pPr algn="l"/>
            <a:r>
              <a:rPr lang="fr-FR" sz="2400" dirty="0" smtClean="0"/>
              <a:t>	La Toile des connaissances	</a:t>
            </a:r>
          </a:p>
          <a:p>
            <a:pPr algn="l"/>
            <a:r>
              <a:rPr lang="fr-FR" sz="2400" dirty="0" smtClean="0"/>
              <a:t>Conclusion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9896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Après les </a:t>
            </a:r>
            <a:r>
              <a:rPr lang="fr-FR" sz="3600" dirty="0"/>
              <a:t>réseaux de machines, puis </a:t>
            </a:r>
            <a:r>
              <a:rPr lang="fr-FR" sz="3600" dirty="0" smtClean="0"/>
              <a:t>de </a:t>
            </a:r>
            <a:r>
              <a:rPr lang="fr-FR" sz="3600" dirty="0"/>
              <a:t>contenus, </a:t>
            </a:r>
            <a:r>
              <a:rPr lang="fr-FR" sz="3600" dirty="0" smtClean="0"/>
              <a:t>les </a:t>
            </a:r>
            <a:r>
              <a:rPr lang="fr-FR" sz="3600" b="1" dirty="0">
                <a:solidFill>
                  <a:srgbClr val="FF0000"/>
                </a:solidFill>
              </a:rPr>
              <a:t>réseaux d’utilisateurs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0" indent="0">
              <a:buNone/>
            </a:pPr>
            <a:r>
              <a:rPr lang="fr-FR" sz="2400" dirty="0"/>
              <a:t>La Toile n’est pas juste faite pour obtenir des </a:t>
            </a:r>
            <a:r>
              <a:rPr lang="fr-FR" sz="2400" dirty="0" smtClean="0"/>
              <a:t>données</a:t>
            </a:r>
          </a:p>
          <a:p>
            <a:pPr marL="900" indent="0">
              <a:buNone/>
            </a:pPr>
            <a:r>
              <a:rPr lang="fr-FR" sz="2400" dirty="0" smtClean="0"/>
              <a:t>Tout le monde peut participer : </a:t>
            </a:r>
            <a:r>
              <a:rPr lang="fr-FR" sz="2400" dirty="0"/>
              <a:t>t</a:t>
            </a:r>
            <a:r>
              <a:rPr lang="fr-FR" sz="2400" dirty="0" smtClean="0"/>
              <a:t>weets, Wikipédia, mashups</a:t>
            </a:r>
          </a:p>
          <a:p>
            <a:pPr marL="900" indent="0" eaLnBrk="1" hangingPunct="1">
              <a:buNone/>
              <a:defRPr/>
            </a:pPr>
            <a:r>
              <a:rPr lang="fr-FR" sz="2400" dirty="0" smtClean="0"/>
              <a:t>Mots-clés : </a:t>
            </a:r>
            <a:r>
              <a:rPr lang="fr-FR" sz="2400" dirty="0"/>
              <a:t>interaction, communauté, communication, </a:t>
            </a:r>
            <a:r>
              <a:rPr lang="fr-FR" sz="2400" dirty="0" smtClean="0"/>
              <a:t>réseaux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7739-A0C4-9445-8B07-8FE22C129EFB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5" name="Picture 4" descr="we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428395"/>
            <a:ext cx="3719949" cy="34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3429000"/>
            <a:ext cx="4605865" cy="37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Connaissances collectives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600" dirty="0" smtClean="0"/>
              <a:t>Plusieurs approches </a:t>
            </a:r>
          </a:p>
          <a:p>
            <a:pPr lvl="0"/>
            <a:r>
              <a:rPr lang="fr-FR" sz="2400" dirty="0" smtClean="0"/>
              <a:t>La notation par l’internaute </a:t>
            </a:r>
          </a:p>
          <a:p>
            <a:pPr lvl="0"/>
            <a:r>
              <a:rPr lang="fr-FR" sz="2400" dirty="0" smtClean="0"/>
              <a:t>L’évaluation de l’expertise des internautes  </a:t>
            </a:r>
          </a:p>
          <a:p>
            <a:pPr lvl="0"/>
            <a:r>
              <a:rPr lang="fr-FR" sz="2400" dirty="0" smtClean="0"/>
              <a:t>La recommandation  </a:t>
            </a:r>
          </a:p>
          <a:p>
            <a:pPr lvl="0"/>
            <a:r>
              <a:rPr lang="fr-FR" sz="2400" dirty="0" smtClean="0"/>
              <a:t>La collaboration </a:t>
            </a:r>
          </a:p>
          <a:p>
            <a:pPr lvl="0"/>
            <a:r>
              <a:rPr lang="fr-FR" sz="2400" dirty="0" smtClean="0"/>
              <a:t>Le crowdsourcing</a:t>
            </a:r>
          </a:p>
          <a:p>
            <a:pPr marL="360000" indent="-457200"/>
            <a:endParaRPr lang="en-US" sz="2600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B141-875B-D04D-AADC-527D80F4438A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0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La notation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0" indent="0">
              <a:buNone/>
            </a:pPr>
            <a:r>
              <a:rPr lang="fr-FR" sz="2400" dirty="0" smtClean="0"/>
              <a:t>Connaître l’avis de l’internaute</a:t>
            </a:r>
          </a:p>
          <a:p>
            <a:pPr marL="858150" lvl="1" indent="-457200"/>
            <a:r>
              <a:rPr lang="fr-FR" sz="2000" dirty="0"/>
              <a:t>q</a:t>
            </a:r>
            <a:r>
              <a:rPr lang="fr-FR" sz="2000" dirty="0" smtClean="0"/>
              <a:t>uantitatif (notes)</a:t>
            </a:r>
          </a:p>
          <a:p>
            <a:pPr marL="858150" lvl="1" indent="-457200"/>
            <a:r>
              <a:rPr lang="fr-FR" sz="2000" dirty="0" smtClean="0"/>
              <a:t>qualitatif (restaurant d’ambiance)</a:t>
            </a:r>
          </a:p>
          <a:p>
            <a:pPr marL="900" indent="0">
              <a:buNone/>
            </a:pPr>
            <a:r>
              <a:rPr lang="fr-FR" sz="2400" dirty="0" smtClean="0"/>
              <a:t>eBay :  les clients notent les vendeurs</a:t>
            </a:r>
          </a:p>
          <a:p>
            <a:pPr marL="0" indent="0">
              <a:buNone/>
            </a:pPr>
            <a:r>
              <a:rPr lang="fr-FR" sz="2400" dirty="0" smtClean="0"/>
              <a:t>De plus en plus répandu</a:t>
            </a:r>
            <a:endParaRPr lang="fr-FR" sz="2400" dirty="0"/>
          </a:p>
          <a:p>
            <a:pPr marL="711200" lvl="1"/>
            <a:r>
              <a:rPr lang="fr-FR" sz="2000" dirty="0" smtClean="0"/>
              <a:t>Cinéma comme Allociné</a:t>
            </a:r>
            <a:endParaRPr lang="fr-FR" sz="2000" dirty="0"/>
          </a:p>
          <a:p>
            <a:pPr marL="711200" lvl="1"/>
            <a:r>
              <a:rPr lang="fr-FR" sz="2000" dirty="0" smtClean="0"/>
              <a:t>Restaurant comme ViaMichelin</a:t>
            </a:r>
          </a:p>
          <a:p>
            <a:pPr marL="711200" lvl="1"/>
            <a:r>
              <a:rPr lang="fr-FR" sz="2000" dirty="0" smtClean="0"/>
              <a:t>Pages de la Toile : annotations </a:t>
            </a:r>
          </a:p>
          <a:p>
            <a:pPr marL="425450" lvl="1" indent="0">
              <a:buNone/>
            </a:pPr>
            <a:r>
              <a:rPr lang="fr-FR" sz="2000" dirty="0"/>
              <a:t>	 </a:t>
            </a:r>
            <a:r>
              <a:rPr lang="fr-FR" sz="2000" dirty="0" smtClean="0"/>
              <a:t>  dans </a:t>
            </a:r>
            <a:r>
              <a:rPr lang="fr-FR" sz="2000" dirty="0"/>
              <a:t>D</a:t>
            </a:r>
            <a:r>
              <a:rPr lang="fr-FR" sz="2000" dirty="0" smtClean="0"/>
              <a:t>elicious</a:t>
            </a:r>
          </a:p>
          <a:p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404B-0FA3-194B-AD17-74255BF72A0D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4" name="Image 3" descr="evalu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73682"/>
            <a:ext cx="2195736" cy="2484318"/>
          </a:xfrm>
          <a:prstGeom prst="rect">
            <a:avLst/>
          </a:prstGeom>
        </p:spPr>
      </p:pic>
      <p:pic>
        <p:nvPicPr>
          <p:cNvPr id="5" name="Image 4" descr="ebay-christm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13" y="0"/>
            <a:ext cx="3017387" cy="16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5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L’évaluation de l’expertise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900" indent="0">
              <a:buNone/>
            </a:pPr>
            <a:r>
              <a:rPr lang="fr-FR" sz="2400" dirty="0" smtClean="0"/>
              <a:t>Evaluer </a:t>
            </a:r>
          </a:p>
          <a:p>
            <a:pPr marL="90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la qualité de l’information </a:t>
            </a:r>
            <a:endParaRPr lang="fr-FR" sz="2400" dirty="0"/>
          </a:p>
          <a:p>
            <a:pPr marL="900" indent="0">
              <a:buNone/>
            </a:pPr>
            <a:r>
              <a:rPr lang="fr-FR" sz="2400" dirty="0" smtClean="0"/>
              <a:t>	la qualité des sources d’information</a:t>
            </a:r>
          </a:p>
          <a:p>
            <a:pPr marL="900" indent="0">
              <a:buNone/>
            </a:pPr>
            <a:r>
              <a:rPr lang="fr-FR" sz="2400" dirty="0" smtClean="0"/>
              <a:t>Illustration : travail récent sur la corroboration</a:t>
            </a:r>
          </a:p>
          <a:p>
            <a:pPr marL="900" indent="0">
              <a:buNone/>
            </a:pPr>
            <a:endParaRPr lang="fr-FR" sz="2400" dirty="0" smtClean="0"/>
          </a:p>
          <a:p>
            <a:pPr marL="900" indent="0">
              <a:buNone/>
            </a:pPr>
            <a:r>
              <a:rPr lang="fr-FR" sz="2400" dirty="0" smtClean="0"/>
              <a:t>Comment se construit l’expertise sur la Toile ?</a:t>
            </a:r>
          </a:p>
          <a:p>
            <a:pPr lvl="1"/>
            <a:r>
              <a:rPr lang="fr-FR" sz="2000" dirty="0" smtClean="0"/>
              <a:t>Des blogs, comme celui de Maitre Eolas pour les affaires juridiques</a:t>
            </a:r>
          </a:p>
          <a:p>
            <a:pPr lvl="1"/>
            <a:r>
              <a:rPr lang="fr-FR" sz="2000" dirty="0" smtClean="0"/>
              <a:t>Blogs de simples citoyens en Tunisie ou en Syrie</a:t>
            </a:r>
          </a:p>
          <a:p>
            <a:pPr marL="0" indent="0">
              <a:buNone/>
            </a:pPr>
            <a:r>
              <a:rPr lang="fr-FR" sz="2400" dirty="0" smtClean="0"/>
              <a:t>Elle sera un jour déterminée par des programmes ? 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38A1-5AAD-8A4E-8326-C6AF8FB5C3CD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863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La recommandation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Utiliser les données du Web pour « recommander »</a:t>
            </a:r>
          </a:p>
          <a:p>
            <a:pPr lvl="1"/>
            <a:r>
              <a:rPr lang="fr-FR" sz="2000" dirty="0" err="1" smtClean="0"/>
              <a:t>Meetic</a:t>
            </a:r>
            <a:r>
              <a:rPr lang="fr-FR" sz="2000" dirty="0" smtClean="0"/>
              <a:t> organise </a:t>
            </a:r>
            <a:r>
              <a:rPr lang="fr-FR" sz="2000" dirty="0"/>
              <a:t>des </a:t>
            </a:r>
            <a:r>
              <a:rPr lang="fr-FR" sz="2000" dirty="0" smtClean="0"/>
              <a:t>rencontres</a:t>
            </a:r>
          </a:p>
          <a:p>
            <a:pPr lvl="1"/>
            <a:r>
              <a:rPr lang="fr-FR" sz="2000" dirty="0" smtClean="0"/>
              <a:t>Netflix </a:t>
            </a:r>
            <a:r>
              <a:rPr lang="fr-FR" sz="2000" dirty="0"/>
              <a:t>suggère des </a:t>
            </a:r>
            <a:r>
              <a:rPr lang="fr-FR" sz="2000" dirty="0" smtClean="0"/>
              <a:t>films </a:t>
            </a:r>
          </a:p>
          <a:p>
            <a:pPr lvl="1"/>
            <a:r>
              <a:rPr lang="fr-FR" sz="2000" dirty="0" smtClean="0"/>
              <a:t>Amazon des livres</a:t>
            </a:r>
          </a:p>
          <a:p>
            <a:pPr marL="57150" indent="0">
              <a:buNone/>
            </a:pPr>
            <a:r>
              <a:rPr lang="fr-FR" sz="2400" dirty="0" smtClean="0"/>
              <a:t>Analyses statistiques pour mettre en évidence des </a:t>
            </a:r>
            <a:r>
              <a:rPr lang="fr-FR" sz="2400" dirty="0"/>
              <a:t>« proximités » </a:t>
            </a:r>
          </a:p>
          <a:p>
            <a:pPr lvl="1"/>
            <a:r>
              <a:rPr lang="fr-FR" sz="2000" dirty="0" smtClean="0"/>
              <a:t>Entre </a:t>
            </a:r>
            <a:r>
              <a:rPr lang="fr-FR" sz="2000" dirty="0"/>
              <a:t>clients dans </a:t>
            </a:r>
            <a:r>
              <a:rPr lang="fr-FR" sz="2000" dirty="0" err="1" smtClean="0"/>
              <a:t>Meetic</a:t>
            </a:r>
            <a:endParaRPr lang="fr-FR" sz="2000" dirty="0"/>
          </a:p>
          <a:p>
            <a:pPr lvl="1"/>
            <a:r>
              <a:rPr lang="fr-FR" sz="2000" dirty="0" smtClean="0"/>
              <a:t>Entre </a:t>
            </a:r>
            <a:r>
              <a:rPr lang="fr-FR" sz="2000" dirty="0"/>
              <a:t>clients et produits dans </a:t>
            </a:r>
            <a:r>
              <a:rPr lang="fr-FR" sz="2000" dirty="0" smtClean="0"/>
              <a:t>Netflix et </a:t>
            </a:r>
            <a:r>
              <a:rPr lang="fr-FR" sz="2000" dirty="0"/>
              <a:t>A</a:t>
            </a:r>
            <a:r>
              <a:rPr lang="fr-FR" sz="2000" dirty="0" smtClean="0"/>
              <a:t>mazon</a:t>
            </a:r>
            <a:endParaRPr lang="en-US" sz="2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89E7-F84A-9145-9970-829D31A0AB5A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5517232"/>
            <a:ext cx="2088232" cy="2088232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869160"/>
            <a:ext cx="20807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meeti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36" y="4653136"/>
            <a:ext cx="2192164" cy="21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8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fr-FR" sz="3600" dirty="0" smtClean="0"/>
              <a:t>La collaboration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Des internautes réalisent collectivement une tâche qui les dépasse individuellement</a:t>
            </a:r>
          </a:p>
          <a:p>
            <a:pPr>
              <a:buNone/>
            </a:pPr>
            <a:r>
              <a:rPr lang="fr-FR" sz="2400" dirty="0" smtClean="0"/>
              <a:t>Wikipédia : encyclopédie</a:t>
            </a:r>
          </a:p>
          <a:p>
            <a:pPr lvl="1"/>
            <a:r>
              <a:rPr lang="fr-FR" sz="2000" dirty="0" smtClean="0"/>
              <a:t>281 éditions ; 3 millions d’articles pour la version anglaise</a:t>
            </a:r>
          </a:p>
          <a:p>
            <a:pPr lvl="1"/>
            <a:r>
              <a:rPr lang="fr-FR" sz="2000" dirty="0" smtClean="0"/>
              <a:t>Place considérable dans la diffusion des connaissances</a:t>
            </a:r>
          </a:p>
          <a:p>
            <a:pPr lvl="1"/>
            <a:r>
              <a:rPr lang="fr-FR" sz="2000" dirty="0" smtClean="0"/>
              <a:t>Couverture bien plus large qu’une encyclopédie traditionnelle</a:t>
            </a:r>
          </a:p>
          <a:p>
            <a:pPr lvl="1"/>
            <a:r>
              <a:rPr lang="fr-FR" sz="2000" dirty="0" smtClean="0"/>
              <a:t>Qualité très controversée</a:t>
            </a:r>
          </a:p>
          <a:p>
            <a:pPr>
              <a:buNone/>
            </a:pPr>
            <a:r>
              <a:rPr lang="fr-FR" sz="2400" dirty="0" smtClean="0"/>
              <a:t>Linux : operating system en logiciel libre</a:t>
            </a:r>
          </a:p>
          <a:p>
            <a:pPr>
              <a:buNone/>
            </a:pPr>
            <a:r>
              <a:rPr lang="fr-FR" sz="2400" dirty="0" smtClean="0"/>
              <a:t>Web des données (linked data) : corpus de données ouvertes</a:t>
            </a:r>
          </a:p>
          <a:p>
            <a:pPr>
              <a:buNone/>
            </a:pP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C3F-54C4-8E4D-A972-228CDC1B9EC1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2" cy="154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87624" cy="138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rowdsourcin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5"/>
            <a:ext cx="9156700" cy="6871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11560" y="692696"/>
            <a:ext cx="8170416" cy="5369438"/>
          </a:xfrm>
          <a:prstGeom prst="rect">
            <a:avLst/>
          </a:prstGeom>
          <a:solidFill>
            <a:srgbClr val="FFFFFF">
              <a:alpha val="8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 crowdsourcing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384" y="1556792"/>
            <a:ext cx="8052072" cy="4569371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600" dirty="0" smtClean="0"/>
              <a:t>Publication de </a:t>
            </a:r>
            <a:r>
              <a:rPr lang="fr-FR" sz="2600" dirty="0"/>
              <a:t>questions </a:t>
            </a:r>
            <a:r>
              <a:rPr lang="fr-FR" sz="2600" dirty="0" smtClean="0"/>
              <a:t> ☛ réponses des internautes </a:t>
            </a:r>
          </a:p>
          <a:p>
            <a:pPr marL="360000" indent="-457200">
              <a:buNone/>
            </a:pPr>
            <a:r>
              <a:rPr lang="fr-FR" sz="2600" dirty="0" smtClean="0"/>
              <a:t>Mechanical </a:t>
            </a:r>
            <a:r>
              <a:rPr lang="fr-FR" sz="2600" dirty="0"/>
              <a:t>Turk d’Amazon </a:t>
            </a:r>
            <a:endParaRPr lang="fr-FR" sz="2600" dirty="0" smtClean="0"/>
          </a:p>
          <a:p>
            <a:pPr lvl="1"/>
            <a:r>
              <a:rPr lang="fr-FR" sz="2200" dirty="0" smtClean="0"/>
              <a:t>Référence </a:t>
            </a:r>
            <a:r>
              <a:rPr lang="fr-FR" sz="2200" dirty="0"/>
              <a:t>au </a:t>
            </a:r>
            <a:r>
              <a:rPr lang="fr-FR" sz="2200" i="1" dirty="0"/>
              <a:t>Turc mécanique</a:t>
            </a:r>
            <a:r>
              <a:rPr lang="fr-FR" sz="2200" dirty="0"/>
              <a:t>, un automate joueur d'échecs de la fin </a:t>
            </a:r>
            <a:r>
              <a:rPr lang="fr-FR" sz="2200" dirty="0" smtClean="0"/>
              <a:t> du 18</a:t>
            </a:r>
            <a:r>
              <a:rPr lang="fr-FR" sz="2200" baseline="30000" dirty="0" smtClean="0"/>
              <a:t>e</a:t>
            </a:r>
            <a:r>
              <a:rPr lang="fr-FR" sz="2200" dirty="0" smtClean="0"/>
              <a:t> siècle</a:t>
            </a:r>
            <a:endParaRPr lang="fr-FR" sz="2200" dirty="0"/>
          </a:p>
          <a:p>
            <a:pPr marL="360000" indent="-457200">
              <a:buNone/>
            </a:pPr>
            <a:r>
              <a:rPr lang="fr-FR" sz="2600" dirty="0" smtClean="0"/>
              <a:t>Foldit : décodage de la </a:t>
            </a:r>
            <a:r>
              <a:rPr lang="fr-FR" sz="2600" dirty="0"/>
              <a:t>structure d’une enzyme proche de celle du virus du </a:t>
            </a:r>
            <a:r>
              <a:rPr lang="fr-FR" sz="2600" dirty="0" smtClean="0"/>
              <a:t>sida</a:t>
            </a:r>
          </a:p>
          <a:p>
            <a:pPr lvl="1"/>
            <a:r>
              <a:rPr lang="fr-FR" sz="2200" dirty="0"/>
              <a:t>C</a:t>
            </a:r>
            <a:r>
              <a:rPr lang="fr-FR" sz="2200" dirty="0" smtClean="0"/>
              <a:t>omprendre </a:t>
            </a:r>
            <a:r>
              <a:rPr lang="fr-FR" sz="2200" dirty="0"/>
              <a:t>comment cette enzyme se </a:t>
            </a:r>
            <a:r>
              <a:rPr lang="fr-FR" sz="2200" dirty="0" smtClean="0"/>
              <a:t>replie </a:t>
            </a:r>
            <a:r>
              <a:rPr lang="fr-FR" sz="2200" dirty="0"/>
              <a:t>dans un espace en trois dimensions pour construire sa </a:t>
            </a:r>
            <a:r>
              <a:rPr lang="fr-FR" sz="2200" dirty="0" smtClean="0"/>
              <a:t>structure</a:t>
            </a:r>
          </a:p>
          <a:p>
            <a:pPr lvl="1"/>
            <a:r>
              <a:rPr lang="fr-FR" sz="2200" dirty="0" smtClean="0"/>
              <a:t>Jeu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0EF9-A930-854A-A980-59459065CB83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7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question-ma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9" y="3392996"/>
            <a:ext cx="1008112" cy="12601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Des </a:t>
            </a:r>
            <a:r>
              <a:rPr lang="fr-FR" sz="3600" smtClean="0"/>
              <a:t>problèmes ouverts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400" dirty="0"/>
              <a:t>A</a:t>
            </a:r>
            <a:r>
              <a:rPr lang="fr-FR" sz="2400" dirty="0" smtClean="0"/>
              <a:t>nalyses </a:t>
            </a:r>
            <a:r>
              <a:rPr lang="fr-FR" sz="2400" dirty="0"/>
              <a:t>statistiques </a:t>
            </a:r>
            <a:endParaRPr lang="fr-FR" sz="2400" dirty="0" smtClean="0"/>
          </a:p>
          <a:p>
            <a:pPr marL="760050" lvl="1" indent="-457200"/>
            <a:r>
              <a:rPr lang="fr-FR" sz="2000" dirty="0" smtClean="0"/>
              <a:t>Grand nombre de personnes et gros </a:t>
            </a:r>
            <a:r>
              <a:rPr lang="fr-FR" sz="2000" dirty="0"/>
              <a:t>volumes de </a:t>
            </a:r>
            <a:r>
              <a:rPr lang="fr-FR" sz="2000" dirty="0" smtClean="0"/>
              <a:t>données</a:t>
            </a:r>
          </a:p>
          <a:p>
            <a:pPr marL="760050" lvl="1" indent="-457200"/>
            <a:r>
              <a:rPr lang="fr-FR" sz="2000" dirty="0" smtClean="0"/>
              <a:t>Nécessité de vérifier l’information, évaluer sa qualité, résoudre les contradictions</a:t>
            </a:r>
          </a:p>
          <a:p>
            <a:pPr marL="360000" indent="-457200">
              <a:buNone/>
            </a:pPr>
            <a:r>
              <a:rPr lang="fr-FR" sz="2400" dirty="0" smtClean="0"/>
              <a:t>Manque d’explication</a:t>
            </a:r>
          </a:p>
          <a:p>
            <a:pPr marL="760050" lvl="1" indent="-457200"/>
            <a:r>
              <a:rPr lang="fr-FR" sz="2000" dirty="0" smtClean="0"/>
              <a:t>Les systèmes ne savent pas expliquer des choix qui font intervenir de gros calculs</a:t>
            </a:r>
          </a:p>
          <a:p>
            <a:pPr marL="360000" indent="-457200">
              <a:buNone/>
            </a:pPr>
            <a:r>
              <a:rPr lang="fr-FR" sz="2400" dirty="0" smtClean="0"/>
              <a:t>Atteintes à la confidentialité : conflit entre</a:t>
            </a:r>
          </a:p>
          <a:p>
            <a:pPr marL="760050" lvl="1" indent="-457200"/>
            <a:r>
              <a:rPr lang="fr-FR" sz="2000" dirty="0" smtClean="0"/>
              <a:t>L’utilisateur qui veut protéger ses données confidentielles</a:t>
            </a:r>
          </a:p>
          <a:p>
            <a:pPr marL="760050" lvl="1" indent="-457200"/>
            <a:r>
              <a:rPr lang="fr-FR" sz="2000" dirty="0" smtClean="0"/>
              <a:t>Les systèmes qui veulent ces données pour offrir un meilleur service, plus personnalisé</a:t>
            </a:r>
          </a:p>
          <a:p>
            <a:pPr marL="90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2CCD-9309-5140-AF21-7A638C91D3FF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8" name="Image 7" descr="secur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24" y="5373216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1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Sciences des données :</a:t>
            </a:r>
            <a:r>
              <a:rPr lang="fr-FR" sz="3600" dirty="0" smtClean="0"/>
              <a:t> de la Logique du premier ordre à la Toile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Les systèmes informatiques servent à calculer</a:t>
            </a:r>
          </a:p>
          <a:p>
            <a:pPr lvl="1"/>
            <a:r>
              <a:rPr lang="fr-FR" sz="1800" dirty="0" smtClean="0"/>
              <a:t>Simulation de la météo</a:t>
            </a:r>
          </a:p>
          <a:p>
            <a:pPr lvl="1"/>
            <a:r>
              <a:rPr lang="fr-FR" sz="1800" dirty="0" smtClean="0"/>
              <a:t>Cryptographie</a:t>
            </a:r>
          </a:p>
          <a:p>
            <a:pPr lvl="1"/>
            <a:r>
              <a:rPr lang="fr-FR" sz="1800" dirty="0" smtClean="0"/>
              <a:t>Etc.</a:t>
            </a:r>
          </a:p>
          <a:p>
            <a:pPr marL="0" indent="0">
              <a:buNone/>
            </a:pPr>
            <a:r>
              <a:rPr lang="fr-FR" sz="2400" dirty="0" smtClean="0"/>
              <a:t>Ils servent beaucoup à stocker/gérer des </a:t>
            </a:r>
            <a:r>
              <a:rPr lang="fr-FR" sz="2400" b="1" dirty="0" smtClean="0">
                <a:solidFill>
                  <a:srgbClr val="3366FF"/>
                </a:solidFill>
              </a:rPr>
              <a:t>données</a:t>
            </a:r>
          </a:p>
          <a:p>
            <a:pPr lvl="1"/>
            <a:r>
              <a:rPr lang="fr-FR" sz="1800" dirty="0" smtClean="0"/>
              <a:t>Comptabilité</a:t>
            </a:r>
          </a:p>
          <a:p>
            <a:pPr lvl="1"/>
            <a:r>
              <a:rPr lang="fr-FR" sz="1800" dirty="0" smtClean="0"/>
              <a:t>Catalogue de produits</a:t>
            </a:r>
          </a:p>
          <a:p>
            <a:pPr lvl="1"/>
            <a:r>
              <a:rPr lang="fr-FR" sz="1800" dirty="0" smtClean="0"/>
              <a:t>Inventaire</a:t>
            </a:r>
          </a:p>
          <a:p>
            <a:pPr lvl="1"/>
            <a:r>
              <a:rPr lang="fr-FR" sz="1800" dirty="0" smtClean="0"/>
              <a:t>Agenda</a:t>
            </a:r>
          </a:p>
          <a:p>
            <a:pPr lvl="1"/>
            <a:r>
              <a:rPr lang="fr-FR" sz="1800" dirty="0" smtClean="0"/>
              <a:t>Contacts </a:t>
            </a:r>
          </a:p>
          <a:p>
            <a:pPr lvl="1"/>
            <a:r>
              <a:rPr lang="fr-FR" sz="1800" dirty="0" smtClean="0"/>
              <a:t>Bibliothèque</a:t>
            </a:r>
          </a:p>
          <a:p>
            <a:pPr lvl="1"/>
            <a:r>
              <a:rPr lang="fr-FR" sz="1800" dirty="0" smtClean="0"/>
              <a:t>Médiathèque, etc</a:t>
            </a:r>
            <a:r>
              <a:rPr lang="fr-FR" sz="1800" dirty="0"/>
              <a:t>.</a:t>
            </a:r>
            <a:endParaRPr lang="fr-FR" sz="1800" dirty="0" smtClean="0"/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pPr lvl="1"/>
            <a:endParaRPr lang="fr-FR" sz="1700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b="1" i="1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6C17-7295-344A-9A4B-9ADF7A1713BD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902092"/>
            <a:ext cx="3024336" cy="27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8C-39B3-A64B-9F16-EB29B98CCD52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0978" y="1"/>
            <a:ext cx="912302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000090"/>
                </a:solidFill>
              </a:rPr>
              <a:t>Mais de l'arbre de la connaissance du bien et du mal, tu n'en mangeras pas; car, au jour que tu en mangeras, tu mourras certainement</a:t>
            </a:r>
            <a:r>
              <a:rPr lang="fr-FR" sz="2400" dirty="0">
                <a:solidFill>
                  <a:srgbClr val="000090"/>
                </a:solidFill>
              </a:rPr>
              <a:t>. </a:t>
            </a:r>
            <a:endParaRPr lang="fr-FR" sz="2400" dirty="0" smtClean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	</a:t>
            </a:r>
            <a:r>
              <a:rPr lang="fr-FR" sz="2400" dirty="0" smtClean="0">
                <a:solidFill>
                  <a:srgbClr val="000090"/>
                </a:solidFill>
              </a:rPr>
              <a:t>							Genèse 2:17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371600" y="239648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 smtClean="0"/>
              <a:t>Introduction</a:t>
            </a:r>
            <a:endParaRPr lang="fr-FR" sz="2400" b="1" dirty="0" smtClean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fr-FR" sz="2400" dirty="0" smtClean="0"/>
              <a:t>Deux réalisations du </a:t>
            </a:r>
            <a:r>
              <a:rPr lang="de-DE" sz="2400" dirty="0" smtClean="0"/>
              <a:t>20</a:t>
            </a:r>
            <a:r>
              <a:rPr lang="de-DE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Les systèmes relationnels	</a:t>
            </a:r>
          </a:p>
          <a:p>
            <a:pPr algn="l"/>
            <a:r>
              <a:rPr lang="fr-FR" sz="2400" dirty="0" smtClean="0"/>
              <a:t>	Les moteurs de recherche de la Toile</a:t>
            </a:r>
          </a:p>
          <a:p>
            <a:pPr algn="l"/>
            <a:r>
              <a:rPr lang="fr-FR" sz="2400" dirty="0" smtClean="0"/>
              <a:t>Deux défis du 21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Réseaux et connaissances collectives</a:t>
            </a:r>
          </a:p>
          <a:p>
            <a:pPr algn="l"/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La Toile des connaissances </a:t>
            </a:r>
            <a:r>
              <a:rPr lang="fr-FR" sz="24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fr-FR" sz="2400" dirty="0" smtClean="0"/>
              <a:t>	</a:t>
            </a:r>
          </a:p>
          <a:p>
            <a:pPr algn="l"/>
            <a:r>
              <a:rPr lang="fr-FR" sz="2400" dirty="0" smtClean="0"/>
              <a:t>Conclusion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084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Du texte aux connaissances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400" dirty="0" smtClean="0"/>
              <a:t>La Toile des documents est basée sur le fait que les gens aiment écrire, lire, dire, écouter du texte</a:t>
            </a:r>
          </a:p>
          <a:p>
            <a:pPr marL="360000" indent="-457200">
              <a:buNone/>
            </a:pPr>
            <a:r>
              <a:rPr lang="fr-FR" sz="2400" dirty="0"/>
              <a:t>Les machines comprennent mieux </a:t>
            </a:r>
            <a:r>
              <a:rPr lang="fr-FR" sz="2400" dirty="0" smtClean="0"/>
              <a:t>des</a:t>
            </a:r>
            <a:r>
              <a:rPr lang="fr-FR" sz="2400" dirty="0"/>
              <a:t> </a:t>
            </a:r>
            <a:r>
              <a:rPr lang="fr-FR" sz="2400" b="1" dirty="0">
                <a:solidFill>
                  <a:srgbClr val="3366FF"/>
                </a:solidFill>
              </a:rPr>
              <a:t>connaissances</a:t>
            </a:r>
            <a:r>
              <a:rPr lang="fr-FR" sz="2400" dirty="0"/>
              <a:t> </a:t>
            </a:r>
            <a:r>
              <a:rPr lang="fr-FR" sz="2400" dirty="0" smtClean="0"/>
              <a:t>plus </a:t>
            </a:r>
            <a:r>
              <a:rPr lang="fr-FR" sz="2400" dirty="0"/>
              <a:t>formatées</a:t>
            </a:r>
          </a:p>
          <a:p>
            <a:pPr marL="360000" indent="-457200">
              <a:buNone/>
            </a:pPr>
            <a:endParaRPr lang="fr-FR" sz="2400" dirty="0">
              <a:solidFill>
                <a:srgbClr val="000090"/>
              </a:solidFill>
            </a:endParaRPr>
          </a:p>
          <a:p>
            <a:pPr marL="360000" indent="-457200">
              <a:buNone/>
            </a:pPr>
            <a:endParaRPr lang="fr-FR" sz="2400" dirty="0" smtClean="0"/>
          </a:p>
          <a:p>
            <a:pPr marL="360000" indent="-457200">
              <a:buNone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2060-943B-6A43-BB68-43FA72868316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41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72488"/>
              </p:ext>
            </p:extLst>
          </p:nvPr>
        </p:nvGraphicFramePr>
        <p:xfrm>
          <a:off x="1115616" y="4077072"/>
          <a:ext cx="698477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711"/>
                <a:gridCol w="335806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Texte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Connaissance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000090"/>
                          </a:solidFill>
                        </a:rPr>
                        <a:t>Je suis presque certain que Bob est amoureux d’Alice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000090"/>
                          </a:solidFill>
                        </a:rPr>
                        <a:t>Aime(Bob, Alice, 95%)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15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 Web sémantique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Ajouter des indications sémantiques pour expliquer le sens des documents de la Toile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Sur un document</a:t>
            </a:r>
          </a:p>
          <a:p>
            <a:pPr marL="482600" lvl="1" indent="0">
              <a:buNone/>
            </a:pPr>
            <a:r>
              <a:rPr lang="fr-FR" sz="2000" dirty="0" smtClean="0"/>
              <a:t>auteur = Serge Abiteboul ; titre = Sciences des données</a:t>
            </a:r>
          </a:p>
          <a:p>
            <a:pPr marL="482600" lvl="1" indent="0">
              <a:buNone/>
            </a:pPr>
            <a:r>
              <a:rPr lang="fr-FR" sz="2000" dirty="0" smtClean="0"/>
              <a:t>nature = leçon inaugurale ; date = Mars 2012 ; langue = français</a:t>
            </a:r>
          </a:p>
          <a:p>
            <a:pPr marL="57150" indent="0">
              <a:buNone/>
            </a:pPr>
            <a:r>
              <a:rPr lang="fr-FR" sz="2400" dirty="0" smtClean="0"/>
              <a:t>A l’intérieur d’un document</a:t>
            </a:r>
          </a:p>
          <a:p>
            <a:pPr marL="482600" lvl="1" indent="0">
              <a:buNone/>
            </a:pPr>
            <a:r>
              <a:rPr lang="fr-FR" sz="2000" dirty="0" smtClean="0"/>
              <a:t>Woody Allen &lt;</a:t>
            </a:r>
            <a:r>
              <a:rPr lang="fr-FR" sz="2000" i="1" dirty="0" smtClean="0"/>
              <a:t>dbpedia:Woody_Allen&gt; </a:t>
            </a:r>
            <a:r>
              <a:rPr lang="fr-FR" sz="2000" dirty="0" smtClean="0"/>
              <a:t>était à Cannes &lt;</a:t>
            </a:r>
            <a:r>
              <a:rPr lang="fr-FR" sz="2000" i="1" dirty="0" smtClean="0"/>
              <a:t>geo:ville_France</a:t>
            </a:r>
            <a:r>
              <a:rPr lang="fr-FR" sz="2000" dirty="0" smtClean="0"/>
              <a:t>&gt; pour la première de … </a:t>
            </a:r>
          </a:p>
          <a:p>
            <a:pPr marL="57150" indent="0">
              <a:buNone/>
            </a:pPr>
            <a:r>
              <a:rPr lang="fr-FR" sz="2400" dirty="0" smtClean="0"/>
              <a:t>Les bases de connaissances comme </a:t>
            </a:r>
            <a:r>
              <a:rPr lang="fr-FR" sz="2400" dirty="0" err="1" smtClean="0"/>
              <a:t>dbpedia</a:t>
            </a:r>
            <a:r>
              <a:rPr lang="fr-FR" sz="2400" dirty="0" smtClean="0"/>
              <a:t> sont appelées des </a:t>
            </a:r>
            <a:r>
              <a:rPr lang="fr-FR" sz="2400" b="1" dirty="0" smtClean="0">
                <a:solidFill>
                  <a:srgbClr val="3366FF"/>
                </a:solidFill>
              </a:rPr>
              <a:t>ontologies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BB4-561E-6649-B50C-984BCA063C27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2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Ontologies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0" indent="0">
              <a:buNone/>
            </a:pPr>
            <a:r>
              <a:rPr lang="fr-FR" sz="2400" dirty="0" smtClean="0"/>
              <a:t>Des phrases logiques comme :</a:t>
            </a:r>
            <a:endParaRPr lang="en-US" sz="2400" dirty="0"/>
          </a:p>
          <a:p>
            <a:pPr lvl="1"/>
            <a:r>
              <a:rPr lang="fr-FR" sz="2000" b="1" i="1" dirty="0"/>
              <a:t>classes</a:t>
            </a:r>
            <a:r>
              <a:rPr lang="fr-FR" sz="2000" i="1" dirty="0"/>
              <a:t> </a:t>
            </a:r>
            <a:r>
              <a:rPr lang="fr-FR" sz="2000" i="1" dirty="0" smtClean="0"/>
              <a:t>sa:Personne</a:t>
            </a:r>
            <a:r>
              <a:rPr lang="fr-FR" sz="2000" i="1" dirty="0"/>
              <a:t>, </a:t>
            </a:r>
            <a:r>
              <a:rPr lang="fr-FR" sz="2000" i="1" dirty="0" smtClean="0"/>
              <a:t>sa:Réalisateur</a:t>
            </a:r>
            <a:r>
              <a:rPr lang="fr-FR" sz="2000" i="1" dirty="0"/>
              <a:t>, </a:t>
            </a:r>
            <a:r>
              <a:rPr lang="fr-FR" sz="2000" i="1" dirty="0" smtClean="0"/>
              <a:t>sa:Cinéaste</a:t>
            </a:r>
            <a:endParaRPr lang="en-US" sz="2000" dirty="0"/>
          </a:p>
          <a:p>
            <a:pPr lvl="1"/>
            <a:r>
              <a:rPr lang="fr-FR" sz="2000" i="1" dirty="0"/>
              <a:t>s</a:t>
            </a:r>
            <a:r>
              <a:rPr lang="fr-FR" sz="2000" i="1" dirty="0" smtClean="0"/>
              <a:t>a:Réalisateur </a:t>
            </a:r>
            <a:r>
              <a:rPr lang="fr-FR" sz="2000" b="1" i="1" dirty="0"/>
              <a:t>sous classe </a:t>
            </a:r>
            <a:r>
              <a:rPr lang="fr-FR" sz="2000" b="1" i="1" dirty="0" smtClean="0"/>
              <a:t>de</a:t>
            </a:r>
            <a:r>
              <a:rPr lang="fr-FR" sz="2000" i="1" dirty="0" smtClean="0"/>
              <a:t> sa:Personne</a:t>
            </a:r>
            <a:endParaRPr lang="en-US" sz="2000" dirty="0"/>
          </a:p>
          <a:p>
            <a:pPr lvl="1"/>
            <a:r>
              <a:rPr lang="fr-FR" sz="2000" i="1" dirty="0" smtClean="0"/>
              <a:t>sa:Réalisateur </a:t>
            </a:r>
            <a:r>
              <a:rPr lang="fr-FR" sz="2000" b="1" i="1" dirty="0"/>
              <a:t>synonyme </a:t>
            </a:r>
            <a:r>
              <a:rPr lang="fr-FR" sz="2000" b="1" i="1" dirty="0" smtClean="0"/>
              <a:t>de</a:t>
            </a:r>
            <a:r>
              <a:rPr lang="fr-FR" sz="2000" i="1" dirty="0" smtClean="0"/>
              <a:t> sa:Cinéaste</a:t>
            </a:r>
            <a:endParaRPr lang="en-US" sz="2000" dirty="0"/>
          </a:p>
          <a:p>
            <a:pPr lvl="1"/>
            <a:r>
              <a:rPr lang="fr-FR" sz="2000" i="1" dirty="0" smtClean="0"/>
              <a:t>sa:Woody_Allen </a:t>
            </a:r>
            <a:r>
              <a:rPr lang="fr-FR" sz="2000" b="1" i="1" dirty="0"/>
              <a:t>est un</a:t>
            </a:r>
            <a:r>
              <a:rPr lang="fr-FR" sz="2000" i="1" dirty="0"/>
              <a:t> </a:t>
            </a:r>
            <a:r>
              <a:rPr lang="fr-FR" sz="2000" i="1" dirty="0" smtClean="0"/>
              <a:t>sa:Réalisateur </a:t>
            </a:r>
            <a:endParaRPr lang="en-US" sz="2000" dirty="0"/>
          </a:p>
          <a:p>
            <a:pPr lvl="1"/>
            <a:r>
              <a:rPr lang="fr-FR" sz="2000" b="1" i="1" dirty="0" smtClean="0"/>
              <a:t>relation</a:t>
            </a:r>
            <a:r>
              <a:rPr lang="fr-FR" sz="2000" i="1" dirty="0" smtClean="0"/>
              <a:t> sa:a_réalisé</a:t>
            </a:r>
            <a:endParaRPr lang="en-US" sz="2000" dirty="0"/>
          </a:p>
          <a:p>
            <a:pPr lvl="1"/>
            <a:r>
              <a:rPr lang="en-US" sz="2000" i="1" dirty="0" smtClean="0"/>
              <a:t>sa:</a:t>
            </a:r>
            <a:r>
              <a:rPr lang="fr-FR" sz="2000" i="1" dirty="0" smtClean="0"/>
              <a:t>Woody­_Allen sa:a_réalisé sa:movie_Manhattan</a:t>
            </a:r>
          </a:p>
          <a:p>
            <a:pPr marL="900" indent="0">
              <a:buNone/>
            </a:pPr>
            <a:r>
              <a:rPr lang="fr-FR" sz="2400" dirty="0" smtClean="0"/>
              <a:t>A quoi ça sert ?</a:t>
            </a:r>
          </a:p>
          <a:p>
            <a:pPr lvl="1"/>
            <a:r>
              <a:rPr lang="fr-FR" sz="2000" b="1" dirty="0" smtClean="0">
                <a:solidFill>
                  <a:srgbClr val="3366FF"/>
                </a:solidFill>
              </a:rPr>
              <a:t>Répondre</a:t>
            </a:r>
            <a:r>
              <a:rPr lang="fr-FR" sz="2000" dirty="0" smtClean="0"/>
              <a:t> plus finement aux requêtes</a:t>
            </a:r>
            <a:endParaRPr lang="fr-FR" sz="2000" dirty="0"/>
          </a:p>
          <a:p>
            <a:pPr lvl="1"/>
            <a:r>
              <a:rPr lang="fr-FR" sz="2000" dirty="0" smtClean="0"/>
              <a:t>Permettre d’ « </a:t>
            </a:r>
            <a:r>
              <a:rPr lang="fr-FR" sz="2000" b="1" dirty="0" smtClean="0">
                <a:solidFill>
                  <a:srgbClr val="3366FF"/>
                </a:solidFill>
              </a:rPr>
              <a:t>intégrer</a:t>
            </a:r>
            <a:r>
              <a:rPr lang="fr-FR" sz="2000" dirty="0" smtClean="0"/>
              <a:t> » plusieurs sources d’information et, à terme, intégrer toutes les connaissances de la Toile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6283-D6D7-B54B-9D3F-E73DD627C700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188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Problème : l’acquisition de connaissances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Les internautes</a:t>
            </a:r>
          </a:p>
          <a:p>
            <a:pPr lvl="1"/>
            <a:r>
              <a:rPr lang="fr-FR" sz="2000" dirty="0" smtClean="0"/>
              <a:t>aiment </a:t>
            </a:r>
            <a:r>
              <a:rPr lang="fr-FR" sz="2000" dirty="0"/>
              <a:t>publier sur la </a:t>
            </a:r>
            <a:r>
              <a:rPr lang="fr-FR" sz="2000" dirty="0" smtClean="0"/>
              <a:t>Toile </a:t>
            </a:r>
            <a:r>
              <a:rPr lang="fr-FR" sz="2000" dirty="0"/>
              <a:t>dans leur langue </a:t>
            </a:r>
            <a:r>
              <a:rPr lang="fr-FR" sz="2000" dirty="0" smtClean="0"/>
              <a:t>naturelle</a:t>
            </a:r>
          </a:p>
          <a:p>
            <a:pPr lvl="1"/>
            <a:r>
              <a:rPr lang="fr-FR" sz="2000" dirty="0" smtClean="0"/>
              <a:t>n’apprécient pas </a:t>
            </a:r>
            <a:r>
              <a:rPr lang="fr-FR" sz="2000" dirty="0"/>
              <a:t>les contraintes d’un éditeur de </a:t>
            </a:r>
            <a:r>
              <a:rPr lang="fr-FR" sz="2000" dirty="0" smtClean="0"/>
              <a:t>connaissances</a:t>
            </a:r>
            <a:endParaRPr lang="fr-FR" sz="2000" dirty="0"/>
          </a:p>
          <a:p>
            <a:pPr lvl="1"/>
            <a:r>
              <a:rPr lang="fr-FR" sz="2000" dirty="0"/>
              <a:t>v</a:t>
            </a:r>
            <a:r>
              <a:rPr lang="fr-FR" sz="2000" dirty="0" smtClean="0"/>
              <a:t>eulent garder leur visibilité</a:t>
            </a:r>
          </a:p>
          <a:p>
            <a:pPr marL="0" indent="0">
              <a:buNone/>
            </a:pPr>
            <a:r>
              <a:rPr lang="fr-FR" sz="2400" dirty="0" smtClean="0"/>
              <a:t>Les connaissances vont être générées automatiquement</a:t>
            </a:r>
          </a:p>
          <a:p>
            <a:pPr marL="882650" lvl="1" indent="-457200"/>
            <a:r>
              <a:rPr lang="fr-FR" sz="2000" dirty="0" smtClean="0"/>
              <a:t>Recherche de formes syntaxiques comme</a:t>
            </a:r>
          </a:p>
          <a:p>
            <a:pPr marL="425450" lvl="1" indent="0">
              <a:lnSpc>
                <a:spcPct val="11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				&lt;personne&gt; </a:t>
            </a:r>
            <a:r>
              <a:rPr lang="fr-FR" sz="2000" i="1" dirty="0" smtClean="0"/>
              <a:t>est mort à &lt;lieu</a:t>
            </a:r>
            <a:r>
              <a:rPr lang="fr-FR" sz="2000" dirty="0" smtClean="0"/>
              <a:t>&gt;</a:t>
            </a:r>
          </a:p>
          <a:p>
            <a:pPr marL="285750">
              <a:buNone/>
            </a:pPr>
            <a:r>
              <a:rPr lang="fr-FR" sz="2400" dirty="0" smtClean="0"/>
              <a:t>Construction de grosses bases de connaissances </a:t>
            </a:r>
          </a:p>
          <a:p>
            <a:pPr marL="285750">
              <a:buNone/>
            </a:pPr>
            <a:r>
              <a:rPr lang="fr-FR" sz="2400" dirty="0" smtClean="0"/>
              <a:t>Tâche </a:t>
            </a:r>
            <a:r>
              <a:rPr lang="fr-FR" sz="2400" dirty="0"/>
              <a:t>complexe </a:t>
            </a:r>
            <a:endParaRPr lang="fr-FR" sz="2400" dirty="0" smtClean="0"/>
          </a:p>
          <a:p>
            <a:pPr marL="882650" lvl="1" indent="-457200"/>
            <a:r>
              <a:rPr lang="fr-FR" sz="2000" dirty="0"/>
              <a:t>C</a:t>
            </a:r>
            <a:r>
              <a:rPr lang="fr-FR" sz="2000" dirty="0" smtClean="0"/>
              <a:t>ompréhension </a:t>
            </a:r>
            <a:r>
              <a:rPr lang="fr-FR" sz="2000" dirty="0"/>
              <a:t>de la </a:t>
            </a:r>
            <a:r>
              <a:rPr lang="fr-FR" sz="2000" dirty="0" smtClean="0"/>
              <a:t>langue</a:t>
            </a:r>
          </a:p>
          <a:p>
            <a:pPr marL="882650" lvl="1" indent="-457200"/>
            <a:r>
              <a:rPr lang="fr-FR" sz="2000" dirty="0" smtClean="0"/>
              <a:t>La Toile fourmille d’imprécisions, d’erreurs, de </a:t>
            </a:r>
            <a:r>
              <a:rPr lang="fr-FR" sz="2000" dirty="0"/>
              <a:t>faits </a:t>
            </a:r>
            <a:r>
              <a:rPr lang="fr-FR" sz="2000" dirty="0" smtClean="0"/>
              <a:t>controversés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4FC6-80C9-0742-B419-C99337D848E0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71800" y="3933056"/>
            <a:ext cx="129614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Napoléon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20072" y="3933056"/>
            <a:ext cx="172819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Sainte-Hélène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469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Problème : </a:t>
            </a:r>
            <a:r>
              <a:rPr lang="fr-FR" sz="3600" dirty="0"/>
              <a:t>l</a:t>
            </a:r>
            <a:r>
              <a:rPr lang="fr-FR" sz="3600" dirty="0" smtClean="0"/>
              <a:t>e </a:t>
            </a:r>
            <a:r>
              <a:rPr lang="fr-FR" sz="3600" dirty="0"/>
              <a:t>raisonnement distribué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400" dirty="0" smtClean="0"/>
              <a:t>En utilisant des faits comme</a:t>
            </a:r>
          </a:p>
          <a:p>
            <a:pPr marL="400050" lvl="1" indent="0">
              <a:buNone/>
            </a:pPr>
            <a:r>
              <a:rPr lang="fr-FR" dirty="0" smtClean="0"/>
              <a:t>Psychose </a:t>
            </a:r>
            <a:r>
              <a:rPr lang="fr-FR" dirty="0"/>
              <a:t>est un film </a:t>
            </a:r>
            <a:r>
              <a:rPr lang="fr-FR" dirty="0" smtClean="0"/>
              <a:t>d’Hitchcock et Alice </a:t>
            </a:r>
            <a:r>
              <a:rPr lang="fr-FR" dirty="0"/>
              <a:t>ne l’a pas </a:t>
            </a:r>
            <a:r>
              <a:rPr lang="fr-FR" dirty="0" smtClean="0"/>
              <a:t>vu</a:t>
            </a:r>
          </a:p>
          <a:p>
            <a:pPr marL="0" indent="0">
              <a:buNone/>
            </a:pPr>
            <a:r>
              <a:rPr lang="fr-FR" sz="3400" dirty="0" smtClean="0"/>
              <a:t>Et des règles </a:t>
            </a:r>
            <a:r>
              <a:rPr lang="fr-FR" sz="3400" dirty="0"/>
              <a:t>comme </a:t>
            </a:r>
            <a:endParaRPr lang="en-US" sz="3400" dirty="0"/>
          </a:p>
          <a:p>
            <a:pPr marL="400050" lvl="1" indent="0">
              <a:buNone/>
            </a:pPr>
            <a:r>
              <a:rPr lang="fr-FR" dirty="0" err="1"/>
              <a:t>SouhaiteVoir</a:t>
            </a:r>
            <a:r>
              <a:rPr lang="fr-FR" dirty="0"/>
              <a:t>( Alice, </a:t>
            </a:r>
            <a:r>
              <a:rPr lang="fr-FR" i="1" dirty="0" err="1"/>
              <a:t>t</a:t>
            </a:r>
            <a:r>
              <a:rPr lang="fr-FR" i="1" dirty="0"/>
              <a:t> </a:t>
            </a:r>
            <a:r>
              <a:rPr lang="fr-FR" dirty="0"/>
              <a:t>) </a:t>
            </a:r>
            <a:r>
              <a:rPr lang="fr-FR" dirty="0">
                <a:sym typeface="Symbol"/>
              </a:rPr>
              <a:t></a:t>
            </a:r>
            <a:r>
              <a:rPr lang="fr-FR" dirty="0"/>
              <a:t> Film( </a:t>
            </a:r>
            <a:r>
              <a:rPr lang="fr-FR" i="1" dirty="0" err="1"/>
              <a:t>t</a:t>
            </a:r>
            <a:r>
              <a:rPr lang="fr-FR" dirty="0"/>
              <a:t>, Hitchcock, </a:t>
            </a:r>
            <a:r>
              <a:rPr lang="fr-FR" i="1" dirty="0"/>
              <a:t>a </a:t>
            </a:r>
            <a:r>
              <a:rPr lang="fr-FR" dirty="0"/>
              <a:t>), </a:t>
            </a:r>
            <a:r>
              <a:rPr lang="fr-FR" i="1" dirty="0"/>
              <a:t>not </a:t>
            </a:r>
            <a:r>
              <a:rPr lang="fr-FR" dirty="0"/>
              <a:t>Vu( Alice, </a:t>
            </a:r>
            <a:r>
              <a:rPr lang="fr-FR" i="1" dirty="0" err="1"/>
              <a:t>t</a:t>
            </a:r>
            <a:r>
              <a:rPr lang="fr-FR" i="1" dirty="0"/>
              <a:t> 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sz="3400" dirty="0" smtClean="0"/>
              <a:t>On peut </a:t>
            </a:r>
            <a:r>
              <a:rPr lang="fr-FR" sz="3400" b="1" dirty="0" smtClean="0">
                <a:solidFill>
                  <a:srgbClr val="3366FF"/>
                </a:solidFill>
              </a:rPr>
              <a:t>déduire</a:t>
            </a:r>
            <a:r>
              <a:rPr lang="fr-FR" sz="3400" dirty="0" smtClean="0">
                <a:solidFill>
                  <a:srgbClr val="3366FF"/>
                </a:solidFill>
              </a:rPr>
              <a:t> </a:t>
            </a:r>
            <a:r>
              <a:rPr lang="fr-FR" sz="3400" dirty="0" smtClean="0"/>
              <a:t>des faits « intentionnels » comme</a:t>
            </a:r>
          </a:p>
          <a:p>
            <a:pPr marL="400050" lvl="1" indent="0">
              <a:buNone/>
            </a:pPr>
            <a:r>
              <a:rPr lang="fr-FR" dirty="0" smtClean="0"/>
              <a:t>Alice </a:t>
            </a:r>
            <a:r>
              <a:rPr lang="fr-FR" dirty="0"/>
              <a:t>souhaiterait voir le film </a:t>
            </a:r>
            <a:r>
              <a:rPr lang="fr-FR" dirty="0" smtClean="0"/>
              <a:t>Psychose</a:t>
            </a:r>
          </a:p>
          <a:p>
            <a:pPr marL="0" indent="0">
              <a:buNone/>
            </a:pPr>
            <a:r>
              <a:rPr lang="fr-FR" sz="3400" dirty="0"/>
              <a:t>R</a:t>
            </a:r>
            <a:r>
              <a:rPr lang="fr-FR" sz="3400" dirty="0" smtClean="0"/>
              <a:t>épondre </a:t>
            </a:r>
            <a:r>
              <a:rPr lang="fr-FR" sz="3400" dirty="0"/>
              <a:t>à une requête est devenu plus </a:t>
            </a:r>
            <a:r>
              <a:rPr lang="fr-FR" sz="3400" dirty="0" smtClean="0"/>
              <a:t>compliqué</a:t>
            </a:r>
          </a:p>
          <a:p>
            <a:pPr lvl="1"/>
            <a:r>
              <a:rPr lang="fr-FR" dirty="0" smtClean="0"/>
              <a:t>Inférence de nouveaux faits en évitant de les inférer tous</a:t>
            </a:r>
          </a:p>
          <a:p>
            <a:pPr lvl="1"/>
            <a:r>
              <a:rPr lang="fr-FR" dirty="0" smtClean="0"/>
              <a:t>Collaboration entre des systèmes qui ont et infèrent des faits </a:t>
            </a:r>
          </a:p>
          <a:p>
            <a:pPr marL="0" indent="0">
              <a:buNone/>
            </a:pPr>
            <a:r>
              <a:rPr lang="fr-FR" sz="3400" i="1" dirty="0" smtClean="0"/>
              <a:t>Changement de contexte</a:t>
            </a:r>
          </a:p>
          <a:p>
            <a:pPr lvl="1"/>
            <a:r>
              <a:rPr lang="fr-FR" dirty="0" smtClean="0"/>
              <a:t>Immersion dans un monde de systèmes qui ont/échangent/ infèrent des connaissances</a:t>
            </a:r>
          </a:p>
          <a:p>
            <a:pPr lvl="1"/>
            <a:r>
              <a:rPr lang="fr-FR" dirty="0" smtClean="0"/>
              <a:t>Modification de notre </a:t>
            </a:r>
            <a:r>
              <a:rPr lang="fr-FR" dirty="0"/>
              <a:t>manière </a:t>
            </a:r>
            <a:r>
              <a:rPr lang="fr-FR" dirty="0" smtClean="0"/>
              <a:t>de savoir et </a:t>
            </a:r>
            <a:r>
              <a:rPr lang="fr-FR" dirty="0"/>
              <a:t>de penser 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6B1D-E75E-534A-B5D5-521C045F6CD5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74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2F26-6B33-DD47-BDC0-E57CDB33A2F0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000090"/>
                </a:solidFill>
              </a:rPr>
              <a:t>Where is the wisdom we have lost in </a:t>
            </a:r>
            <a:r>
              <a:rPr lang="fr-FR" sz="2400" i="1" dirty="0" err="1" smtClean="0">
                <a:solidFill>
                  <a:srgbClr val="000090"/>
                </a:solidFill>
              </a:rPr>
              <a:t>knowledge</a:t>
            </a:r>
            <a:r>
              <a:rPr lang="fr-FR" sz="2400" i="1" dirty="0" smtClean="0">
                <a:solidFill>
                  <a:srgbClr val="000090"/>
                </a:solidFill>
              </a:rPr>
              <a:t> ? </a:t>
            </a:r>
            <a:r>
              <a:rPr lang="fr-FR" sz="2400" i="1" dirty="0">
                <a:solidFill>
                  <a:srgbClr val="000090"/>
                </a:solidFill>
              </a:rPr>
              <a:t>Where is the knowledge we have lost in </a:t>
            </a:r>
            <a:r>
              <a:rPr lang="fr-FR" sz="2400" i="1" dirty="0" smtClean="0">
                <a:solidFill>
                  <a:srgbClr val="000090"/>
                </a:solidFill>
              </a:rPr>
              <a:t>information ?			        </a:t>
            </a:r>
            <a:r>
              <a:rPr lang="fr-FR" sz="2400" dirty="0" smtClean="0">
                <a:solidFill>
                  <a:srgbClr val="000090"/>
                </a:solidFill>
              </a:rPr>
              <a:t>T.S</a:t>
            </a:r>
            <a:r>
              <a:rPr lang="fr-FR" sz="2400" dirty="0">
                <a:solidFill>
                  <a:srgbClr val="000090"/>
                </a:solidFill>
              </a:rPr>
              <a:t>. Eliot 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371600" y="239648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 smtClean="0"/>
              <a:t>Introduction</a:t>
            </a:r>
            <a:endParaRPr lang="fr-FR" sz="2400" b="1" dirty="0" smtClean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fr-FR" sz="2400" dirty="0" smtClean="0"/>
              <a:t>Deux réalisations du </a:t>
            </a:r>
            <a:r>
              <a:rPr lang="de-DE" sz="2400" dirty="0" smtClean="0"/>
              <a:t>20</a:t>
            </a:r>
            <a:r>
              <a:rPr lang="de-DE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Les systèmes relationnels	</a:t>
            </a:r>
          </a:p>
          <a:p>
            <a:pPr algn="l"/>
            <a:r>
              <a:rPr lang="fr-FR" sz="2400" dirty="0" smtClean="0"/>
              <a:t>	Les moteurs de recherche de la Toile</a:t>
            </a:r>
          </a:p>
          <a:p>
            <a:pPr algn="l"/>
            <a:r>
              <a:rPr lang="fr-FR" sz="2400" dirty="0" smtClean="0"/>
              <a:t>Deux défis du 21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siècle</a:t>
            </a:r>
            <a:endParaRPr lang="en-US" sz="2400" dirty="0" smtClean="0"/>
          </a:p>
          <a:p>
            <a:pPr algn="l"/>
            <a:r>
              <a:rPr lang="fr-FR" sz="2400" dirty="0" smtClean="0"/>
              <a:t>	Réseaux et connaissances collectives</a:t>
            </a:r>
          </a:p>
          <a:p>
            <a:pPr algn="l"/>
            <a:r>
              <a:rPr lang="fr-FR" sz="2400" dirty="0" smtClean="0"/>
              <a:t>	La Toile des connaissances	</a:t>
            </a:r>
          </a:p>
          <a:p>
            <a:pPr algn="l"/>
            <a:r>
              <a:rPr lang="fr-FR" sz="2400" b="1" dirty="0" smtClean="0">
                <a:solidFill>
                  <a:srgbClr val="FF0000"/>
                </a:solidFill>
              </a:rPr>
              <a:t>Conclusion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435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La Toile est </a:t>
            </a:r>
            <a:r>
              <a:rPr lang="fr-FR" sz="3600" dirty="0" smtClean="0"/>
              <a:t>multiforme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Industrie, santé, culture, gouvernement, sciences, écologie… </a:t>
            </a:r>
          </a:p>
          <a:p>
            <a:pPr marL="0" indent="0">
              <a:buNone/>
            </a:pPr>
            <a:r>
              <a:rPr lang="fr-FR" sz="2400" dirty="0" smtClean="0"/>
              <a:t>Incontournable</a:t>
            </a:r>
          </a:p>
          <a:p>
            <a:pPr lvl="1"/>
            <a:r>
              <a:rPr lang="fr-FR" sz="2000" dirty="0" smtClean="0"/>
              <a:t>Trouver du travail, travailler, se loger, gérer ses comptes bancaires, faire partie d’une association…</a:t>
            </a:r>
          </a:p>
          <a:p>
            <a:pPr marL="0" indent="0">
              <a:buNone/>
            </a:pPr>
            <a:r>
              <a:rPr lang="fr-FR" sz="2400" dirty="0" smtClean="0"/>
              <a:t>L’hébergeur de toutes les connaissances </a:t>
            </a:r>
            <a:r>
              <a:rPr lang="fr-FR" sz="2400" dirty="0"/>
              <a:t>de </a:t>
            </a:r>
            <a:r>
              <a:rPr lang="fr-FR" sz="2400" dirty="0" smtClean="0"/>
              <a:t>l’humanité ?</a:t>
            </a:r>
            <a:endParaRPr lang="fr-FR" sz="2400" dirty="0"/>
          </a:p>
          <a:p>
            <a:pPr marL="711200" lvl="1"/>
            <a:r>
              <a:rPr lang="fr-FR" sz="2000" dirty="0" smtClean="0"/>
              <a:t>Des plus </a:t>
            </a:r>
            <a:r>
              <a:rPr lang="fr-FR" sz="2000" dirty="0"/>
              <a:t>horribles fantasmes</a:t>
            </a:r>
            <a:r>
              <a:rPr lang="fr-FR" sz="2000" dirty="0" smtClean="0"/>
              <a:t>, de toutes </a:t>
            </a:r>
            <a:r>
              <a:rPr lang="fr-FR" sz="2000" dirty="0"/>
              <a:t>les violences</a:t>
            </a:r>
          </a:p>
          <a:p>
            <a:pPr marL="711200" lvl="1"/>
            <a:r>
              <a:rPr lang="fr-FR" sz="2000" dirty="0" smtClean="0"/>
              <a:t>De toutes </a:t>
            </a: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dirty="0"/>
              <a:t>imprécisions, l</a:t>
            </a:r>
            <a:r>
              <a:rPr lang="fr-FR" sz="2000" dirty="0" smtClean="0"/>
              <a:t>es erreurs</a:t>
            </a:r>
          </a:p>
          <a:p>
            <a:pPr marL="711200" lvl="1"/>
            <a:r>
              <a:rPr lang="fr-FR" sz="2000" dirty="0" smtClean="0"/>
              <a:t>Un fantastique gisement de connaissances</a:t>
            </a:r>
            <a:endParaRPr lang="fr-FR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696F-362B-184F-B833-C93D6FBC0D49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060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La Toile est multiforme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0000" indent="-457200">
              <a:buNone/>
            </a:pPr>
            <a:r>
              <a:rPr lang="fr-FR" sz="2400" dirty="0" smtClean="0"/>
              <a:t>Vision dépassée 1 : hypertexte</a:t>
            </a:r>
          </a:p>
          <a:p>
            <a:pPr marL="360000" indent="-457200">
              <a:buNone/>
            </a:pPr>
            <a:r>
              <a:rPr lang="fr-FR" sz="2400" dirty="0" smtClean="0"/>
              <a:t>Vision dépassée 2 : bibliothèque universelle </a:t>
            </a:r>
            <a:r>
              <a:rPr lang="fr-FR" sz="2400" dirty="0"/>
              <a:t>de </a:t>
            </a:r>
            <a:r>
              <a:rPr lang="fr-FR" sz="2400" dirty="0" smtClean="0"/>
              <a:t>documents</a:t>
            </a:r>
          </a:p>
          <a:p>
            <a:pPr marL="360000" indent="-457200">
              <a:buNone/>
            </a:pPr>
            <a:r>
              <a:rPr lang="fr-FR" sz="2400" dirty="0" smtClean="0"/>
              <a:t>Et tous les Web</a:t>
            </a:r>
          </a:p>
          <a:p>
            <a:pPr marL="360000" lvl="1" indent="-457200"/>
            <a:r>
              <a:rPr lang="fr-FR" sz="2000" dirty="0" smtClean="0"/>
              <a:t>Web des téléphones « intelligents » </a:t>
            </a:r>
          </a:p>
          <a:p>
            <a:pPr marL="360000" lvl="1" indent="-457200"/>
            <a:r>
              <a:rPr lang="fr-FR" sz="2000" dirty="0"/>
              <a:t>Web des réseaux sociaux (d’avant 7 à plus de 77 ans)</a:t>
            </a:r>
          </a:p>
          <a:p>
            <a:pPr marL="360000" lvl="1" indent="-457200"/>
            <a:r>
              <a:rPr lang="fr-FR" sz="2000" dirty="0"/>
              <a:t>Web </a:t>
            </a:r>
            <a:r>
              <a:rPr lang="fr-FR" sz="2000" dirty="0" smtClean="0"/>
              <a:t>sémantique</a:t>
            </a:r>
          </a:p>
          <a:p>
            <a:pPr marL="360000" lvl="1" indent="-457200"/>
            <a:r>
              <a:rPr lang="fr-FR" sz="2000" dirty="0" smtClean="0"/>
              <a:t>Web des objets communicants et intelligence ambiante</a:t>
            </a:r>
          </a:p>
          <a:p>
            <a:pPr marL="360000" lvl="1" indent="-457200"/>
            <a:r>
              <a:rPr lang="fr-FR" sz="2000" dirty="0" smtClean="0"/>
              <a:t>Web </a:t>
            </a:r>
            <a:r>
              <a:rPr lang="fr-FR" sz="2000" dirty="0"/>
              <a:t>des mondes </a:t>
            </a:r>
            <a:r>
              <a:rPr lang="fr-FR" sz="2000" dirty="0" smtClean="0"/>
              <a:t>virtuels (jeux 3D)</a:t>
            </a:r>
            <a:endParaRPr lang="fr-FR" sz="2000" dirty="0"/>
          </a:p>
          <a:p>
            <a:pPr marL="1200150" lvl="1" indent="-457200"/>
            <a:r>
              <a:rPr lang="fr-FR" sz="2000" dirty="0" smtClean="0"/>
              <a:t>…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6D2E-C47E-9947-B73E-09F2F5A3E52D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60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Les écueils de la Toile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147248" cy="4525963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400" dirty="0" smtClean="0"/>
              <a:t>Eviter la noyade dans un océan de données</a:t>
            </a:r>
          </a:p>
          <a:p>
            <a:pPr marL="760050" lvl="1" indent="-457200"/>
            <a:r>
              <a:rPr lang="fr-FR" sz="2000" dirty="0" smtClean="0"/>
              <a:t>Un </a:t>
            </a:r>
            <a:r>
              <a:rPr lang="fr-FR" sz="2000" dirty="0"/>
              <a:t>des fils conducteurs de </a:t>
            </a:r>
            <a:r>
              <a:rPr lang="fr-FR" sz="2000" dirty="0" smtClean="0"/>
              <a:t>cette présentation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248472" cy="4525963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fr-FR" sz="2400" dirty="0"/>
              <a:t>Accès à l’information pour tous</a:t>
            </a:r>
          </a:p>
          <a:p>
            <a:pPr lvl="1"/>
            <a:r>
              <a:rPr lang="fr-FR" dirty="0" smtClean="0"/>
              <a:t>Fracture sociale </a:t>
            </a:r>
            <a:endParaRPr lang="fr-FR" dirty="0"/>
          </a:p>
          <a:p>
            <a:pPr marL="457200" lvl="1" indent="0">
              <a:buNone/>
            </a:pPr>
            <a:r>
              <a:rPr lang="fr-FR" sz="1800" dirty="0" smtClean="0"/>
              <a:t>CREDOC 2009 : </a:t>
            </a:r>
            <a:r>
              <a:rPr lang="fr-FR" sz="1800" dirty="0"/>
              <a:t>e</a:t>
            </a:r>
            <a:r>
              <a:rPr lang="fr-FR" sz="1800" dirty="0" smtClean="0"/>
              <a:t>n </a:t>
            </a:r>
            <a:r>
              <a:rPr lang="fr-FR" sz="1800" dirty="0"/>
              <a:t>France, </a:t>
            </a:r>
            <a:endParaRPr lang="fr-FR" sz="1800" dirty="0" smtClean="0"/>
          </a:p>
          <a:p>
            <a:pPr marL="457200" lvl="1" indent="0">
              <a:buNone/>
            </a:pPr>
            <a:r>
              <a:rPr lang="fr-FR" sz="1800" dirty="0" smtClean="0"/>
              <a:t>40</a:t>
            </a:r>
            <a:r>
              <a:rPr lang="fr-FR" sz="1800" dirty="0"/>
              <a:t>% de la population n'utilise </a:t>
            </a:r>
            <a:endParaRPr lang="fr-FR" sz="1800" dirty="0" smtClean="0"/>
          </a:p>
          <a:p>
            <a:pPr marL="457200" lvl="1" indent="0">
              <a:buNone/>
            </a:pPr>
            <a:r>
              <a:rPr lang="fr-FR" sz="1800" dirty="0" smtClean="0"/>
              <a:t>jamais l'informatique</a:t>
            </a:r>
          </a:p>
          <a:p>
            <a:pPr lvl="1"/>
            <a:r>
              <a:rPr lang="fr-FR" dirty="0" smtClean="0"/>
              <a:t>Nord/Sud</a:t>
            </a:r>
          </a:p>
          <a:p>
            <a:pPr lvl="1"/>
            <a:r>
              <a:rPr lang="fr-FR" b="1" dirty="0" smtClean="0">
                <a:solidFill>
                  <a:srgbClr val="3366FF"/>
                </a:solidFill>
              </a:rPr>
              <a:t>Enseignement</a:t>
            </a:r>
            <a:endParaRPr lang="fr-FR" b="1" dirty="0">
              <a:solidFill>
                <a:srgbClr val="3366FF"/>
              </a:solidFill>
            </a:endParaRPr>
          </a:p>
          <a:p>
            <a:pPr marL="900" indent="0">
              <a:buNone/>
            </a:pPr>
            <a:endParaRPr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B6A9-E2BE-9647-BD40-063F3BFF419F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49</a:t>
            </a:fld>
            <a:endParaRPr lang="fr-FR" dirty="0"/>
          </a:p>
        </p:txBody>
      </p:sp>
      <p:pic>
        <p:nvPicPr>
          <p:cNvPr id="13" name="Picture 20" descr="C:\Documents and Settings\serge\My Documents\SERGE09\Work\Alumni\Alumni\web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025" y="3212976"/>
            <a:ext cx="4673976" cy="3672409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092280" y="-27384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C4C4C">
                    <a:alpha val="95000"/>
                  </a:srgbClr>
                </a:solidFill>
              </a:rPr>
              <a:t>Risques</a:t>
            </a:r>
          </a:p>
          <a:p>
            <a:pPr algn="r"/>
            <a:r>
              <a:rPr lang="fr-FR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C4C4C">
                    <a:alpha val="95000"/>
                  </a:srgbClr>
                </a:solidFill>
              </a:rPr>
              <a:t>Dangers</a:t>
            </a:r>
          </a:p>
          <a:p>
            <a:pPr algn="r"/>
            <a:r>
              <a:rPr lang="fr-FR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C4C4C">
                    <a:alpha val="95000"/>
                  </a:srgbClr>
                </a:solidFill>
              </a:rPr>
              <a:t>Pièges</a:t>
            </a:r>
          </a:p>
          <a:p>
            <a:pPr algn="r"/>
            <a:r>
              <a:rPr lang="fr-FR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C4C4C">
                    <a:alpha val="95000"/>
                  </a:srgbClr>
                </a:solidFill>
              </a:rPr>
              <a:t>Excès</a:t>
            </a:r>
          </a:p>
          <a:p>
            <a:pPr algn="r"/>
            <a:r>
              <a:rPr lang="fr-FR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C4C4C">
                    <a:alpha val="95000"/>
                  </a:srgbClr>
                </a:solidFill>
              </a:rPr>
              <a:t>Chausse-trappes,</a:t>
            </a:r>
          </a:p>
          <a:p>
            <a:pPr algn="r"/>
            <a:r>
              <a:rPr lang="fr-FR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C4C4C">
                    <a:alpha val="95000"/>
                  </a:srgbClr>
                </a:solidFill>
              </a:rPr>
              <a:t>Dangers</a:t>
            </a:r>
          </a:p>
          <a:p>
            <a:pPr algn="r"/>
            <a:r>
              <a:rPr lang="fr-FR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</a:rPr>
              <a:t>…</a:t>
            </a:r>
            <a:endParaRPr lang="fr-FR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72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Sciences des données : de la </a:t>
            </a:r>
            <a:r>
              <a:rPr lang="fr-FR" sz="3600" dirty="0" smtClean="0">
                <a:solidFill>
                  <a:srgbClr val="FF0000"/>
                </a:solidFill>
              </a:rPr>
              <a:t>Logique du premier ordre </a:t>
            </a:r>
            <a:r>
              <a:rPr lang="fr-FR" sz="3600" dirty="0" smtClean="0"/>
              <a:t>à la Toile</a:t>
            </a:r>
            <a:endParaRPr lang="en-US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99592"/>
            <a:ext cx="829126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Les systèmes informatiques jouent le rôle de </a:t>
            </a:r>
            <a:r>
              <a:rPr lang="fr-FR" sz="2400" b="1" dirty="0" smtClean="0">
                <a:solidFill>
                  <a:srgbClr val="3366FF"/>
                </a:solidFill>
              </a:rPr>
              <a:t>médiateurs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/>
              <a:t>entre des utilisateurs intelligents et des objets qui stockent l’information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900" indent="0">
              <a:buNone/>
            </a:pPr>
            <a:endParaRPr lang="fr-FR" sz="24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D6D2-2927-FA4A-A8A5-A7D120071116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7" name="Pensées 16"/>
          <p:cNvSpPr/>
          <p:nvPr/>
        </p:nvSpPr>
        <p:spPr bwMode="auto">
          <a:xfrm>
            <a:off x="3600048" y="3116724"/>
            <a:ext cx="2052072" cy="1104363"/>
          </a:xfrm>
          <a:prstGeom prst="cloudCallout">
            <a:avLst>
              <a:gd name="adj1" fmla="val -6899"/>
              <a:gd name="adj2" fmla="val 8308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49821" y="3406066"/>
            <a:ext cx="1597690" cy="1587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6936" y="4078439"/>
            <a:ext cx="1421448" cy="12680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79663" y="3161844"/>
            <a:ext cx="1944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800" dirty="0" smtClean="0">
                <a:solidFill>
                  <a:srgbClr val="3366FF"/>
                </a:solidFill>
                <a:sym typeface="Symbol"/>
              </a:rPr>
              <a:t> </a:t>
            </a:r>
            <a:r>
              <a:rPr lang="fr-FR" sz="1800" b="1" dirty="0" smtClean="0">
                <a:solidFill>
                  <a:srgbClr val="3366FF"/>
                </a:solidFill>
                <a:sym typeface="Symbol"/>
              </a:rPr>
              <a:t></a:t>
            </a:r>
            <a:r>
              <a:rPr lang="fr-FR" sz="1800" b="1" dirty="0" smtClean="0">
                <a:solidFill>
                  <a:srgbClr val="3366FF"/>
                </a:solidFill>
              </a:rPr>
              <a:t> </a:t>
            </a:r>
            <a:r>
              <a:rPr lang="fr-FR" sz="1800" b="1" i="1" dirty="0" smtClean="0">
                <a:solidFill>
                  <a:srgbClr val="3366FF"/>
                </a:solidFill>
              </a:rPr>
              <a:t>t,d</a:t>
            </a:r>
            <a:r>
              <a:rPr lang="fr-FR" sz="1800" b="1" dirty="0" smtClean="0">
                <a:solidFill>
                  <a:srgbClr val="3366FF"/>
                </a:solidFill>
              </a:rPr>
              <a:t> ( </a:t>
            </a:r>
            <a:r>
              <a:rPr lang="fr-FR" sz="1800" b="1" i="1" dirty="0" smtClean="0">
                <a:solidFill>
                  <a:srgbClr val="3366FF"/>
                </a:solidFill>
              </a:rPr>
              <a:t>Film</a:t>
            </a:r>
            <a:r>
              <a:rPr lang="fr-FR" sz="1800" b="1" dirty="0" smtClean="0">
                <a:solidFill>
                  <a:srgbClr val="3366FF"/>
                </a:solidFill>
              </a:rPr>
              <a:t>(</a:t>
            </a:r>
            <a:r>
              <a:rPr lang="fr-FR" sz="1800" b="1" i="1" dirty="0" smtClean="0">
                <a:solidFill>
                  <a:srgbClr val="3366FF"/>
                </a:solidFill>
              </a:rPr>
              <a:t>t</a:t>
            </a:r>
            <a:r>
              <a:rPr lang="fr-FR" sz="1800" b="1" dirty="0" smtClean="0">
                <a:solidFill>
                  <a:srgbClr val="3366FF"/>
                </a:solidFill>
              </a:rPr>
              <a:t>, </a:t>
            </a:r>
            <a:r>
              <a:rPr lang="fr-FR" sz="1800" b="1" i="1" dirty="0" smtClean="0">
                <a:solidFill>
                  <a:srgbClr val="3366FF"/>
                </a:solidFill>
              </a:rPr>
              <a:t>d</a:t>
            </a:r>
            <a:r>
              <a:rPr lang="fr-FR" sz="1800" b="1" dirty="0" smtClean="0">
                <a:solidFill>
                  <a:srgbClr val="3366FF"/>
                </a:solidFill>
              </a:rPr>
              <a:t>,                                                                               « Bogart ») </a:t>
            </a:r>
            <a:r>
              <a:rPr lang="fr-FR" sz="1800" b="1" dirty="0" smtClean="0">
                <a:solidFill>
                  <a:srgbClr val="3366FF"/>
                </a:solidFill>
                <a:sym typeface="Symbol"/>
              </a:rPr>
              <a:t></a:t>
            </a:r>
            <a:r>
              <a:rPr lang="fr-FR" sz="1800" b="1" dirty="0" smtClean="0">
                <a:solidFill>
                  <a:srgbClr val="3366FF"/>
                </a:solidFill>
              </a:rPr>
              <a:t> </a:t>
            </a:r>
            <a:r>
              <a:rPr lang="fr-FR" sz="1800" b="1" i="1" dirty="0" smtClean="0">
                <a:solidFill>
                  <a:srgbClr val="3366FF"/>
                </a:solidFill>
              </a:rPr>
              <a:t>Séance</a:t>
            </a:r>
            <a:r>
              <a:rPr lang="fr-FR" sz="1800" b="1" dirty="0" smtClean="0">
                <a:solidFill>
                  <a:srgbClr val="3366FF"/>
                </a:solidFill>
              </a:rPr>
              <a:t>(</a:t>
            </a:r>
            <a:r>
              <a:rPr lang="fr-FR" sz="1800" b="1" i="1" dirty="0" smtClean="0">
                <a:solidFill>
                  <a:srgbClr val="3366FF"/>
                </a:solidFill>
              </a:rPr>
              <a:t>t</a:t>
            </a:r>
            <a:r>
              <a:rPr lang="fr-FR" sz="1800" b="1" dirty="0" smtClean="0">
                <a:solidFill>
                  <a:srgbClr val="3366FF"/>
                </a:solidFill>
              </a:rPr>
              <a:t>, </a:t>
            </a:r>
            <a:r>
              <a:rPr lang="fr-FR" sz="1800" b="1" i="1" dirty="0" smtClean="0">
                <a:solidFill>
                  <a:srgbClr val="3366FF"/>
                </a:solidFill>
              </a:rPr>
              <a:t>s</a:t>
            </a:r>
            <a:r>
              <a:rPr lang="fr-FR" sz="1800" b="1" dirty="0" smtClean="0">
                <a:solidFill>
                  <a:srgbClr val="3366FF"/>
                </a:solidFill>
              </a:rPr>
              <a:t>, </a:t>
            </a:r>
            <a:r>
              <a:rPr lang="fr-FR" sz="1800" b="1" i="1" dirty="0" smtClean="0">
                <a:solidFill>
                  <a:srgbClr val="3366FF"/>
                </a:solidFill>
              </a:rPr>
              <a:t>h</a:t>
            </a:r>
            <a:r>
              <a:rPr lang="fr-FR" sz="1800" b="1" dirty="0" smtClean="0">
                <a:solidFill>
                  <a:srgbClr val="3366FF"/>
                </a:solidFill>
              </a:rPr>
              <a:t>) )</a:t>
            </a:r>
            <a:endParaRPr lang="en-US" sz="1800" b="1" dirty="0">
              <a:solidFill>
                <a:srgbClr val="3366FF"/>
              </a:solidFill>
            </a:endParaRPr>
          </a:p>
        </p:txBody>
      </p:sp>
      <p:sp>
        <p:nvSpPr>
          <p:cNvPr id="15" name="Flèche courbée vers le bas 14"/>
          <p:cNvSpPr/>
          <p:nvPr/>
        </p:nvSpPr>
        <p:spPr bwMode="auto">
          <a:xfrm>
            <a:off x="1553787" y="4304571"/>
            <a:ext cx="2186843" cy="411177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6" name="Flèche courbée vers le bas 15"/>
          <p:cNvSpPr/>
          <p:nvPr/>
        </p:nvSpPr>
        <p:spPr bwMode="auto">
          <a:xfrm>
            <a:off x="4990189" y="4319802"/>
            <a:ext cx="2186843" cy="411177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8" name="Carré corné 17"/>
          <p:cNvSpPr/>
          <p:nvPr/>
        </p:nvSpPr>
        <p:spPr bwMode="auto">
          <a:xfrm>
            <a:off x="2069256" y="4441630"/>
            <a:ext cx="1278607" cy="1363634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rPr>
              <a:t>Où et à quelle heure puis-je voir un film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rPr>
              <a:t> avec Bogart?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9" name="Carré corné 18"/>
          <p:cNvSpPr/>
          <p:nvPr/>
        </p:nvSpPr>
        <p:spPr bwMode="auto">
          <a:xfrm>
            <a:off x="5521338" y="4487319"/>
            <a:ext cx="1249632" cy="1461961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intget</a:t>
            </a:r>
            <a:r>
              <a:rPr lang="en-US" sz="1200" dirty="0"/>
              <a:t>(</a:t>
            </a:r>
            <a:r>
              <a:rPr lang="en-US" sz="1200" dirty="0" smtClean="0"/>
              <a:t>intkey){</a:t>
            </a:r>
            <a:endParaRPr lang="en-US" sz="1200" dirty="0"/>
          </a:p>
          <a:p>
            <a:r>
              <a:rPr lang="en-US" sz="1200" dirty="0" smtClean="0"/>
              <a:t>inthash=(key%TS);while(</a:t>
            </a:r>
            <a:r>
              <a:rPr lang="en-US" sz="1200" dirty="0"/>
              <a:t>table[hash</a:t>
            </a:r>
            <a:r>
              <a:rPr lang="en-US" sz="1200" dirty="0" smtClean="0"/>
              <a:t>]=NULL&amp;&amp;table</a:t>
            </a:r>
            <a:r>
              <a:rPr lang="en-US" sz="1200" dirty="0"/>
              <a:t>[hash]-&gt;getKey(</a:t>
            </a:r>
            <a:r>
              <a:rPr lang="en-US" sz="1200" dirty="0" smtClean="0"/>
              <a:t>)=key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hash=(hash…</a:t>
            </a:r>
            <a:endParaRPr lang="en-US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191" y="4580957"/>
            <a:ext cx="1163712" cy="9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34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écueils de la </a:t>
            </a:r>
            <a:r>
              <a:rPr lang="fr-FR" sz="3600" dirty="0" smtClean="0"/>
              <a:t>Toile (fin)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368"/>
              </a:spcBef>
              <a:buNone/>
            </a:pPr>
            <a:r>
              <a:rPr lang="fr-FR" sz="2600" dirty="0" smtClean="0"/>
              <a:t>Démocratie ou pas ?</a:t>
            </a:r>
          </a:p>
          <a:p>
            <a:pPr>
              <a:lnSpc>
                <a:spcPct val="120000"/>
              </a:lnSpc>
              <a:spcBef>
                <a:spcPts val="1368"/>
              </a:spcBef>
              <a:buNone/>
            </a:pPr>
            <a:r>
              <a:rPr lang="fr-FR" sz="2600" dirty="0" smtClean="0"/>
              <a:t>Et la vie privée ? </a:t>
            </a:r>
          </a:p>
          <a:p>
            <a:pPr>
              <a:lnSpc>
                <a:spcPct val="120000"/>
              </a:lnSpc>
              <a:spcBef>
                <a:spcPts val="1368"/>
              </a:spcBef>
              <a:buNone/>
            </a:pPr>
            <a:r>
              <a:rPr lang="fr-FR" sz="2600" dirty="0" smtClean="0"/>
              <a:t>Pour </a:t>
            </a:r>
            <a:r>
              <a:rPr lang="fr-FR" sz="2600" dirty="0"/>
              <a:t>des individus meilleurs </a:t>
            </a:r>
            <a:r>
              <a:rPr lang="fr-FR" sz="2600" dirty="0" smtClean="0"/>
              <a:t>ou </a:t>
            </a:r>
            <a:r>
              <a:rPr lang="fr-FR" sz="2600" dirty="0"/>
              <a:t>pires ? </a:t>
            </a:r>
            <a:endParaRPr lang="fr-FR" dirty="0" smtClean="0"/>
          </a:p>
          <a:p>
            <a:pPr>
              <a:lnSpc>
                <a:spcPct val="120000"/>
              </a:lnSpc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1754-4297-8046-9243-3C4B49A65D03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Parchemin horizontal 5"/>
          <p:cNvSpPr/>
          <p:nvPr/>
        </p:nvSpPr>
        <p:spPr>
          <a:xfrm rot="20642029">
            <a:off x="1443965" y="4377695"/>
            <a:ext cx="6544098" cy="121090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i="1" dirty="0" smtClean="0"/>
              <a:t>Je </a:t>
            </a:r>
            <a:r>
              <a:rPr lang="fr-FR" sz="2800" b="1" i="1" dirty="0"/>
              <a:t>veux continuer à croire </a:t>
            </a:r>
            <a:r>
              <a:rPr lang="fr-FR" sz="2800" b="1" i="1" dirty="0" smtClean="0"/>
              <a:t>que la Toile participera </a:t>
            </a:r>
            <a:r>
              <a:rPr lang="fr-FR" sz="2800" b="1" i="1" dirty="0"/>
              <a:t>à féconder un meilleur futur</a:t>
            </a:r>
            <a:r>
              <a:rPr lang="en-US" sz="2800" b="1" i="1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Et demain…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63103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Choix politiques</a:t>
            </a:r>
          </a:p>
          <a:p>
            <a:pPr algn="l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ouveaux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outils informatiques qui restent à inventer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EC5-A767-6346-946A-4BE470990335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-28238" y="-27384"/>
            <a:ext cx="917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" indent="0">
              <a:buNone/>
            </a:pPr>
            <a:r>
              <a:rPr lang="en-US" sz="2400" i="1" dirty="0">
                <a:solidFill>
                  <a:srgbClr val="000090"/>
                </a:solidFill>
              </a:rPr>
              <a:t>Prediction is very difficult, especially about the future. </a:t>
            </a:r>
            <a:r>
              <a:rPr lang="en-US" sz="2400" i="1" dirty="0" smtClean="0">
                <a:solidFill>
                  <a:srgbClr val="000090"/>
                </a:solidFill>
              </a:rPr>
              <a:t>	     </a:t>
            </a:r>
            <a:r>
              <a:rPr lang="en-US" sz="2400" dirty="0" smtClean="0">
                <a:solidFill>
                  <a:srgbClr val="000090"/>
                </a:solidFill>
              </a:rPr>
              <a:t>Niels </a:t>
            </a:r>
            <a:r>
              <a:rPr lang="en-US" sz="2400" dirty="0">
                <a:solidFill>
                  <a:srgbClr val="000090"/>
                </a:solidFill>
              </a:rPr>
              <a:t>Bohr</a:t>
            </a:r>
            <a:endParaRPr lang="fr-FR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Et pour ce qui concerne les aspects </a:t>
            </a:r>
            <a:r>
              <a:rPr lang="fr-FR" sz="2400" dirty="0" smtClean="0"/>
              <a:t>scientifiques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La </a:t>
            </a:r>
            <a:r>
              <a:rPr lang="fr-FR" sz="2400" dirty="0"/>
              <a:t>prochaine étape des sciences des données, que l’on retiendra, a déjà </a:t>
            </a:r>
            <a:r>
              <a:rPr lang="fr-FR" sz="2400" dirty="0" smtClean="0"/>
              <a:t>commencé : </a:t>
            </a:r>
            <a:r>
              <a:rPr lang="fr-FR" sz="2400" dirty="0"/>
              <a:t>c’est </a:t>
            </a:r>
          </a:p>
          <a:p>
            <a:pPr marL="900" indent="0" algn="ctr">
              <a:buNone/>
            </a:pPr>
            <a:r>
              <a:rPr lang="fr-FR" sz="2400" b="1" dirty="0">
                <a:solidFill>
                  <a:srgbClr val="3366FF"/>
                </a:solidFill>
              </a:rPr>
              <a:t>la Toile des </a:t>
            </a:r>
            <a:r>
              <a:rPr lang="fr-FR" sz="2400" b="1" dirty="0" smtClean="0">
                <a:solidFill>
                  <a:srgbClr val="3366FF"/>
                </a:solidFill>
              </a:rPr>
              <a:t>connaissances</a:t>
            </a:r>
            <a:endParaRPr lang="fr-FR" sz="24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Des données,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à l’information,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aux connaissances…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en-US" sz="2400" dirty="0"/>
          </a:p>
          <a:p>
            <a:pPr marL="900" indent="0"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6235-7CB1-304A-AB7F-0AA31244EBB7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198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18864" y="6356350"/>
            <a:ext cx="2133600" cy="365125"/>
          </a:xfrm>
        </p:spPr>
        <p:txBody>
          <a:bodyPr/>
          <a:lstStyle/>
          <a:p>
            <a:fld id="{BAD6D11A-350C-0D4C-BE1C-2AE2FD4F7718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72200" y="6356350"/>
            <a:ext cx="2133600" cy="365125"/>
          </a:xfrm>
        </p:spPr>
        <p:txBody>
          <a:bodyPr/>
          <a:lstStyle/>
          <a:p>
            <a:fld id="{09128B45-356E-4A35-ADDB-0EE72B20EEE7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3568" y="3812847"/>
            <a:ext cx="7632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Remerciements : Martín </a:t>
            </a:r>
            <a:r>
              <a:rPr lang="fr-FR" sz="2000" dirty="0"/>
              <a:t>Abadi, Jérémie Abiteboul, Manon Abiteboul, Gilles Dowek, Emmanuelle Fleury, Laurent Fribo</a:t>
            </a:r>
            <a:r>
              <a:rPr lang="fr-FR" dirty="0"/>
              <a:t>urg, Sophie Gamerman, Bernadette Goldstein, Florence Hachez-Leroy, Tova Milo, </a:t>
            </a:r>
            <a:r>
              <a:rPr lang="fr-FR" dirty="0" smtClean="0"/>
              <a:t>Marie-Christine Rousset, Luc </a:t>
            </a:r>
            <a:r>
              <a:rPr lang="fr-FR" dirty="0"/>
              <a:t>Segoufin, Pierre Senellart et Victor </a:t>
            </a:r>
            <a:r>
              <a:rPr lang="fr-FR" dirty="0" smtClean="0"/>
              <a:t>Vianu</a:t>
            </a:r>
            <a:endParaRPr lang="en-US" dirty="0"/>
          </a:p>
        </p:txBody>
      </p:sp>
      <p:sp>
        <p:nvSpPr>
          <p:cNvPr id="14" name="Espace réservé de la date 3"/>
          <p:cNvSpPr txBox="1">
            <a:spLocks/>
          </p:cNvSpPr>
          <p:nvPr/>
        </p:nvSpPr>
        <p:spPr>
          <a:xfrm>
            <a:off x="5188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9F14E5-B6AB-3A42-A800-E01831A72A35}" type="datetime1">
              <a:rPr lang="en-US" smtClean="0"/>
              <a:pPr/>
              <a:t>3/12/12</a:t>
            </a:fld>
            <a:endParaRPr lang="fr-FR" dirty="0"/>
          </a:p>
        </p:txBody>
      </p:sp>
      <p:sp>
        <p:nvSpPr>
          <p:cNvPr id="15" name="Espace réservé du numéro de diapositive 4"/>
          <p:cNvSpPr txBox="1">
            <a:spLocks/>
          </p:cNvSpPr>
          <p:nvPr/>
        </p:nvSpPr>
        <p:spPr>
          <a:xfrm>
            <a:off x="6372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128B45-356E-4A35-ADDB-0EE72B20EEE7}" type="slidenum">
              <a:rPr lang="fr-FR" smtClean="0"/>
              <a:pPr/>
              <a:t>53</a:t>
            </a:fld>
            <a:endParaRPr lang="fr-FR" dirty="0"/>
          </a:p>
        </p:txBody>
      </p:sp>
      <p:pic>
        <p:nvPicPr>
          <p:cNvPr id="16" name="Image 15" descr="cach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08231"/>
            <a:ext cx="1522258" cy="761129"/>
          </a:xfrm>
          <a:prstGeom prst="rect">
            <a:avLst/>
          </a:prstGeom>
        </p:spPr>
      </p:pic>
      <p:pic>
        <p:nvPicPr>
          <p:cNvPr id="17" name="Image 16" descr="colle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4" y="5874581"/>
            <a:ext cx="2049394" cy="794779"/>
          </a:xfrm>
          <a:prstGeom prst="rect">
            <a:avLst/>
          </a:prstGeom>
        </p:spPr>
      </p:pic>
      <p:pic>
        <p:nvPicPr>
          <p:cNvPr id="18" name="Image 17" descr="logoin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9" y="5916976"/>
            <a:ext cx="2506128" cy="752384"/>
          </a:xfrm>
          <a:prstGeom prst="rect">
            <a:avLst/>
          </a:prstGeom>
          <a:ln>
            <a:noFill/>
          </a:ln>
        </p:spPr>
      </p:pic>
      <p:grpSp>
        <p:nvGrpSpPr>
          <p:cNvPr id="10" name="Groupe 7"/>
          <p:cNvGrpSpPr/>
          <p:nvPr/>
        </p:nvGrpSpPr>
        <p:grpSpPr>
          <a:xfrm>
            <a:off x="6156176" y="188640"/>
            <a:ext cx="2448272" cy="2361454"/>
            <a:chOff x="6121630" y="2754199"/>
            <a:chExt cx="3578673" cy="3653036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131603" y="4629150"/>
              <a:ext cx="35687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9000"/>
                </a:lnSpc>
                <a:spcBef>
                  <a:spcPts val="7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fr-FR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296703" y="3149600"/>
              <a:ext cx="800100" cy="139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1630" y="2754199"/>
              <a:ext cx="3022370" cy="365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à coins arrondis 19"/>
            <p:cNvSpPr/>
            <p:nvPr/>
          </p:nvSpPr>
          <p:spPr bwMode="auto">
            <a:xfrm>
              <a:off x="6568225" y="2884877"/>
              <a:ext cx="1390918" cy="5537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Merci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 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!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-468560" y="-27384"/>
            <a:ext cx="10823342" cy="7056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 bwMode="auto">
          <a:xfrm>
            <a:off x="-26737" y="19738"/>
            <a:ext cx="7191025" cy="456139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 algn="ctr">
              <a:spcBef>
                <a:spcPct val="45000"/>
              </a:spcBef>
              <a:buClrTx/>
              <a:buSzTx/>
              <a:buNone/>
            </a:pPr>
            <a:r>
              <a:rPr lang="fr-FR" sz="3200" dirty="0"/>
              <a:t>Sciences des </a:t>
            </a:r>
            <a:r>
              <a:rPr lang="fr-FR" sz="3200" dirty="0" smtClean="0"/>
              <a:t>données : de </a:t>
            </a:r>
            <a:r>
              <a:rPr lang="fr-FR" sz="3200" dirty="0"/>
              <a:t>la Logique du premier ordre à la </a:t>
            </a:r>
            <a:r>
              <a:rPr lang="fr-FR" sz="3100" dirty="0" smtClean="0">
                <a:solidFill>
                  <a:srgbClr val="FF0000"/>
                </a:solidFill>
              </a:rPr>
              <a:t>Toile</a:t>
            </a:r>
          </a:p>
          <a:p>
            <a:pPr marL="342900" lvl="1" indent="-342900" algn="ctr">
              <a:lnSpc>
                <a:spcPct val="50000"/>
              </a:lnSpc>
              <a:spcBef>
                <a:spcPct val="45000"/>
              </a:spcBef>
              <a:buClrTx/>
              <a:buSzTx/>
              <a:buNone/>
            </a:pPr>
            <a:endParaRPr lang="fr-FR" sz="3100" dirty="0"/>
          </a:p>
          <a:p>
            <a:pPr marL="342900" lvl="1" indent="-342900">
              <a:spcBef>
                <a:spcPct val="45000"/>
              </a:spcBef>
              <a:buClrTx/>
              <a:buSzTx/>
              <a:buNone/>
            </a:pPr>
            <a:r>
              <a:rPr lang="fr-FR" sz="2400" dirty="0" smtClean="0"/>
              <a:t>Aujourd’hui</a:t>
            </a:r>
            <a:r>
              <a:rPr lang="fr-FR" sz="2400" dirty="0"/>
              <a:t>, on trouve l’information sur la Toile</a:t>
            </a:r>
            <a:r>
              <a:rPr lang="fr-FR" sz="2400" b="1" dirty="0"/>
              <a:t> </a:t>
            </a:r>
            <a:endParaRPr lang="fr-FR" sz="2400" dirty="0"/>
          </a:p>
          <a:p>
            <a:pPr marL="800100" lvl="2" indent="-342900">
              <a:spcBef>
                <a:spcPct val="45000"/>
              </a:spcBef>
              <a:buFont typeface="Arial"/>
              <a:buChar char="•"/>
            </a:pPr>
            <a:r>
              <a:rPr lang="fr-FR" sz="2400" dirty="0" smtClean="0"/>
              <a:t>« World Wide Web », littéralement </a:t>
            </a:r>
            <a:r>
              <a:rPr lang="fr-FR" sz="2400" dirty="0"/>
              <a:t>la « t</a:t>
            </a:r>
            <a:r>
              <a:rPr lang="fr-FR" sz="2400" dirty="0" smtClean="0"/>
              <a:t>oile d’araignée mondiale »</a:t>
            </a:r>
            <a:endParaRPr lang="fr-FR" sz="2400" dirty="0"/>
          </a:p>
          <a:p>
            <a:pPr marL="342900" lvl="1" indent="-342900">
              <a:spcBef>
                <a:spcPct val="45000"/>
              </a:spcBef>
              <a:buClrTx/>
              <a:buSzTx/>
              <a:buNone/>
            </a:pPr>
            <a:r>
              <a:rPr lang="fr-FR" sz="2400" dirty="0" smtClean="0"/>
              <a:t>La Toile est </a:t>
            </a:r>
            <a:r>
              <a:rPr lang="fr-FR" sz="2400" dirty="0"/>
              <a:t>un système </a:t>
            </a:r>
            <a:r>
              <a:rPr lang="fr-FR" sz="2400" dirty="0" smtClean="0"/>
              <a:t>hypertexte </a:t>
            </a:r>
            <a:r>
              <a:rPr lang="fr-FR" sz="2400" dirty="0">
                <a:solidFill>
                  <a:srgbClr val="003980"/>
                </a:solidFill>
              </a:rPr>
              <a:t>(*)</a:t>
            </a:r>
            <a:r>
              <a:rPr lang="fr-FR" sz="2400" dirty="0" smtClean="0"/>
              <a:t> </a:t>
            </a:r>
            <a:r>
              <a:rPr lang="fr-FR" sz="2400" dirty="0"/>
              <a:t>public fonctionnant sur </a:t>
            </a:r>
            <a:r>
              <a:rPr lang="fr-FR" sz="2400" dirty="0" smtClean="0"/>
              <a:t>Internet </a:t>
            </a:r>
            <a:r>
              <a:rPr lang="fr-FR" sz="2400" dirty="0">
                <a:solidFill>
                  <a:srgbClr val="003980"/>
                </a:solidFill>
              </a:rPr>
              <a:t>(</a:t>
            </a:r>
            <a:r>
              <a:rPr lang="fr-FR" sz="2400" dirty="0" smtClean="0">
                <a:solidFill>
                  <a:srgbClr val="003980"/>
                </a:solidFill>
              </a:rPr>
              <a:t>**)</a:t>
            </a:r>
            <a:r>
              <a:rPr lang="fr-FR" sz="2400" dirty="0" smtClean="0"/>
              <a:t> </a:t>
            </a:r>
            <a:r>
              <a:rPr lang="fr-FR" sz="2400" dirty="0"/>
              <a:t>qui permet de consulter, avec un navigateur, des pages accessibles notamment via des moteurs de recherche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65885"/>
              </p:ext>
            </p:extLst>
          </p:nvPr>
        </p:nvGraphicFramePr>
        <p:xfrm>
          <a:off x="5148064" y="4984577"/>
          <a:ext cx="3919056" cy="2103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6808"/>
                <a:gridCol w="2232248"/>
              </a:tblGrid>
              <a:tr h="33860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3980"/>
                          </a:solidFill>
                        </a:rPr>
                        <a:t>(*) Hypertext</a:t>
                      </a:r>
                      <a:endParaRPr lang="en-US" dirty="0" smtClean="0">
                        <a:solidFill>
                          <a:srgbClr val="00398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3980"/>
                          </a:solidFill>
                        </a:rPr>
                        <a:t>(**) Internet</a:t>
                      </a:r>
                      <a:endParaRPr lang="en-US" dirty="0" smtClean="0">
                        <a:solidFill>
                          <a:srgbClr val="00398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3358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rgbClr val="00398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3980"/>
                          </a:solidFill>
                        </a:rPr>
                        <a:t>Un réseau qui permet de transférer des flux d’information entre des machines</a:t>
                      </a:r>
                      <a:r>
                        <a:rPr lang="fr-FR" sz="1800" baseline="0" dirty="0" smtClean="0">
                          <a:solidFill>
                            <a:srgbClr val="003980"/>
                          </a:solidFill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003980"/>
                          </a:solidFill>
                        </a:rPr>
                        <a:t>connectées au réseau (TCP)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er 15"/>
          <p:cNvGrpSpPr/>
          <p:nvPr/>
        </p:nvGrpSpPr>
        <p:grpSpPr>
          <a:xfrm>
            <a:off x="5508104" y="5560641"/>
            <a:ext cx="1104206" cy="1105851"/>
            <a:chOff x="6654800" y="4470400"/>
            <a:chExt cx="1921934" cy="221826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654800" y="4470400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79267" y="4859867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942667" y="5664200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094134" y="6002867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cxnSp>
          <p:nvCxnSpPr>
            <p:cNvPr id="22" name="Connecteur en angle 21"/>
            <p:cNvCxnSpPr/>
            <p:nvPr/>
          </p:nvCxnSpPr>
          <p:spPr bwMode="auto">
            <a:xfrm>
              <a:off x="6883403" y="4639733"/>
              <a:ext cx="795864" cy="46989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Connecteur en angle 22"/>
            <p:cNvCxnSpPr/>
            <p:nvPr/>
          </p:nvCxnSpPr>
          <p:spPr bwMode="auto">
            <a:xfrm>
              <a:off x="7289803" y="5858953"/>
              <a:ext cx="795864" cy="46989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Connecteur en angle 23"/>
            <p:cNvCxnSpPr/>
            <p:nvPr/>
          </p:nvCxnSpPr>
          <p:spPr bwMode="auto">
            <a:xfrm rot="5400000">
              <a:off x="7086602" y="4978410"/>
              <a:ext cx="711197" cy="69426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Connecteur en angle 24"/>
            <p:cNvCxnSpPr>
              <a:endCxn id="18" idx="2"/>
            </p:cNvCxnSpPr>
            <p:nvPr/>
          </p:nvCxnSpPr>
          <p:spPr bwMode="auto">
            <a:xfrm rot="16200000" flipV="1">
              <a:off x="7723717" y="5742517"/>
              <a:ext cx="812800" cy="419100"/>
            </a:xfrm>
            <a:prstGeom prst="bentConnector3">
              <a:avLst>
                <a:gd name="adj1" fmla="val 6562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9816-302B-EA46-8D5F-7777588CF307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473080" y="6356350"/>
            <a:ext cx="2133600" cy="365125"/>
          </a:xfrm>
        </p:spPr>
        <p:txBody>
          <a:bodyPr/>
          <a:lstStyle/>
          <a:p>
            <a:fld id="{09128B45-356E-4A35-ADDB-0EE72B20EEE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2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Success stories </a:t>
            </a:r>
            <a:r>
              <a:rPr lang="fr-FR" sz="3600" dirty="0" smtClean="0"/>
              <a:t>sur la Toile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Google : gestion des pages du Web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Facebook : informations personnelles et communautés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Wikipedia : encyclopédie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Amazon, eBay : catalogues de vente sur le Web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YouTube, Dailymotion : vidéos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Twitter : communication, news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err="1" smtClean="0"/>
              <a:t>Flickr</a:t>
            </a:r>
            <a:r>
              <a:rPr lang="fr-FR" sz="2400" dirty="0" smtClean="0"/>
              <a:t>, Picasa : photos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iTunes, Kazaa, Emule, Batanga, </a:t>
            </a:r>
            <a:r>
              <a:rPr lang="fr-FR" sz="2400" dirty="0" err="1" smtClean="0"/>
              <a:t>BearShare</a:t>
            </a:r>
            <a:r>
              <a:rPr lang="fr-FR" sz="2400" dirty="0"/>
              <a:t> </a:t>
            </a:r>
            <a:r>
              <a:rPr lang="fr-FR" sz="2400" dirty="0" smtClean="0"/>
              <a:t>: musique en ligne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Myspace : pages personnelles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Meetic : fiches individuelles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400" dirty="0" smtClean="0"/>
              <a:t>Wikileaks : secrets d’Etats</a:t>
            </a:r>
            <a:endParaRPr lang="fr-FR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7D72-3685-CB40-87F2-ED95BFF293C7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Parchemin horizontal 6"/>
          <p:cNvSpPr/>
          <p:nvPr/>
        </p:nvSpPr>
        <p:spPr>
          <a:xfrm rot="20642029">
            <a:off x="4212441" y="5027169"/>
            <a:ext cx="4876302" cy="121090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800" i="1" dirty="0" smtClean="0">
                <a:solidFill>
                  <a:schemeClr val="bg1"/>
                </a:solidFill>
              </a:rPr>
              <a:t>Quel est leur point commun ?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8" name="Parchemin horizontal 7"/>
          <p:cNvSpPr/>
          <p:nvPr/>
        </p:nvSpPr>
        <p:spPr>
          <a:xfrm rot="20642029">
            <a:off x="1106752" y="2668247"/>
            <a:ext cx="5360695" cy="121090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800" b="1" i="1" dirty="0" smtClean="0">
                <a:solidFill>
                  <a:schemeClr val="bg1"/>
                </a:solidFill>
              </a:rPr>
              <a:t>C’est de la gestion d’information</a:t>
            </a:r>
            <a:endParaRPr lang="fr-FR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3600" dirty="0" smtClean="0"/>
              <a:t>Le quantitatif : le monde numérique</a:t>
            </a:r>
            <a:endParaRPr lang="fr-FR" sz="36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tIns="16001"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400" dirty="0" smtClean="0"/>
              <a:t>Des milliards d’objets communicants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400" dirty="0" smtClean="0"/>
              <a:t>Des centaines de millions de sites de la Toile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400" dirty="0" smtClean="0"/>
              <a:t>1000 milliards de pages (Septembre 2008)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400" dirty="0" smtClean="0"/>
              <a:t>Plus de 10 milliards de recherches sur le Web/mois (Avril 2008)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92D-FA5A-5543-9758-5D5C19CF415F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Parchemin horizontal 6"/>
          <p:cNvSpPr/>
          <p:nvPr/>
        </p:nvSpPr>
        <p:spPr>
          <a:xfrm rot="20642029">
            <a:off x="1080041" y="4693425"/>
            <a:ext cx="6745490" cy="121090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800" b="1" i="1" dirty="0" smtClean="0">
                <a:solidFill>
                  <a:schemeClr val="bg1"/>
                </a:solidFill>
              </a:rPr>
              <a:t>Nous baignons dans un monde numérique véritablement gigantesque</a:t>
            </a:r>
            <a:endParaRPr lang="fr-FR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3600" dirty="0" smtClean="0"/>
              <a:t>Le quantitatif : le volume de données </a:t>
            </a:r>
            <a:endParaRPr lang="fr-FR" sz="3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997152"/>
          </a:xfrm>
          <a:ln/>
        </p:spPr>
        <p:txBody>
          <a:bodyPr tIns="16001">
            <a:normAutofit fontScale="925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600" dirty="0" smtClean="0"/>
              <a:t>8 bits		= </a:t>
            </a:r>
            <a:r>
              <a:rPr lang="fr-FR" sz="2600" b="1" dirty="0" smtClean="0">
                <a:solidFill>
                  <a:srgbClr val="3366FF"/>
                </a:solidFill>
              </a:rPr>
              <a:t>1</a:t>
            </a:r>
            <a:r>
              <a:rPr lang="fr-FR" sz="2600" dirty="0" smtClean="0"/>
              <a:t> octet 		</a:t>
            </a:r>
            <a:r>
              <a:rPr lang="fr-FR" sz="2600" b="1" dirty="0" smtClean="0">
                <a:solidFill>
                  <a:srgbClr val="3366FF"/>
                </a:solidFill>
              </a:rPr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600" dirty="0" smtClean="0"/>
              <a:t>1 téraoctet</a:t>
            </a:r>
            <a:r>
              <a:rPr lang="fr-FR" sz="2600" dirty="0"/>
              <a:t>	=</a:t>
            </a:r>
            <a:r>
              <a:rPr lang="fr-FR" sz="2600" b="1" dirty="0" smtClean="0">
                <a:solidFill>
                  <a:srgbClr val="3366FF"/>
                </a:solidFill>
              </a:rPr>
              <a:t> 10</a:t>
            </a:r>
            <a:r>
              <a:rPr lang="fr-FR" sz="2600" b="1" baseline="30000" dirty="0" smtClean="0">
                <a:solidFill>
                  <a:srgbClr val="3366FF"/>
                </a:solidFill>
              </a:rPr>
              <a:t>12</a:t>
            </a:r>
            <a:r>
              <a:rPr lang="fr-FR" sz="2600" b="1" dirty="0" smtClean="0">
                <a:solidFill>
                  <a:srgbClr val="3366FF"/>
                </a:solidFill>
              </a:rPr>
              <a:t> </a:t>
            </a:r>
            <a:r>
              <a:rPr lang="fr-FR" sz="2600" dirty="0" smtClean="0">
                <a:solidFill>
                  <a:srgbClr val="000000"/>
                </a:solidFill>
              </a:rPr>
              <a:t>octets </a:t>
            </a:r>
          </a:p>
          <a:p>
            <a:pPr marL="857250" lvl="1" indent="-4572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200" dirty="0" smtClean="0"/>
              <a:t>200 téraoctets = tous les livres écrits à ce jour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600" dirty="0" smtClean="0"/>
              <a:t>1 pétaoctet </a:t>
            </a:r>
            <a:r>
              <a:rPr lang="fr-FR" sz="2600" dirty="0"/>
              <a:t>	=</a:t>
            </a:r>
            <a:r>
              <a:rPr lang="fr-FR" sz="2600" b="1" dirty="0" smtClean="0">
                <a:solidFill>
                  <a:srgbClr val="3366FF"/>
                </a:solidFill>
              </a:rPr>
              <a:t> 10</a:t>
            </a:r>
            <a:r>
              <a:rPr lang="fr-FR" sz="2600" b="1" baseline="30000" dirty="0" smtClean="0">
                <a:solidFill>
                  <a:srgbClr val="3366FF"/>
                </a:solidFill>
              </a:rPr>
              <a:t>15</a:t>
            </a:r>
            <a:r>
              <a:rPr lang="fr-FR" sz="2600" b="1" dirty="0" smtClean="0">
                <a:solidFill>
                  <a:srgbClr val="3366FF"/>
                </a:solidFill>
              </a:rPr>
              <a:t> </a:t>
            </a:r>
            <a:r>
              <a:rPr lang="fr-FR" sz="2600" dirty="0" smtClean="0">
                <a:solidFill>
                  <a:srgbClr val="000000"/>
                </a:solidFill>
              </a:rPr>
              <a:t>octets</a:t>
            </a:r>
          </a:p>
          <a:p>
            <a:pPr marL="857250" lvl="1" indent="-4572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200" dirty="0" smtClean="0"/>
              <a:t>100 </a:t>
            </a:r>
            <a:r>
              <a:rPr lang="fr-FR" sz="2200" dirty="0" err="1" smtClean="0"/>
              <a:t>pétaoctet</a:t>
            </a:r>
            <a:r>
              <a:rPr lang="fr-FR" sz="2200" dirty="0" smtClean="0"/>
              <a:t> = la quantité de données produites par le collisionneur de particules du CERN en une minute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600" dirty="0" smtClean="0"/>
              <a:t>1 exaoctet </a:t>
            </a:r>
            <a:r>
              <a:rPr lang="fr-FR" sz="2600" dirty="0"/>
              <a:t>	= </a:t>
            </a:r>
            <a:r>
              <a:rPr lang="fr-FR" sz="2600" b="1" dirty="0" smtClean="0">
                <a:solidFill>
                  <a:srgbClr val="3366FF"/>
                </a:solidFill>
              </a:rPr>
              <a:t>10</a:t>
            </a:r>
            <a:r>
              <a:rPr lang="fr-FR" sz="2600" b="1" baseline="30000" dirty="0" smtClean="0">
                <a:solidFill>
                  <a:srgbClr val="3366FF"/>
                </a:solidFill>
              </a:rPr>
              <a:t>18</a:t>
            </a:r>
            <a:r>
              <a:rPr lang="fr-FR" sz="2600" dirty="0" smtClean="0"/>
              <a:t> octets </a:t>
            </a:r>
          </a:p>
          <a:p>
            <a:pPr marL="857250" lvl="1" indent="-4572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200" dirty="0" smtClean="0"/>
              <a:t>5 exaoctets = le volume des mots prononcés depuis que l’homme parle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600" dirty="0" smtClean="0"/>
              <a:t>1 zettaoctet </a:t>
            </a:r>
            <a:r>
              <a:rPr lang="fr-FR" sz="2600" dirty="0"/>
              <a:t>	=</a:t>
            </a:r>
            <a:r>
              <a:rPr lang="fr-FR" sz="2600" b="1" dirty="0" smtClean="0">
                <a:solidFill>
                  <a:srgbClr val="3366FF"/>
                </a:solidFill>
              </a:rPr>
              <a:t> 10</a:t>
            </a:r>
            <a:r>
              <a:rPr lang="fr-FR" sz="2600" b="1" baseline="30000" dirty="0" smtClean="0">
                <a:solidFill>
                  <a:srgbClr val="3366FF"/>
                </a:solidFill>
              </a:rPr>
              <a:t>21</a:t>
            </a:r>
            <a:r>
              <a:rPr lang="fr-FR" sz="2600" b="1" dirty="0" smtClean="0">
                <a:solidFill>
                  <a:srgbClr val="3366FF"/>
                </a:solidFill>
              </a:rPr>
              <a:t> </a:t>
            </a:r>
            <a:r>
              <a:rPr lang="fr-FR" sz="2600" dirty="0" smtClean="0"/>
              <a:t>octets</a:t>
            </a:r>
            <a:endParaRPr lang="fr-FR" sz="2600" baseline="30000" dirty="0"/>
          </a:p>
          <a:p>
            <a:pPr marL="857250" lvl="1" indent="-4572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200" b="1" dirty="0" smtClean="0">
                <a:solidFill>
                  <a:srgbClr val="FF0000"/>
                </a:solidFill>
              </a:rPr>
              <a:t>½ zetta = le trafic Internet en 2012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– 0.5.10</a:t>
            </a:r>
            <a:r>
              <a:rPr lang="fr-FR" sz="2200" baseline="30000" dirty="0" smtClean="0"/>
              <a:t>21 </a:t>
            </a:r>
            <a:r>
              <a:rPr lang="fr-FR" sz="2200" dirty="0" smtClean="0">
                <a:solidFill>
                  <a:srgbClr val="FF0000"/>
                </a:solidFill>
              </a:rPr>
              <a:t>			</a:t>
            </a:r>
            <a:endParaRPr lang="fr-FR" sz="2200" dirty="0">
              <a:solidFill>
                <a:srgbClr val="FF0000"/>
              </a:solidFill>
            </a:endParaRPr>
          </a:p>
          <a:p>
            <a:pPr marL="857250" lvl="1" indent="-4572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200" dirty="0" smtClean="0"/>
              <a:t>66 zetta : l'information visuelle envoyée au cerveau en une année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fr-FR" sz="15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1500" dirty="0" smtClean="0"/>
              <a:t>Source : Cisco Visual Networking Index – Forecast, 2007-201 - Via Michael Brodie</a:t>
            </a:r>
            <a:endParaRPr lang="fr-FR" sz="15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CD-9637-5F4E-BABE-4418BD4DB359}" type="datetime1">
              <a:rPr lang="en-US" smtClean="0"/>
              <a:t>3/12/12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Parchemin horizontal 6"/>
          <p:cNvSpPr/>
          <p:nvPr/>
        </p:nvSpPr>
        <p:spPr>
          <a:xfrm rot="20642029">
            <a:off x="1083927" y="4725781"/>
            <a:ext cx="6544098" cy="121090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r-FR" sz="2800" b="1" i="1" dirty="0">
                <a:solidFill>
                  <a:schemeClr val="bg1"/>
                </a:solidFill>
              </a:rPr>
              <a:t>L'univers digital double tous les 18 mo</a:t>
            </a:r>
            <a:r>
              <a:rPr lang="fr-FR" sz="2800" i="1" dirty="0">
                <a:solidFill>
                  <a:schemeClr val="bg1"/>
                </a:solidFill>
              </a:rPr>
              <a:t>is</a:t>
            </a:r>
            <a:endParaRPr lang="fr-FR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11685</TotalTime>
  <Words>2579</Words>
  <Application>Microsoft Macintosh PowerPoint</Application>
  <PresentationFormat>Présentation à l'écran (4:3)</PresentationFormat>
  <Paragraphs>661</Paragraphs>
  <Slides>53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Sciences des données : De la Logique du premier ordre  à la Toile </vt:lpstr>
      <vt:lpstr>Présentation PowerPoint</vt:lpstr>
      <vt:lpstr>Présentation PowerPoint</vt:lpstr>
      <vt:lpstr>Sciences des données : de la Logique du premier ordre à la Toile</vt:lpstr>
      <vt:lpstr>Sciences des données : de la Logique du premier ordre à la Toile</vt:lpstr>
      <vt:lpstr>Présentation PowerPoint</vt:lpstr>
      <vt:lpstr>Success stories sur la Toile</vt:lpstr>
      <vt:lpstr>Le quantitatif : le monde numérique</vt:lpstr>
      <vt:lpstr>Le quantitatif : le volume de données </vt:lpstr>
      <vt:lpstr>Présentation PowerPoint</vt:lpstr>
      <vt:lpstr>Présentation PowerPoint</vt:lpstr>
      <vt:lpstr>La gestion de données « classique » </vt:lpstr>
      <vt:lpstr>Les données sont organisées en relations</vt:lpstr>
      <vt:lpstr>Les requêtes sont exprimées  en calcul relationnel</vt:lpstr>
      <vt:lpstr>Les requêtes sont traduites en expressions algébriques</vt:lpstr>
      <vt:lpstr>Optimisation de requêtes</vt:lpstr>
      <vt:lpstr>De la complexité des requêtes</vt:lpstr>
      <vt:lpstr>Les raisons du succès de ces systèmes</vt:lpstr>
      <vt:lpstr>Un problème ouvert</vt:lpstr>
      <vt:lpstr>Présentation PowerPoint</vt:lpstr>
      <vt:lpstr>Ce qui a changé avec la Toile</vt:lpstr>
      <vt:lpstr>Parallélisme</vt:lpstr>
      <vt:lpstr>Index de la Toile</vt:lpstr>
      <vt:lpstr>Passage à l’échelle</vt:lpstr>
      <vt:lpstr>Prouesse et magie</vt:lpstr>
      <vt:lpstr>Présentation PowerPoint</vt:lpstr>
      <vt:lpstr>La magie : les classer avec PageRank</vt:lpstr>
      <vt:lpstr>Des problèmes ouverts</vt:lpstr>
      <vt:lpstr>Les systèmes relationnels comment on en est arrivé là</vt:lpstr>
      <vt:lpstr>Moteurs de recherche de la Toile comment on en est arrivé là</vt:lpstr>
      <vt:lpstr>Présentation PowerPoint</vt:lpstr>
      <vt:lpstr>Après les réseaux de machines, puis de contenus, les réseaux d’utilisateurs </vt:lpstr>
      <vt:lpstr>Connaissances collectives</vt:lpstr>
      <vt:lpstr>La notation</vt:lpstr>
      <vt:lpstr>L’évaluation de l’expertise</vt:lpstr>
      <vt:lpstr>La recommandation</vt:lpstr>
      <vt:lpstr>La collaboration</vt:lpstr>
      <vt:lpstr>Le crowdsourcing</vt:lpstr>
      <vt:lpstr>Des problèmes ouverts</vt:lpstr>
      <vt:lpstr>Présentation PowerPoint</vt:lpstr>
      <vt:lpstr>Du texte aux connaissances</vt:lpstr>
      <vt:lpstr>Le Web sémantique </vt:lpstr>
      <vt:lpstr>Ontologies</vt:lpstr>
      <vt:lpstr>Problème : l’acquisition de connaissances</vt:lpstr>
      <vt:lpstr>Problème : le raisonnement distribué</vt:lpstr>
      <vt:lpstr>Présentation PowerPoint</vt:lpstr>
      <vt:lpstr>La Toile est multiforme</vt:lpstr>
      <vt:lpstr>La Toile est multiforme</vt:lpstr>
      <vt:lpstr>Les écueils de la Toile</vt:lpstr>
      <vt:lpstr>Les écueils de la Toile (fin)</vt:lpstr>
      <vt:lpstr>Et demain…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SGDB relationnels</dc:title>
  <dc:creator>serge</dc:creator>
  <cp:lastModifiedBy>Serge Abiteboul</cp:lastModifiedBy>
  <cp:revision>291</cp:revision>
  <dcterms:created xsi:type="dcterms:W3CDTF">2012-01-11T13:03:51Z</dcterms:created>
  <dcterms:modified xsi:type="dcterms:W3CDTF">2012-03-12T15:59:30Z</dcterms:modified>
</cp:coreProperties>
</file>