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363" r:id="rId2"/>
    <p:sldId id="365" r:id="rId3"/>
    <p:sldId id="366" r:id="rId4"/>
    <p:sldId id="367" r:id="rId5"/>
    <p:sldId id="325" r:id="rId6"/>
    <p:sldId id="326" r:id="rId7"/>
    <p:sldId id="356" r:id="rId8"/>
    <p:sldId id="377" r:id="rId9"/>
    <p:sldId id="327" r:id="rId10"/>
    <p:sldId id="328" r:id="rId11"/>
    <p:sldId id="329" r:id="rId12"/>
    <p:sldId id="360" r:id="rId13"/>
    <p:sldId id="369" r:id="rId14"/>
    <p:sldId id="330" r:id="rId15"/>
    <p:sldId id="380" r:id="rId16"/>
    <p:sldId id="336" r:id="rId17"/>
    <p:sldId id="337" r:id="rId18"/>
    <p:sldId id="338" r:id="rId19"/>
    <p:sldId id="339" r:id="rId20"/>
    <p:sldId id="340" r:id="rId21"/>
    <p:sldId id="357" r:id="rId22"/>
    <p:sldId id="358" r:id="rId23"/>
    <p:sldId id="341" r:id="rId24"/>
    <p:sldId id="381" r:id="rId25"/>
    <p:sldId id="342" r:id="rId26"/>
    <p:sldId id="362" r:id="rId27"/>
    <p:sldId id="331" r:id="rId28"/>
    <p:sldId id="332" r:id="rId29"/>
    <p:sldId id="333" r:id="rId30"/>
    <p:sldId id="368" r:id="rId31"/>
    <p:sldId id="370" r:id="rId32"/>
    <p:sldId id="373" r:id="rId33"/>
    <p:sldId id="335" r:id="rId34"/>
    <p:sldId id="379" r:id="rId35"/>
    <p:sldId id="374" r:id="rId36"/>
    <p:sldId id="344" r:id="rId37"/>
    <p:sldId id="345" r:id="rId38"/>
    <p:sldId id="346" r:id="rId39"/>
    <p:sldId id="353" r:id="rId40"/>
    <p:sldId id="348" r:id="rId41"/>
    <p:sldId id="349" r:id="rId42"/>
    <p:sldId id="376" r:id="rId43"/>
    <p:sldId id="354" r:id="rId44"/>
    <p:sldId id="355" r:id="rId45"/>
    <p:sldId id="364" r:id="rId46"/>
    <p:sldId id="378" r:id="rId4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380" autoAdjust="0"/>
  </p:normalViewPr>
  <p:slideViewPr>
    <p:cSldViewPr>
      <p:cViewPr varScale="1">
        <p:scale>
          <a:sx n="80" d="100"/>
          <a:sy n="80" d="100"/>
        </p:scale>
        <p:origin x="-14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D0F5E-91A8-3E48-9A55-D891EB98B37E}" type="datetimeFigureOut">
              <a:rPr lang="fr-FR" smtClean="0"/>
              <a:t>5/9/12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4D4FE-DC5E-9E4F-84AF-7A3E5CBBA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81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B5038-0648-43C4-A9E6-4F4249D98069}" type="datetimeFigureOut">
              <a:rPr lang="fr-FR" smtClean="0"/>
              <a:pPr/>
              <a:t>5/9/12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6397B-8E05-4715-A2DC-A7226DC372E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2499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DBA4-E13E-5C4F-8CEC-0AA01A7029DC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B22D-9F8B-3946-A04E-EE271EA53248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F1C4-7BCB-5D4C-B48F-85A9F0A702FE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CAAAC-3758-4240-9A4C-8986B8ABEDED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46D8-6EB1-984B-B142-5824C16D08AC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4FF0-3007-F54D-8ADF-29CA3CC35CA8}" type="datetime1">
              <a:rPr lang="en-US" smtClean="0"/>
              <a:t>5/9/12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2E50D-F2F0-5547-8E7F-AB0EEDE84A3C}" type="datetime1">
              <a:rPr lang="en-US" smtClean="0"/>
              <a:t>5/9/12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DE4B-D755-6940-A56A-BA2C026780DC}" type="datetime1">
              <a:rPr lang="en-US" smtClean="0"/>
              <a:t>5/9/12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7702-D7FF-B145-B787-7EA3480A5A93}" type="datetime1">
              <a:rPr lang="en-US" smtClean="0"/>
              <a:t>5/9/12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322F-BD9B-044D-810C-E09113ABA1E4}" type="datetime1">
              <a:rPr lang="en-US" smtClean="0"/>
              <a:t>5/9/12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4987-DD1B-714D-8BFE-DACD52C12F93}" type="datetime1">
              <a:rPr lang="en-US" smtClean="0"/>
              <a:t>5/9/12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D441979A-868A-A442-8F54-547231998943}" type="datetime1">
              <a:rPr lang="en-US" smtClean="0"/>
              <a:pPr/>
              <a:t>5/9/12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9128B45-356E-4A35-ADDB-0EE72B20EEE7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27384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Datalog Revival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Serge Abiteboul</a:t>
            </a:r>
          </a:p>
          <a:p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INRIA Saclay, Collège de France, ENS Cachan</a:t>
            </a:r>
            <a:endParaRPr lang="fr-F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2336-B5B6-264B-8AA4-4A47ECB2237F}" type="datetime1">
              <a:rPr lang="en-US" smtClean="0"/>
              <a:t>5/9/12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Espace réservé de la date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7819A46-6734-574E-AFDD-5C16C1CEF941}" type="datetime1">
              <a:rPr lang="en-US" smtClean="0"/>
              <a:pPr/>
              <a:t>5/9/12</a:t>
            </a:fld>
            <a:endParaRPr lang="fr-FR" dirty="0"/>
          </a:p>
        </p:txBody>
      </p:sp>
      <p:sp>
        <p:nvSpPr>
          <p:cNvPr id="7" name="Espace réservé du numéro de diapositiv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9128B45-356E-4A35-ADDB-0EE72B20EEE7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8" name="Espace réservé de la date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451C13-7345-DC44-87B4-2536F1EA29F8}" type="datetime1">
              <a:rPr lang="en-US" smtClean="0"/>
              <a:pPr/>
              <a:t>5/9/12</a:t>
            </a:fld>
            <a:endParaRPr lang="fr-FR"/>
          </a:p>
        </p:txBody>
      </p:sp>
      <p:sp>
        <p:nvSpPr>
          <p:cNvPr id="9" name="Espace réservé du numéro de diapositiv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9128B45-356E-4A35-ADDB-0EE72B20EEE7}" type="slidenum">
              <a:rPr lang="fr-FR" smtClean="0"/>
              <a:pPr/>
              <a:t>1</a:t>
            </a:fld>
            <a:endParaRPr lang="fr-FR"/>
          </a:p>
        </p:txBody>
      </p:sp>
      <p:pic>
        <p:nvPicPr>
          <p:cNvPr id="10" name="Image 9" descr="cacha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190" y="5908231"/>
            <a:ext cx="1522258" cy="761129"/>
          </a:xfrm>
          <a:prstGeom prst="rect">
            <a:avLst/>
          </a:prstGeom>
        </p:spPr>
      </p:pic>
      <p:pic>
        <p:nvPicPr>
          <p:cNvPr id="11" name="Image 10" descr="college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766" y="5874581"/>
            <a:ext cx="2049394" cy="794779"/>
          </a:xfrm>
          <a:prstGeom prst="rect">
            <a:avLst/>
          </a:prstGeom>
        </p:spPr>
      </p:pic>
      <p:pic>
        <p:nvPicPr>
          <p:cNvPr id="12" name="Image 11" descr="logoinria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916976"/>
            <a:ext cx="2506128" cy="75238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130624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Transitive closure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G(0,1), G(1,2), G(2,3)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T(</a:t>
            </a:r>
            <a:r>
              <a:rPr lang="en-US" sz="2400" dirty="0" err="1" smtClean="0"/>
              <a:t>x,y</a:t>
            </a:r>
            <a:r>
              <a:rPr lang="en-US" sz="2400" dirty="0" smtClean="0"/>
              <a:t>) ← G(</a:t>
            </a:r>
            <a:r>
              <a:rPr lang="en-US" sz="2400" dirty="0" err="1" smtClean="0"/>
              <a:t>x,y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T(</a:t>
            </a:r>
            <a:r>
              <a:rPr lang="en-US" sz="2400" dirty="0" err="1" smtClean="0"/>
              <a:t>x,y</a:t>
            </a:r>
            <a:r>
              <a:rPr lang="en-US" sz="2400" dirty="0" smtClean="0"/>
              <a:t>) ← G(</a:t>
            </a:r>
            <a:r>
              <a:rPr lang="en-US" sz="2400" dirty="0" err="1" smtClean="0"/>
              <a:t>x,z</a:t>
            </a:r>
            <a:r>
              <a:rPr lang="en-US" sz="2400" dirty="0" smtClean="0"/>
              <a:t>), T(</a:t>
            </a:r>
            <a:r>
              <a:rPr lang="en-US" sz="2400" dirty="0" err="1" smtClean="0"/>
              <a:t>z,y</a:t>
            </a:r>
            <a:r>
              <a:rPr lang="en-US" sz="2400" dirty="0" smtClean="0"/>
              <a:t>)			</a:t>
            </a:r>
            <a:endParaRPr lang="pt-BR" sz="16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B684-B055-8A41-8C91-4CB301EDC203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112" y="2852936"/>
            <a:ext cx="1368152" cy="2592288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G</a:t>
            </a:r>
            <a:r>
              <a:rPr lang="pt-BR" dirty="0" smtClean="0">
                <a:solidFill>
                  <a:schemeClr val="tx1"/>
                </a:solidFill>
              </a:rPr>
              <a:t>       P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----    ----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0 1    0 1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1 2    1 2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2 3    2 3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        0 2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         1 3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         0 3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419872" y="2852936"/>
            <a:ext cx="1368152" cy="2592288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G</a:t>
            </a:r>
            <a:r>
              <a:rPr lang="pt-BR" dirty="0" smtClean="0">
                <a:solidFill>
                  <a:schemeClr val="tx1"/>
                </a:solidFill>
              </a:rPr>
              <a:t>       P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----    ----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0 1    0 1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1 2    1 2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2 3    2 3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        0 2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         </a:t>
            </a:r>
            <a:r>
              <a:rPr lang="en-US" dirty="0" smtClean="0">
                <a:solidFill>
                  <a:srgbClr val="000000"/>
                </a:solidFill>
              </a:rPr>
              <a:t>1 3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 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7740352" y="2636912"/>
            <a:ext cx="1296144" cy="2808312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G</a:t>
            </a:r>
            <a:r>
              <a:rPr lang="pt-BR" dirty="0" smtClean="0">
                <a:solidFill>
                  <a:schemeClr val="tx1"/>
                </a:solidFill>
              </a:rPr>
              <a:t>        P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----    ----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0 1    0 1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1 2    1 2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2 3    2 3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        0 2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         1 3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         0 3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         </a:t>
            </a:r>
            <a:r>
              <a:rPr lang="en-US" dirty="0" smtClean="0">
                <a:solidFill>
                  <a:srgbClr val="000000"/>
                </a:solidFill>
              </a:rPr>
              <a:t>6 3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Légende encadrée 2 11"/>
          <p:cNvSpPr/>
          <p:nvPr/>
        </p:nvSpPr>
        <p:spPr>
          <a:xfrm>
            <a:off x="6732240" y="5805264"/>
            <a:ext cx="1728192" cy="792088"/>
          </a:xfrm>
          <a:prstGeom prst="borderCallout2">
            <a:avLst>
              <a:gd name="adj1" fmla="val 20108"/>
              <a:gd name="adj2" fmla="val 106203"/>
              <a:gd name="adj3" fmla="val 1094"/>
              <a:gd name="adj4" fmla="val 120278"/>
              <a:gd name="adj5" fmla="val -31463"/>
              <a:gd name="adj6" fmla="val 1270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  but not minimal</a:t>
            </a:r>
            <a:endParaRPr lang="en-US" dirty="0"/>
          </a:p>
        </p:txBody>
      </p:sp>
      <p:sp>
        <p:nvSpPr>
          <p:cNvPr id="15" name="Légende encadrée 2 14"/>
          <p:cNvSpPr/>
          <p:nvPr/>
        </p:nvSpPr>
        <p:spPr>
          <a:xfrm>
            <a:off x="2267744" y="5805264"/>
            <a:ext cx="1728192" cy="792088"/>
          </a:xfrm>
          <a:prstGeom prst="borderCallout2">
            <a:avLst>
              <a:gd name="adj1" fmla="val 17392"/>
              <a:gd name="adj2" fmla="val 103091"/>
              <a:gd name="adj3" fmla="val -264"/>
              <a:gd name="adj4" fmla="val 121523"/>
              <a:gd name="adj5" fmla="val -31463"/>
              <a:gd name="adj6" fmla="val 1270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 a model  </a:t>
            </a:r>
          </a:p>
          <a:p>
            <a:pPr algn="ctr"/>
            <a:r>
              <a:rPr lang="en-US" dirty="0" smtClean="0"/>
              <a:t>of the formula</a:t>
            </a:r>
            <a:endParaRPr lang="en-US" dirty="0"/>
          </a:p>
        </p:txBody>
      </p:sp>
      <p:sp>
        <p:nvSpPr>
          <p:cNvPr id="16" name="Légende encadrée 2 15"/>
          <p:cNvSpPr/>
          <p:nvPr/>
        </p:nvSpPr>
        <p:spPr>
          <a:xfrm>
            <a:off x="4427984" y="5805264"/>
            <a:ext cx="1728192" cy="792088"/>
          </a:xfrm>
          <a:prstGeom prst="borderCallout2">
            <a:avLst>
              <a:gd name="adj1" fmla="val 18750"/>
              <a:gd name="adj2" fmla="val 103091"/>
              <a:gd name="adj3" fmla="val -5696"/>
              <a:gd name="adj4" fmla="val 122768"/>
              <a:gd name="adj5" fmla="val -31463"/>
              <a:gd name="adj6" fmla="val 12700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Minimum model </a:t>
            </a:r>
          </a:p>
          <a:p>
            <a:pPr algn="ctr"/>
            <a:r>
              <a:rPr lang="en-US" dirty="0" smtClean="0"/>
              <a:t>containing I</a:t>
            </a:r>
            <a:endParaRPr lang="en-US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1259632" y="2852936"/>
            <a:ext cx="1368152" cy="2592288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G</a:t>
            </a:r>
            <a:r>
              <a:rPr lang="pt-BR" dirty="0" smtClean="0">
                <a:solidFill>
                  <a:schemeClr val="tx1"/>
                </a:solidFill>
              </a:rPr>
              <a:t>       P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----    ----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0 1    0 1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1 2    1 2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        0 2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         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 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Légende encadrée 2 17"/>
          <p:cNvSpPr/>
          <p:nvPr/>
        </p:nvSpPr>
        <p:spPr>
          <a:xfrm>
            <a:off x="-36512" y="5805264"/>
            <a:ext cx="1728192" cy="792088"/>
          </a:xfrm>
          <a:prstGeom prst="borderCallout2">
            <a:avLst>
              <a:gd name="adj1" fmla="val 18750"/>
              <a:gd name="adj2" fmla="val 104958"/>
              <a:gd name="adj3" fmla="val -8413"/>
              <a:gd name="adj4" fmla="val 122146"/>
              <a:gd name="adj5" fmla="val -31463"/>
              <a:gd name="adj6" fmla="val 1270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Does not contain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Existence of P(I)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4493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There exists at least one such model: the largest instance one can build with the constants occurring in I and P is a model of P that includes I	– B(I,P)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P(I) always exists: it is the intersection of all models of P that include I over the constants occurring in I and P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can it be computed?</a:t>
            </a:r>
          </a:p>
          <a:p>
            <a:pPr lvl="1"/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074A-C3B0-5E4A-A881-D6C28A24BA31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Fixpoint semantics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fact A is an </a:t>
            </a:r>
            <a:r>
              <a:rPr lang="en-US" b="1" i="1" dirty="0" smtClean="0">
                <a:solidFill>
                  <a:srgbClr val="FF0000"/>
                </a:solidFill>
              </a:rPr>
              <a:t>immediate consequence </a:t>
            </a:r>
            <a:r>
              <a:rPr lang="en-US" dirty="0" smtClean="0"/>
              <a:t>for K and P if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is an extensional fact in K, or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some instantiation </a:t>
            </a:r>
            <a:r>
              <a:rPr lang="en-US" sz="800" dirty="0" smtClean="0"/>
              <a:t> </a:t>
            </a:r>
            <a:r>
              <a:rPr lang="en-US" dirty="0" smtClean="0"/>
              <a:t>A ← A</a:t>
            </a:r>
            <a:r>
              <a:rPr lang="en-US" baseline="-25000" dirty="0" smtClean="0"/>
              <a:t>1</a:t>
            </a:r>
            <a:r>
              <a:rPr lang="en-US" dirty="0" smtClean="0"/>
              <a:t>, . . . , A</a:t>
            </a:r>
            <a:r>
              <a:rPr lang="en-US" baseline="-25000" dirty="0" smtClean="0"/>
              <a:t>n</a:t>
            </a:r>
            <a:r>
              <a:rPr lang="en-US" dirty="0" smtClean="0"/>
              <a:t> of a rule in P, each A</a:t>
            </a:r>
            <a:r>
              <a:rPr lang="en-US" baseline="-25000" dirty="0" smtClean="0"/>
              <a:t>i</a:t>
            </a:r>
            <a:r>
              <a:rPr lang="en-US" dirty="0" smtClean="0"/>
              <a:t> is in K</a:t>
            </a:r>
          </a:p>
          <a:p>
            <a:pPr>
              <a:buNone/>
            </a:pPr>
            <a:r>
              <a:rPr lang="en-US" dirty="0" smtClean="0"/>
              <a:t>Immediate consequence operator: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b="1" baseline="-25000" dirty="0" smtClean="0">
                <a:solidFill>
                  <a:srgbClr val="FF0000"/>
                </a:solidFill>
              </a:rPr>
              <a:t>P</a:t>
            </a:r>
            <a:r>
              <a:rPr lang="en-US" b="1" dirty="0" smtClean="0">
                <a:solidFill>
                  <a:srgbClr val="FF0000"/>
                </a:solidFill>
              </a:rPr>
              <a:t>(K) = { immediate consequences for K and P }</a:t>
            </a:r>
          </a:p>
          <a:p>
            <a:pPr algn="ctr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Note: T</a:t>
            </a:r>
            <a:r>
              <a:rPr lang="en-US" baseline="-25000" dirty="0"/>
              <a:t>P </a:t>
            </a:r>
            <a:r>
              <a:rPr lang="en-US" dirty="0">
                <a:solidFill>
                  <a:prstClr val="black"/>
                </a:solidFill>
              </a:rPr>
              <a:t>is monotone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393F-A6E9-654A-9651-F7570A9EFDCD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Fixpoint semantics – continued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prstClr val="black"/>
                </a:solidFill>
              </a:rPr>
              <a:t>P(I) is a fixpoint of </a:t>
            </a:r>
            <a:r>
              <a:rPr lang="en-US" dirty="0" smtClean="0"/>
              <a:t>T</a:t>
            </a:r>
            <a:r>
              <a:rPr lang="en-US" baseline="-25000" dirty="0" smtClean="0"/>
              <a:t>P </a:t>
            </a:r>
            <a:r>
              <a:rPr lang="en-US" dirty="0" smtClean="0"/>
              <a:t>– That is: T</a:t>
            </a:r>
            <a:r>
              <a:rPr lang="en-US" baseline="-25000" dirty="0" smtClean="0"/>
              <a:t>P</a:t>
            </a:r>
            <a:r>
              <a:rPr lang="en-US" dirty="0" smtClean="0"/>
              <a:t>(P(I))⊆ P(I)</a:t>
            </a:r>
          </a:p>
          <a:p>
            <a:pPr>
              <a:buNone/>
            </a:pPr>
            <a:r>
              <a:rPr lang="en-US" dirty="0" smtClean="0">
                <a:solidFill>
                  <a:prstClr val="black"/>
                </a:solidFill>
              </a:rPr>
              <a:t>Indeed, P(I) is the least fixpoint of </a:t>
            </a:r>
            <a:r>
              <a:rPr lang="en-US" dirty="0" smtClean="0"/>
              <a:t>T</a:t>
            </a:r>
            <a:r>
              <a:rPr lang="en-US" baseline="-25000" dirty="0" smtClean="0"/>
              <a:t>P </a:t>
            </a:r>
            <a:r>
              <a:rPr lang="en-US" dirty="0" smtClean="0"/>
              <a:t>containing I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Yields a means of computing P(I)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I ⊆ T</a:t>
            </a:r>
            <a:r>
              <a:rPr lang="en-US" b="1" baseline="-25000" dirty="0" smtClean="0">
                <a:solidFill>
                  <a:srgbClr val="FF0000"/>
                </a:solidFill>
              </a:rPr>
              <a:t>P</a:t>
            </a:r>
            <a:r>
              <a:rPr lang="en-US" b="1" dirty="0" smtClean="0">
                <a:solidFill>
                  <a:srgbClr val="FF0000"/>
                </a:solidFill>
              </a:rPr>
              <a:t>(I)⊆ T</a:t>
            </a:r>
            <a:r>
              <a:rPr lang="en-US" b="1" baseline="-25000" dirty="0" smtClean="0">
                <a:solidFill>
                  <a:srgbClr val="FF0000"/>
                </a:solidFill>
              </a:rPr>
              <a:t>P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(I)⊆ ... ⊆ </a:t>
            </a:r>
            <a:r>
              <a:rPr lang="en-US" b="1" dirty="0" err="1" smtClean="0">
                <a:solidFill>
                  <a:srgbClr val="FF0000"/>
                </a:solidFill>
              </a:rPr>
              <a:t>T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p</a:t>
            </a:r>
            <a:r>
              <a:rPr lang="en-US" b="1" baseline="30000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(I) = T</a:t>
            </a:r>
            <a:r>
              <a:rPr lang="en-US" b="1" baseline="-25000" dirty="0" smtClean="0">
                <a:solidFill>
                  <a:srgbClr val="FF0000"/>
                </a:solidFill>
              </a:rPr>
              <a:t>p</a:t>
            </a:r>
            <a:r>
              <a:rPr lang="en-US" b="1" baseline="30000" dirty="0" smtClean="0">
                <a:solidFill>
                  <a:srgbClr val="FF0000"/>
                </a:solidFill>
              </a:rPr>
              <a:t>i+1</a:t>
            </a:r>
            <a:r>
              <a:rPr lang="en-US" b="1" dirty="0">
                <a:solidFill>
                  <a:srgbClr val="FF0000"/>
                </a:solidFill>
              </a:rPr>
              <a:t>(I)</a:t>
            </a:r>
            <a:r>
              <a:rPr lang="en-US" b="1" baseline="30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= P(I)   </a:t>
            </a:r>
            <a:r>
              <a:rPr lang="en-US" dirty="0"/>
              <a:t> </a:t>
            </a:r>
            <a:r>
              <a:rPr lang="en-US" dirty="0" smtClean="0"/>
              <a:t> ⊆ B(I,P)</a:t>
            </a:r>
          </a:p>
          <a:p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CAAAC-3758-4240-9A4C-8986B8ABEDED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912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</a:t>
            </a:r>
            <a:r>
              <a:rPr lang="en-US" dirty="0" smtClean="0"/>
              <a:t>theory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457200"/>
            <a:r>
              <a:rPr lang="en-US" sz="2400" dirty="0" smtClean="0"/>
              <a:t>Proof technique: SLD resolution</a:t>
            </a:r>
          </a:p>
          <a:p>
            <a:pPr marL="514350" indent="-457200"/>
            <a:r>
              <a:rPr lang="en-US" sz="2400" dirty="0" smtClean="0"/>
              <a:t>A fact A is in P(I) </a:t>
            </a:r>
            <a:r>
              <a:rPr lang="en-US" sz="2400" dirty="0" err="1" smtClean="0"/>
              <a:t>iff</a:t>
            </a:r>
            <a:r>
              <a:rPr lang="en-US" sz="2400" dirty="0" smtClean="0"/>
              <a:t> there exists a proof o</a:t>
            </a:r>
            <a:r>
              <a:rPr lang="en-US" dirty="0" smtClean="0"/>
              <a:t>f A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B929-30E1-734F-B78D-1D6A0F3F0512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00FF"/>
                </a:solidFill>
                <a:sym typeface="Symbol"/>
              </a:rPr>
              <a:t>Hard 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Deciding </a:t>
            </a:r>
            <a:r>
              <a:rPr lang="en-US" sz="2400" b="1" dirty="0" smtClean="0">
                <a:solidFill>
                  <a:srgbClr val="FF0000"/>
                </a:solidFill>
              </a:rPr>
              <a:t>containment</a:t>
            </a:r>
            <a:r>
              <a:rPr lang="en-US" sz="2400" dirty="0" smtClean="0"/>
              <a:t> (P </a:t>
            </a:r>
            <a:r>
              <a:rPr lang="en-US" sz="2400" dirty="0" smtClean="0">
                <a:sym typeface="Symbol"/>
              </a:rPr>
              <a:t> P’) is </a:t>
            </a:r>
            <a:r>
              <a:rPr lang="en-US" sz="2400" dirty="0" err="1" smtClean="0">
                <a:sym typeface="Symbol"/>
              </a:rPr>
              <a:t>undecidable</a:t>
            </a:r>
            <a:endParaRPr lang="en-US" sz="2400" dirty="0" smtClean="0">
              <a:sym typeface="Symbol"/>
            </a:endParaRPr>
          </a:p>
          <a:p>
            <a:r>
              <a:rPr lang="en-US" sz="2400" dirty="0" smtClean="0">
                <a:sym typeface="Symbol"/>
              </a:rPr>
              <a:t>Deciding </a:t>
            </a:r>
            <a:r>
              <a:rPr lang="en-US" sz="2400" b="1" dirty="0" smtClean="0">
                <a:solidFill>
                  <a:srgbClr val="FF0000"/>
                </a:solidFill>
                <a:sym typeface="Symbol"/>
              </a:rPr>
              <a:t>equivalence</a:t>
            </a:r>
            <a:r>
              <a:rPr lang="en-US" sz="2400" dirty="0" smtClean="0">
                <a:sym typeface="Symbol"/>
              </a:rPr>
              <a:t> is </a:t>
            </a:r>
            <a:r>
              <a:rPr lang="en-US" sz="2400" dirty="0" err="1" smtClean="0">
                <a:sym typeface="Symbol"/>
              </a:rPr>
              <a:t>undecidable</a:t>
            </a:r>
            <a:endParaRPr lang="en-US" sz="2400" dirty="0" smtClean="0">
              <a:sym typeface="Symbol"/>
            </a:endParaRPr>
          </a:p>
          <a:p>
            <a:r>
              <a:rPr lang="en-US" sz="2400" dirty="0" smtClean="0">
                <a:sym typeface="Symbol"/>
              </a:rPr>
              <a:t>Deciding </a:t>
            </a:r>
            <a:r>
              <a:rPr lang="en-US" sz="2400" b="1" dirty="0" err="1" smtClean="0">
                <a:solidFill>
                  <a:srgbClr val="FF0000"/>
                </a:solidFill>
                <a:sym typeface="Symbol"/>
              </a:rPr>
              <a:t>boundedness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is </a:t>
            </a:r>
            <a:r>
              <a:rPr lang="en-US" sz="2400" dirty="0" err="1" smtClean="0">
                <a:sym typeface="Symbol"/>
              </a:rPr>
              <a:t>undecidable</a:t>
            </a:r>
            <a:endParaRPr lang="en-US" sz="2400" dirty="0" smtClean="0">
              <a:sym typeface="Symbol"/>
            </a:endParaRPr>
          </a:p>
          <a:p>
            <a:pPr lvl="1"/>
            <a:r>
              <a:rPr lang="en-US" sz="2000" dirty="0" smtClean="0">
                <a:sym typeface="Symbol"/>
              </a:rPr>
              <a:t>There exists k such that for any I, the fixpoint converges in less than k </a:t>
            </a:r>
            <a:r>
              <a:rPr lang="en-US" sz="2000" dirty="0" smtClean="0">
                <a:sym typeface="Symbol"/>
              </a:rPr>
              <a:t>stages</a:t>
            </a:r>
          </a:p>
          <a:p>
            <a:pPr lvl="1"/>
            <a:endParaRPr lang="en-US" sz="2000" dirty="0">
              <a:sym typeface="Symbol"/>
            </a:endParaRPr>
          </a:p>
          <a:p>
            <a:r>
              <a:rPr lang="en-US" sz="2400" dirty="0">
                <a:sym typeface="Symbol"/>
              </a:rPr>
              <a:t>So, </a:t>
            </a:r>
            <a:r>
              <a:rPr lang="en-US" sz="2400" b="1" dirty="0">
                <a:solidFill>
                  <a:srgbClr val="0000FF"/>
                </a:solidFill>
                <a:sym typeface="Symbol"/>
              </a:rPr>
              <a:t>optimization is hard</a:t>
            </a:r>
          </a:p>
          <a:p>
            <a:endParaRPr lang="en-US" dirty="0" smtClean="0">
              <a:sym typeface="Symbol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B929-30E1-734F-B78D-1D6A0F3F0512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404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Datalog evaluation by example</a:t>
            </a:r>
            <a:endParaRPr lang="en-US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AB8A-0784-E74F-9166-B7ACFA38D03E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complicated example:</a:t>
            </a:r>
            <a:br>
              <a:rPr lang="en-US" dirty="0" smtClean="0"/>
            </a:br>
            <a:r>
              <a:rPr lang="en-US" dirty="0" smtClean="0"/>
              <a:t>Reverse same generation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sz="2600" dirty="0" smtClean="0"/>
              <a:t>   up 			flat 			down 		</a:t>
            </a:r>
          </a:p>
          <a:p>
            <a:pPr>
              <a:buNone/>
            </a:pPr>
            <a:r>
              <a:rPr lang="en-US" sz="2600" dirty="0" smtClean="0"/>
              <a:t>	a 	e 		g 	f 		l 	f 	</a:t>
            </a:r>
          </a:p>
          <a:p>
            <a:pPr>
              <a:buNone/>
            </a:pPr>
            <a:r>
              <a:rPr lang="pt-BR" sz="2600" dirty="0" smtClean="0"/>
              <a:t>	a 	f 		m 	n 		m 	f 	</a:t>
            </a:r>
          </a:p>
          <a:p>
            <a:pPr>
              <a:buNone/>
            </a:pPr>
            <a:r>
              <a:rPr lang="pt-BR" sz="2600" dirty="0" smtClean="0"/>
              <a:t>	f 	m 		m 	o 		g 	b 	</a:t>
            </a:r>
          </a:p>
          <a:p>
            <a:pPr>
              <a:buNone/>
            </a:pPr>
            <a:r>
              <a:rPr lang="pt-BR" sz="2600" dirty="0" smtClean="0"/>
              <a:t>	g 	n 		p 	m 		h 	c 	</a:t>
            </a:r>
          </a:p>
          <a:p>
            <a:pPr>
              <a:buNone/>
            </a:pPr>
            <a:r>
              <a:rPr lang="en-US" sz="2600" dirty="0" smtClean="0"/>
              <a:t>	h 	n 					</a:t>
            </a:r>
            <a:r>
              <a:rPr lang="en-US" sz="2600" dirty="0" err="1" smtClean="0"/>
              <a:t>i</a:t>
            </a:r>
            <a:r>
              <a:rPr lang="en-US" sz="2600" dirty="0" smtClean="0"/>
              <a:t> 	d 	</a:t>
            </a:r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i</a:t>
            </a:r>
            <a:r>
              <a:rPr lang="en-US" sz="2600" dirty="0" smtClean="0"/>
              <a:t> 	o 					p 	k 	</a:t>
            </a:r>
          </a:p>
          <a:p>
            <a:pPr>
              <a:buNone/>
            </a:pPr>
            <a:r>
              <a:rPr lang="en-US" sz="2600" dirty="0" smtClean="0"/>
              <a:t>	j 	o 							</a:t>
            </a:r>
          </a:p>
          <a:p>
            <a:pPr>
              <a:buNone/>
            </a:pPr>
            <a:r>
              <a:rPr lang="en-US" sz="2600" dirty="0" err="1"/>
              <a:t>rsg</a:t>
            </a:r>
            <a:r>
              <a:rPr lang="en-US" sz="2600" dirty="0"/>
              <a:t>(</a:t>
            </a:r>
            <a:r>
              <a:rPr lang="en-US" sz="2600" dirty="0" err="1"/>
              <a:t>x,y</a:t>
            </a:r>
            <a:r>
              <a:rPr lang="en-US" sz="2600" dirty="0"/>
              <a:t>) ← flat(</a:t>
            </a:r>
            <a:r>
              <a:rPr lang="en-US" sz="2600" dirty="0" err="1"/>
              <a:t>x,y</a:t>
            </a:r>
            <a:r>
              <a:rPr lang="en-US" sz="2600" dirty="0"/>
              <a:t>) 	</a:t>
            </a:r>
          </a:p>
          <a:p>
            <a:pPr>
              <a:buNone/>
            </a:pPr>
            <a:r>
              <a:rPr lang="en-US" sz="2600" dirty="0" err="1"/>
              <a:t>rsg</a:t>
            </a:r>
            <a:r>
              <a:rPr lang="en-US" sz="2600" dirty="0"/>
              <a:t>(</a:t>
            </a:r>
            <a:r>
              <a:rPr lang="en-US" sz="2600" dirty="0" err="1"/>
              <a:t>x,y</a:t>
            </a:r>
            <a:r>
              <a:rPr lang="en-US" sz="2600" dirty="0"/>
              <a:t>) ← up(x,x1),</a:t>
            </a:r>
            <a:r>
              <a:rPr lang="en-US" sz="2600" dirty="0" err="1"/>
              <a:t>rsg</a:t>
            </a:r>
            <a:r>
              <a:rPr lang="en-US" sz="2600" dirty="0"/>
              <a:t>(y1,x1),down(y1,y) </a:t>
            </a:r>
            <a:r>
              <a:rPr lang="en-US" dirty="0"/>
              <a:t>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5DDC-5EE9-1F4F-B78B-710B234164E0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79512" y="5157192"/>
            <a:ext cx="5976664" cy="86409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 smtClean="0"/>
              <a:t>rsg</a:t>
            </a:r>
            <a:r>
              <a:rPr lang="en-US" sz="2400" dirty="0" smtClean="0"/>
              <a:t>(x,y) ← flat(x,y) 	</a:t>
            </a:r>
            <a:br>
              <a:rPr lang="en-US" sz="2400" dirty="0" smtClean="0"/>
            </a:br>
            <a:r>
              <a:rPr lang="en-US" sz="2400" dirty="0" err="1" smtClean="0"/>
              <a:t>rsg</a:t>
            </a:r>
            <a:r>
              <a:rPr lang="en-US" sz="2400" dirty="0" smtClean="0"/>
              <a:t>(x,y) ← up(x,x1),</a:t>
            </a:r>
            <a:r>
              <a:rPr lang="en-US" sz="2400" dirty="0" err="1" smtClean="0"/>
              <a:t>rsg</a:t>
            </a:r>
            <a:r>
              <a:rPr lang="en-US" sz="2400" dirty="0" smtClean="0"/>
              <a:t>(y1,x1),down(y1,y)</a:t>
            </a:r>
            <a:endParaRPr lang="en-US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29208" y="16002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30832" y="6356350"/>
            <a:ext cx="2133600" cy="365125"/>
          </a:xfrm>
        </p:spPr>
        <p:txBody>
          <a:bodyPr/>
          <a:lstStyle/>
          <a:p>
            <a:fld id="{1D4A6867-7D8C-2B4E-B21E-426ABE8D2BCD}" type="datetime1">
              <a:rPr lang="en-US" smtClean="0"/>
              <a:t>5/9/12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326832" y="6356350"/>
            <a:ext cx="2133600" cy="365125"/>
          </a:xfrm>
        </p:spPr>
        <p:txBody>
          <a:bodyPr/>
          <a:lstStyle/>
          <a:p>
            <a:fld id="{09128B45-356E-4A35-ADDB-0EE72B20EEE7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13184" y="414908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7" name="Ellipse 6"/>
          <p:cNvSpPr/>
          <p:nvPr/>
        </p:nvSpPr>
        <p:spPr>
          <a:xfrm>
            <a:off x="1465312" y="414908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8" name="Ellipse 7"/>
          <p:cNvSpPr/>
          <p:nvPr/>
        </p:nvSpPr>
        <p:spPr>
          <a:xfrm>
            <a:off x="2473424" y="414908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9" name="Ellipse 8"/>
          <p:cNvSpPr/>
          <p:nvPr/>
        </p:nvSpPr>
        <p:spPr>
          <a:xfrm>
            <a:off x="3625552" y="414908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0" name="Ellipse 9"/>
          <p:cNvSpPr/>
          <p:nvPr/>
        </p:nvSpPr>
        <p:spPr>
          <a:xfrm>
            <a:off x="4705672" y="414908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11" name="Ellipse 10"/>
          <p:cNvSpPr/>
          <p:nvPr/>
        </p:nvSpPr>
        <p:spPr>
          <a:xfrm>
            <a:off x="5713784" y="414908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2" name="Ellipse 11"/>
          <p:cNvSpPr/>
          <p:nvPr/>
        </p:nvSpPr>
        <p:spPr>
          <a:xfrm>
            <a:off x="6865912" y="414908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3" name="Ellipse 12"/>
          <p:cNvSpPr/>
          <p:nvPr/>
        </p:nvSpPr>
        <p:spPr>
          <a:xfrm>
            <a:off x="2473424" y="5301208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4" name="Ellipse 13"/>
          <p:cNvSpPr/>
          <p:nvPr/>
        </p:nvSpPr>
        <p:spPr>
          <a:xfrm>
            <a:off x="3625552" y="5301208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5" name="Ellipse 14"/>
          <p:cNvSpPr/>
          <p:nvPr/>
        </p:nvSpPr>
        <p:spPr>
          <a:xfrm>
            <a:off x="4705672" y="5301208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6" name="Ellipse 15"/>
          <p:cNvSpPr/>
          <p:nvPr/>
        </p:nvSpPr>
        <p:spPr>
          <a:xfrm>
            <a:off x="241176" y="2924944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17" name="Ellipse 16"/>
          <p:cNvSpPr/>
          <p:nvPr/>
        </p:nvSpPr>
        <p:spPr>
          <a:xfrm>
            <a:off x="1465312" y="2924944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8" name="Ellipse 17"/>
          <p:cNvSpPr/>
          <p:nvPr/>
        </p:nvSpPr>
        <p:spPr>
          <a:xfrm>
            <a:off x="2977480" y="2924944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9" name="Ellipse 18"/>
          <p:cNvSpPr/>
          <p:nvPr/>
        </p:nvSpPr>
        <p:spPr>
          <a:xfrm>
            <a:off x="5209728" y="2924944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0" name="Ellipse 19"/>
          <p:cNvSpPr/>
          <p:nvPr/>
        </p:nvSpPr>
        <p:spPr>
          <a:xfrm>
            <a:off x="6217840" y="2924944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3" name="Ellipse 22"/>
          <p:cNvSpPr/>
          <p:nvPr/>
        </p:nvSpPr>
        <p:spPr>
          <a:xfrm>
            <a:off x="889248" y="5301208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25" name="Connecteur droit avec flèche 24"/>
          <p:cNvCxnSpPr>
            <a:stCxn id="23" idx="0"/>
            <a:endCxn id="7" idx="4"/>
          </p:cNvCxnSpPr>
          <p:nvPr/>
        </p:nvCxnSpPr>
        <p:spPr>
          <a:xfrm flipV="1">
            <a:off x="1177280" y="4725144"/>
            <a:ext cx="576064" cy="57606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23" idx="0"/>
            <a:endCxn id="6" idx="4"/>
          </p:cNvCxnSpPr>
          <p:nvPr/>
        </p:nvCxnSpPr>
        <p:spPr>
          <a:xfrm flipH="1" flipV="1">
            <a:off x="601216" y="4725144"/>
            <a:ext cx="576064" cy="57606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stCxn id="8" idx="4"/>
            <a:endCxn id="13" idx="0"/>
          </p:cNvCxnSpPr>
          <p:nvPr/>
        </p:nvCxnSpPr>
        <p:spPr>
          <a:xfrm>
            <a:off x="2761456" y="4725144"/>
            <a:ext cx="0" cy="576064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9" idx="4"/>
            <a:endCxn id="14" idx="0"/>
          </p:cNvCxnSpPr>
          <p:nvPr/>
        </p:nvCxnSpPr>
        <p:spPr>
          <a:xfrm>
            <a:off x="3913584" y="4725144"/>
            <a:ext cx="0" cy="576064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10" idx="4"/>
            <a:endCxn id="15" idx="0"/>
          </p:cNvCxnSpPr>
          <p:nvPr/>
        </p:nvCxnSpPr>
        <p:spPr>
          <a:xfrm>
            <a:off x="4993704" y="4725144"/>
            <a:ext cx="0" cy="576064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>
            <a:stCxn id="7" idx="0"/>
            <a:endCxn id="17" idx="4"/>
          </p:cNvCxnSpPr>
          <p:nvPr/>
        </p:nvCxnSpPr>
        <p:spPr>
          <a:xfrm flipV="1">
            <a:off x="1753344" y="3501008"/>
            <a:ext cx="0" cy="64807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8" idx="0"/>
            <a:endCxn id="18" idx="4"/>
          </p:cNvCxnSpPr>
          <p:nvPr/>
        </p:nvCxnSpPr>
        <p:spPr>
          <a:xfrm flipV="1">
            <a:off x="2761456" y="3501008"/>
            <a:ext cx="504056" cy="64807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>
            <a:stCxn id="9" idx="0"/>
            <a:endCxn id="18" idx="4"/>
          </p:cNvCxnSpPr>
          <p:nvPr/>
        </p:nvCxnSpPr>
        <p:spPr>
          <a:xfrm flipH="1" flipV="1">
            <a:off x="3265512" y="3501008"/>
            <a:ext cx="648072" cy="64807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>
            <a:stCxn id="10" idx="0"/>
            <a:endCxn id="19" idx="4"/>
          </p:cNvCxnSpPr>
          <p:nvPr/>
        </p:nvCxnSpPr>
        <p:spPr>
          <a:xfrm flipV="1">
            <a:off x="4993704" y="3501008"/>
            <a:ext cx="504056" cy="64807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stCxn id="11" idx="0"/>
            <a:endCxn id="19" idx="4"/>
          </p:cNvCxnSpPr>
          <p:nvPr/>
        </p:nvCxnSpPr>
        <p:spPr>
          <a:xfrm flipH="1" flipV="1">
            <a:off x="5497760" y="3501008"/>
            <a:ext cx="504056" cy="64807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>
            <a:stCxn id="16" idx="5"/>
            <a:endCxn id="7" idx="1"/>
          </p:cNvCxnSpPr>
          <p:nvPr/>
        </p:nvCxnSpPr>
        <p:spPr>
          <a:xfrm>
            <a:off x="732877" y="3416645"/>
            <a:ext cx="816798" cy="81679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>
            <a:stCxn id="17" idx="3"/>
            <a:endCxn id="7" idx="1"/>
          </p:cNvCxnSpPr>
          <p:nvPr/>
        </p:nvCxnSpPr>
        <p:spPr>
          <a:xfrm>
            <a:off x="1549675" y="3416645"/>
            <a:ext cx="0" cy="81679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>
            <a:stCxn id="20" idx="4"/>
            <a:endCxn id="12" idx="0"/>
          </p:cNvCxnSpPr>
          <p:nvPr/>
        </p:nvCxnSpPr>
        <p:spPr>
          <a:xfrm>
            <a:off x="6505872" y="3501008"/>
            <a:ext cx="648072" cy="648072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>
            <a:stCxn id="17" idx="6"/>
            <a:endCxn id="18" idx="2"/>
          </p:cNvCxnSpPr>
          <p:nvPr/>
        </p:nvCxnSpPr>
        <p:spPr>
          <a:xfrm>
            <a:off x="2041376" y="3212976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>
            <a:stCxn id="8" idx="2"/>
            <a:endCxn id="7" idx="6"/>
          </p:cNvCxnSpPr>
          <p:nvPr/>
        </p:nvCxnSpPr>
        <p:spPr>
          <a:xfrm flipH="1">
            <a:off x="2041376" y="4437112"/>
            <a:ext cx="432048" cy="0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en arc 54"/>
          <p:cNvCxnSpPr>
            <a:stCxn id="17" idx="0"/>
            <a:endCxn id="19" idx="0"/>
          </p:cNvCxnSpPr>
          <p:nvPr/>
        </p:nvCxnSpPr>
        <p:spPr>
          <a:xfrm rot="5400000" flipH="1" flipV="1">
            <a:off x="3625552" y="1052736"/>
            <a:ext cx="12700" cy="3744416"/>
          </a:xfrm>
          <a:prstGeom prst="curvedConnector3">
            <a:avLst>
              <a:gd name="adj1" fmla="val 5696575"/>
            </a:avLst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en arc 57"/>
          <p:cNvCxnSpPr>
            <a:stCxn id="20" idx="0"/>
            <a:endCxn id="17" idx="0"/>
          </p:cNvCxnSpPr>
          <p:nvPr/>
        </p:nvCxnSpPr>
        <p:spPr>
          <a:xfrm rot="16200000" flipV="1">
            <a:off x="4129608" y="548680"/>
            <a:ext cx="12700" cy="4752528"/>
          </a:xfrm>
          <a:prstGeom prst="curvedConnector3">
            <a:avLst>
              <a:gd name="adj1" fmla="val 8400003"/>
            </a:avLst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ZoneTexte 64"/>
          <p:cNvSpPr txBox="1"/>
          <p:nvPr/>
        </p:nvSpPr>
        <p:spPr>
          <a:xfrm>
            <a:off x="1681336" y="3543399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2689448" y="3573016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3553544" y="3573016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4931960" y="3573016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5713784" y="3573016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601216" y="4797152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1403568" y="4797152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673224" y="3543399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d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1249288" y="3573016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d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6804168" y="3573016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d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4921696" y="4767535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d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3841576" y="4797152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d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2998088" y="4797152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d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3993976" y="1484784"/>
            <a:ext cx="282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f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3985592" y="2319263"/>
            <a:ext cx="282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f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113384" y="3975447"/>
            <a:ext cx="282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f</a:t>
            </a:r>
            <a:endParaRPr lang="en-US" sz="2400" b="1" dirty="0">
              <a:solidFill>
                <a:srgbClr val="FFC000"/>
              </a:solidFill>
            </a:endParaRPr>
          </a:p>
        </p:txBody>
      </p:sp>
      <p:cxnSp>
        <p:nvCxnSpPr>
          <p:cNvPr id="84" name="Connecteur droit avec flèche 83"/>
          <p:cNvCxnSpPr>
            <a:stCxn id="8" idx="3"/>
            <a:endCxn id="7" idx="5"/>
          </p:cNvCxnSpPr>
          <p:nvPr/>
        </p:nvCxnSpPr>
        <p:spPr>
          <a:xfrm flipH="1">
            <a:off x="1957013" y="4640781"/>
            <a:ext cx="60077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/>
          <p:cNvCxnSpPr>
            <a:stCxn id="23" idx="6"/>
            <a:endCxn id="13" idx="2"/>
          </p:cNvCxnSpPr>
          <p:nvPr/>
        </p:nvCxnSpPr>
        <p:spPr>
          <a:xfrm>
            <a:off x="1465312" y="5589240"/>
            <a:ext cx="10081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ZoneTexte 86"/>
          <p:cNvSpPr txBox="1"/>
          <p:nvPr/>
        </p:nvSpPr>
        <p:spPr>
          <a:xfrm>
            <a:off x="2041376" y="4509120"/>
            <a:ext cx="559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rsg</a:t>
            </a:r>
            <a:endParaRPr lang="en-US" sz="2400" b="1" dirty="0"/>
          </a:p>
        </p:txBody>
      </p:sp>
      <p:sp>
        <p:nvSpPr>
          <p:cNvPr id="88" name="ZoneTexte 87"/>
          <p:cNvSpPr txBox="1"/>
          <p:nvPr/>
        </p:nvSpPr>
        <p:spPr>
          <a:xfrm>
            <a:off x="1609328" y="5487615"/>
            <a:ext cx="559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rsg</a:t>
            </a:r>
            <a:endParaRPr lang="en-US" sz="2400" b="1" dirty="0"/>
          </a:p>
        </p:txBody>
      </p:sp>
      <p:sp>
        <p:nvSpPr>
          <p:cNvPr id="89" name="ZoneTexte 88"/>
          <p:cNvSpPr txBox="1"/>
          <p:nvPr/>
        </p:nvSpPr>
        <p:spPr>
          <a:xfrm>
            <a:off x="7740352" y="1628800"/>
            <a:ext cx="1069524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800" dirty="0" smtClean="0"/>
              <a:t>g    f</a:t>
            </a:r>
          </a:p>
          <a:p>
            <a:r>
              <a:rPr lang="en-US" sz="2800" dirty="0" smtClean="0"/>
              <a:t> m   n</a:t>
            </a:r>
          </a:p>
          <a:p>
            <a:r>
              <a:rPr lang="en-US" sz="2800" dirty="0" smtClean="0"/>
              <a:t> m   o</a:t>
            </a:r>
          </a:p>
          <a:p>
            <a:r>
              <a:rPr lang="en-US" sz="2800" dirty="0" smtClean="0"/>
              <a:t> p    m</a:t>
            </a:r>
          </a:p>
          <a:p>
            <a:r>
              <a:rPr lang="en-US" sz="2800" dirty="0" smtClean="0"/>
              <a:t> a    b</a:t>
            </a:r>
          </a:p>
          <a:p>
            <a:r>
              <a:rPr lang="en-US" sz="2800" dirty="0" smtClean="0"/>
              <a:t> h    f</a:t>
            </a:r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    f</a:t>
            </a:r>
          </a:p>
          <a:p>
            <a:r>
              <a:rPr lang="en-US" sz="2800" dirty="0" smtClean="0"/>
              <a:t> j     f </a:t>
            </a:r>
          </a:p>
          <a:p>
            <a:r>
              <a:rPr lang="en-US" sz="2800" dirty="0" smtClean="0"/>
              <a:t> f     k</a:t>
            </a:r>
          </a:p>
          <a:p>
            <a:r>
              <a:rPr lang="en-US" sz="2800" dirty="0" smtClean="0"/>
              <a:t> a    c</a:t>
            </a:r>
          </a:p>
          <a:p>
            <a:r>
              <a:rPr lang="en-US" sz="2800" dirty="0" smtClean="0"/>
              <a:t> a    d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79512" y="476672"/>
            <a:ext cx="5760640" cy="792088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Connecteur en arc 60"/>
          <p:cNvCxnSpPr>
            <a:stCxn id="17" idx="0"/>
            <a:endCxn id="18" idx="0"/>
          </p:cNvCxnSpPr>
          <p:nvPr/>
        </p:nvCxnSpPr>
        <p:spPr>
          <a:xfrm rot="5400000" flipH="1" flipV="1">
            <a:off x="2509428" y="2168860"/>
            <a:ext cx="12700" cy="1512168"/>
          </a:xfrm>
          <a:prstGeom prst="curvedConnector3">
            <a:avLst>
              <a:gd name="adj1" fmla="val 1800000"/>
            </a:avLst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/>
          <p:cNvSpPr txBox="1"/>
          <p:nvPr/>
        </p:nvSpPr>
        <p:spPr>
          <a:xfrm>
            <a:off x="2627784" y="2391271"/>
            <a:ext cx="282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f</a:t>
            </a:r>
            <a:endParaRPr lang="en-US" sz="24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2" grpId="1"/>
      <p:bldP spid="87" grpId="0"/>
      <p:bldP spid="8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Naive algorithm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Fixpoint</a:t>
            </a:r>
          </a:p>
          <a:p>
            <a:pPr lvl="1">
              <a:buNone/>
            </a:pPr>
            <a:r>
              <a:rPr lang="en-US" dirty="0" smtClean="0"/>
              <a:t>rsg</a:t>
            </a:r>
            <a:r>
              <a:rPr lang="en-US" baseline="-25000" dirty="0" smtClean="0"/>
              <a:t>0</a:t>
            </a:r>
            <a:r>
              <a:rPr lang="en-US" dirty="0" smtClean="0"/>
              <a:t> = </a:t>
            </a:r>
            <a:r>
              <a:rPr lang="en-US" dirty="0" smtClean="0">
                <a:sym typeface="Symbol"/>
              </a:rPr>
              <a:t>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rsg</a:t>
            </a:r>
            <a:r>
              <a:rPr lang="en-US" baseline="-25000" dirty="0" smtClean="0"/>
              <a:t>i+1</a:t>
            </a:r>
            <a:r>
              <a:rPr lang="en-US" dirty="0" smtClean="0"/>
              <a:t> </a:t>
            </a:r>
            <a:r>
              <a:rPr lang="en-US" dirty="0"/>
              <a:t>= flat </a:t>
            </a:r>
            <a:r>
              <a:rPr lang="en-US" dirty="0" smtClean="0">
                <a:sym typeface="Symbol"/>
              </a:rPr>
              <a:t></a:t>
            </a:r>
            <a:r>
              <a:rPr lang="en-US" dirty="0"/>
              <a:t> </a:t>
            </a:r>
            <a:r>
              <a:rPr lang="en-US" dirty="0" err="1"/>
              <a:t>rsg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  <a:r>
              <a:rPr lang="en-US" baseline="-25000" dirty="0" smtClean="0"/>
              <a:t> </a:t>
            </a:r>
            <a:r>
              <a:rPr lang="en-US" dirty="0" smtClean="0">
                <a:sym typeface="Symbol"/>
              </a:rPr>
              <a:t>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  <a:sym typeface="Symbol"/>
              </a:rPr>
              <a:t></a:t>
            </a:r>
            <a:r>
              <a:rPr lang="en-US" b="1" baseline="-25000" dirty="0" smtClean="0">
                <a:solidFill>
                  <a:srgbClr val="0000FF"/>
                </a:solidFill>
              </a:rPr>
              <a:t> 16</a:t>
            </a: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0000FF"/>
                </a:solidFill>
                <a:sym typeface="Symbol"/>
              </a:rPr>
              <a:t></a:t>
            </a:r>
            <a:r>
              <a:rPr lang="en-US" b="1" baseline="-25000" dirty="0" smtClean="0">
                <a:solidFill>
                  <a:srgbClr val="0000FF"/>
                </a:solidFill>
              </a:rPr>
              <a:t>2=4</a:t>
            </a: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0000FF"/>
                </a:solidFill>
                <a:sym typeface="Symbol"/>
              </a:rPr>
              <a:t></a:t>
            </a:r>
            <a:r>
              <a:rPr lang="en-US" b="1" baseline="-25000" dirty="0" smtClean="0">
                <a:solidFill>
                  <a:srgbClr val="0000FF"/>
                </a:solidFill>
              </a:rPr>
              <a:t>3=5</a:t>
            </a:r>
            <a:r>
              <a:rPr lang="en-US" b="1" dirty="0" smtClean="0">
                <a:solidFill>
                  <a:srgbClr val="0000FF"/>
                </a:solidFill>
              </a:rPr>
              <a:t>(up × </a:t>
            </a:r>
            <a:r>
              <a:rPr lang="en-US" b="1" dirty="0" err="1" smtClean="0">
                <a:solidFill>
                  <a:srgbClr val="0000FF"/>
                </a:solidFill>
              </a:rPr>
              <a:t>rsgi</a:t>
            </a:r>
            <a:r>
              <a:rPr lang="en-US" b="1" baseline="-25000" dirty="0" err="1">
                <a:solidFill>
                  <a:srgbClr val="0000FF"/>
                </a:solidFill>
              </a:rPr>
              <a:t>i</a:t>
            </a:r>
            <a:r>
              <a:rPr lang="en-US" b="1" baseline="-25000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× down)))</a:t>
            </a:r>
          </a:p>
          <a:p>
            <a:pPr>
              <a:buNone/>
            </a:pPr>
            <a:r>
              <a:rPr lang="en-US" dirty="0" smtClean="0"/>
              <a:t>Program</a:t>
            </a:r>
          </a:p>
          <a:p>
            <a:pPr lvl="1">
              <a:buNone/>
            </a:pPr>
            <a:r>
              <a:rPr lang="en-US" dirty="0" smtClean="0"/>
              <a:t>rsg := </a:t>
            </a:r>
            <a:r>
              <a:rPr lang="en-US" dirty="0" smtClean="0">
                <a:sym typeface="Symbol"/>
              </a:rPr>
              <a:t></a:t>
            </a:r>
            <a:r>
              <a:rPr lang="en-US" dirty="0" smtClean="0"/>
              <a:t> ;</a:t>
            </a:r>
          </a:p>
          <a:p>
            <a:pPr lvl="1">
              <a:buNone/>
            </a:pPr>
            <a:r>
              <a:rPr lang="en-US" dirty="0" smtClean="0"/>
              <a:t>repeat</a:t>
            </a:r>
          </a:p>
          <a:p>
            <a:pPr lvl="1">
              <a:buNone/>
            </a:pPr>
            <a:r>
              <a:rPr lang="en-US" dirty="0" smtClean="0"/>
              <a:t>	rsg := </a:t>
            </a:r>
            <a:r>
              <a:rPr lang="en-US" dirty="0"/>
              <a:t>flat </a:t>
            </a:r>
            <a:r>
              <a:rPr lang="en-US" dirty="0">
                <a:sym typeface="Symbol"/>
              </a:rPr>
              <a:t></a:t>
            </a:r>
            <a:r>
              <a:rPr lang="en-US" dirty="0"/>
              <a:t> </a:t>
            </a:r>
            <a:r>
              <a:rPr lang="en-US" dirty="0" err="1" smtClean="0"/>
              <a:t>rsg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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</a:t>
            </a:r>
            <a:r>
              <a:rPr lang="en-US" baseline="-25000" dirty="0" smtClean="0"/>
              <a:t>16</a:t>
            </a: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</a:t>
            </a:r>
            <a:r>
              <a:rPr lang="en-US" baseline="-25000" dirty="0" smtClean="0"/>
              <a:t>2=4</a:t>
            </a: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</a:t>
            </a:r>
            <a:r>
              <a:rPr lang="en-US" baseline="-25000" dirty="0" smtClean="0"/>
              <a:t>3=5</a:t>
            </a:r>
            <a:r>
              <a:rPr lang="en-US" dirty="0" smtClean="0"/>
              <a:t>(up × rsg × down)))</a:t>
            </a:r>
          </a:p>
          <a:p>
            <a:pPr lvl="1">
              <a:buNone/>
            </a:pPr>
            <a:r>
              <a:rPr lang="en-US" dirty="0" smtClean="0"/>
              <a:t>until fixpoint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8478-F081-3348-8D3D-2350734E2B1B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Datalog history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Started in 77: logic and database workshop</a:t>
            </a:r>
          </a:p>
          <a:p>
            <a:pPr>
              <a:buNone/>
            </a:pPr>
            <a:r>
              <a:rPr lang="en-US" sz="2400" dirty="0" smtClean="0"/>
              <a:t>Simple idea: </a:t>
            </a:r>
            <a:r>
              <a:rPr lang="en-US" sz="2400" b="1" dirty="0" smtClean="0">
                <a:solidFill>
                  <a:srgbClr val="0000FF"/>
                </a:solidFill>
              </a:rPr>
              <a:t>add recursion to positive FO queries</a:t>
            </a:r>
          </a:p>
          <a:p>
            <a:pPr>
              <a:buNone/>
            </a:pPr>
            <a:r>
              <a:rPr lang="en-US" sz="2400" dirty="0" smtClean="0"/>
              <a:t>Blooming in the 80</a:t>
            </a:r>
            <a:r>
              <a:rPr lang="en-US" sz="2400" baseline="30000" dirty="0" smtClean="0"/>
              <a:t>th</a:t>
            </a:r>
            <a:endParaRPr lang="en-US" sz="2400" dirty="0" smtClean="0"/>
          </a:p>
          <a:p>
            <a:pPr lvl="1"/>
            <a:r>
              <a:rPr lang="en-US" sz="2000" dirty="0" smtClean="0"/>
              <a:t>Logic programming was hot</a:t>
            </a:r>
          </a:p>
          <a:p>
            <a:pPr>
              <a:buNone/>
            </a:pPr>
            <a:r>
              <a:rPr lang="en-US" sz="2400" dirty="0" smtClean="0"/>
              <a:t>Industry was not interested:</a:t>
            </a:r>
          </a:p>
          <a:p>
            <a:pPr lvl="1"/>
            <a:r>
              <a:rPr lang="en-US" sz="2000" dirty="0" smtClean="0"/>
              <a:t>“No practical applications of recursive query theory … have been found to date.” </a:t>
            </a:r>
            <a:r>
              <a:rPr lang="en-US" sz="2000" dirty="0" err="1" smtClean="0"/>
              <a:t>Hellerstein</a:t>
            </a:r>
            <a:r>
              <a:rPr lang="en-US" sz="2000" dirty="0" smtClean="0"/>
              <a:t> and </a:t>
            </a:r>
            <a:r>
              <a:rPr lang="en-US" sz="2000" dirty="0" err="1" smtClean="0"/>
              <a:t>Stonebraker</a:t>
            </a:r>
            <a:r>
              <a:rPr lang="en-US" sz="2000" dirty="0" smtClean="0"/>
              <a:t> (Readings in DB Systems)</a:t>
            </a:r>
          </a:p>
          <a:p>
            <a:pPr>
              <a:buNone/>
            </a:pPr>
            <a:r>
              <a:rPr lang="en-US" sz="2400" dirty="0" smtClean="0"/>
              <a:t>Quasi dead except local resistance [e.g., A.,</a:t>
            </a:r>
            <a:r>
              <a:rPr lang="en-US" sz="2400" dirty="0" err="1" smtClean="0"/>
              <a:t>Gottlob</a:t>
            </a:r>
            <a:r>
              <a:rPr lang="en-US" sz="2400" dirty="0" smtClean="0"/>
              <a:t>]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Revival  in this century</a:t>
            </a:r>
            <a:endParaRPr lang="en-US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98D8-DAA5-EB4A-A453-6CC47564C76B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7236296" y="116632"/>
            <a:ext cx="1080120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FO</a:t>
            </a:r>
            <a:r>
              <a:rPr lang="en-US" sz="3200" b="1" baseline="30000" dirty="0"/>
              <a:t>+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6516216" y="1268760"/>
            <a:ext cx="1080120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FO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884368" y="1268760"/>
            <a:ext cx="1224136" cy="79208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r>
              <a:rPr lang="en-US" sz="2400" dirty="0" smtClean="0"/>
              <a:t>atalog</a:t>
            </a:r>
            <a:endParaRPr lang="en-US" dirty="0"/>
          </a:p>
        </p:txBody>
      </p:sp>
      <p:cxnSp>
        <p:nvCxnSpPr>
          <p:cNvPr id="10" name="Connecteur droit avec flèche 9"/>
          <p:cNvCxnSpPr>
            <a:stCxn id="6" idx="2"/>
            <a:endCxn id="7" idx="0"/>
          </p:cNvCxnSpPr>
          <p:nvPr/>
        </p:nvCxnSpPr>
        <p:spPr>
          <a:xfrm flipH="1">
            <a:off x="7056276" y="836712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6" idx="2"/>
            <a:endCxn id="8" idx="0"/>
          </p:cNvCxnSpPr>
          <p:nvPr/>
        </p:nvCxnSpPr>
        <p:spPr>
          <a:xfrm>
            <a:off x="7776356" y="836712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272300" y="2420888"/>
            <a:ext cx="1260140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r>
              <a:rPr lang="en-US" sz="2400" dirty="0" smtClean="0"/>
              <a:t>atalog</a:t>
            </a:r>
            <a:r>
              <a:rPr lang="en-US" sz="3200" b="1" baseline="30000" dirty="0" smtClean="0"/>
              <a:t>¬</a:t>
            </a:r>
            <a:endParaRPr lang="en-US" b="1" baseline="30000" dirty="0"/>
          </a:p>
        </p:txBody>
      </p:sp>
      <p:cxnSp>
        <p:nvCxnSpPr>
          <p:cNvPr id="15" name="Connecteur droit avec flèche 14"/>
          <p:cNvCxnSpPr>
            <a:stCxn id="8" idx="2"/>
            <a:endCxn id="14" idx="0"/>
          </p:cNvCxnSpPr>
          <p:nvPr/>
        </p:nvCxnSpPr>
        <p:spPr>
          <a:xfrm flipH="1">
            <a:off x="7902370" y="2060848"/>
            <a:ext cx="594066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7" idx="2"/>
            <a:endCxn id="14" idx="0"/>
          </p:cNvCxnSpPr>
          <p:nvPr/>
        </p:nvCxnSpPr>
        <p:spPr>
          <a:xfrm>
            <a:off x="7056276" y="1988840"/>
            <a:ext cx="84609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6948264" y="836712"/>
            <a:ext cx="414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aseline="30000" dirty="0"/>
              <a:t>¬</a:t>
            </a:r>
            <a:endParaRPr lang="en-US" sz="5400" dirty="0"/>
          </a:p>
        </p:txBody>
      </p:sp>
      <p:sp>
        <p:nvSpPr>
          <p:cNvPr id="22" name="ZoneTexte 21"/>
          <p:cNvSpPr txBox="1"/>
          <p:nvPr/>
        </p:nvSpPr>
        <p:spPr>
          <a:xfrm>
            <a:off x="8244408" y="836712"/>
            <a:ext cx="602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411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Semi-naive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>
                <a:sym typeface="Symbol"/>
              </a:rPr>
              <a:t></a:t>
            </a:r>
            <a:r>
              <a:rPr lang="es-ES" baseline="-25000" dirty="0" smtClean="0">
                <a:sym typeface="Symbol"/>
              </a:rPr>
              <a:t>1</a:t>
            </a:r>
            <a:r>
              <a:rPr lang="es-ES" dirty="0" smtClean="0"/>
              <a:t>(x, y)   </a:t>
            </a:r>
            <a:r>
              <a:rPr lang="en-US" dirty="0" smtClean="0"/>
              <a:t>← </a:t>
            </a:r>
            <a:r>
              <a:rPr lang="es-ES" dirty="0" smtClean="0"/>
              <a:t>flat(x, y)</a:t>
            </a:r>
          </a:p>
          <a:p>
            <a:pPr>
              <a:buNone/>
            </a:pPr>
            <a:r>
              <a:rPr lang="es-ES" b="1" dirty="0" smtClean="0">
                <a:solidFill>
                  <a:srgbClr val="FF0000"/>
                </a:solidFill>
                <a:sym typeface="Symbol"/>
              </a:rPr>
              <a:t></a:t>
            </a:r>
            <a:r>
              <a:rPr lang="en-US" b="1" baseline="-25000" dirty="0" smtClean="0">
                <a:solidFill>
                  <a:srgbClr val="FF0000"/>
                </a:solidFill>
              </a:rPr>
              <a:t>i+1</a:t>
            </a:r>
            <a:r>
              <a:rPr lang="en-US" b="1" dirty="0" smtClean="0">
                <a:solidFill>
                  <a:srgbClr val="FF0000"/>
                </a:solidFill>
              </a:rPr>
              <a:t>(x, y)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← up(x, x1), </a:t>
            </a:r>
            <a:r>
              <a:rPr lang="es-ES" b="1" dirty="0" smtClean="0">
                <a:solidFill>
                  <a:srgbClr val="FF0000"/>
                </a:solidFill>
                <a:sym typeface="Symbol"/>
              </a:rPr>
              <a:t>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i</a:t>
            </a:r>
            <a:r>
              <a:rPr lang="es-ES" b="1" dirty="0" smtClean="0">
                <a:solidFill>
                  <a:srgbClr val="FF0000"/>
                </a:solidFill>
              </a:rPr>
              <a:t>(y1, x1), </a:t>
            </a:r>
            <a:r>
              <a:rPr lang="es-ES" b="1" dirty="0" err="1" smtClean="0">
                <a:solidFill>
                  <a:srgbClr val="FF0000"/>
                </a:solidFill>
              </a:rPr>
              <a:t>down</a:t>
            </a:r>
            <a:r>
              <a:rPr lang="es-ES" b="1" dirty="0" smtClean="0">
                <a:solidFill>
                  <a:srgbClr val="FF0000"/>
                </a:solidFill>
              </a:rPr>
              <a:t>(y1, y)</a:t>
            </a:r>
          </a:p>
          <a:p>
            <a:pPr>
              <a:buNone/>
            </a:pPr>
            <a:r>
              <a:rPr lang="es-ES" dirty="0" smtClean="0"/>
              <a:t>Compute ∪</a:t>
            </a:r>
            <a:r>
              <a:rPr lang="es-ES" dirty="0" smtClean="0">
                <a:sym typeface="Symbol"/>
              </a:rPr>
              <a:t></a:t>
            </a:r>
            <a:r>
              <a:rPr lang="es-ES" baseline="-25000" dirty="0" smtClean="0"/>
              <a:t>I</a:t>
            </a:r>
            <a:endParaRPr lang="en-US" baseline="-25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Program </a:t>
            </a:r>
          </a:p>
          <a:p>
            <a:pPr lvl="1"/>
            <a:r>
              <a:rPr lang="en-US" dirty="0" smtClean="0"/>
              <a:t>Converges to the answer </a:t>
            </a:r>
          </a:p>
          <a:p>
            <a:pPr lvl="1"/>
            <a:r>
              <a:rPr lang="en-US" dirty="0" smtClean="0"/>
              <a:t>Not recursive &amp; not a datalog program</a:t>
            </a:r>
          </a:p>
          <a:p>
            <a:pPr lvl="1"/>
            <a:r>
              <a:rPr lang="en-US" dirty="0" smtClean="0"/>
              <a:t>Still redundant – to avoid it:</a:t>
            </a:r>
          </a:p>
          <a:p>
            <a:pPr>
              <a:buNone/>
            </a:pPr>
            <a:r>
              <a:rPr lang="es-ES" dirty="0" smtClean="0">
                <a:sym typeface="Symbol"/>
              </a:rPr>
              <a:t></a:t>
            </a:r>
            <a:r>
              <a:rPr lang="en-US" baseline="-25000" dirty="0" smtClean="0"/>
              <a:t>i+1</a:t>
            </a:r>
            <a:r>
              <a:rPr lang="en-US" dirty="0" smtClean="0"/>
              <a:t>(x, y)</a:t>
            </a:r>
            <a:r>
              <a:rPr lang="en-US" dirty="0"/>
              <a:t> </a:t>
            </a:r>
            <a:r>
              <a:rPr lang="en-US" dirty="0" smtClean="0"/>
              <a:t>← up(x, x1), </a:t>
            </a:r>
            <a:r>
              <a:rPr lang="es-ES" dirty="0" smtClean="0">
                <a:sym typeface="Symbol"/>
              </a:rPr>
              <a:t></a:t>
            </a:r>
            <a:r>
              <a:rPr lang="en-US" baseline="-25000" dirty="0" err="1" smtClean="0"/>
              <a:t>i</a:t>
            </a:r>
            <a:r>
              <a:rPr lang="es-ES" dirty="0" smtClean="0"/>
              <a:t>(y1, x1), </a:t>
            </a:r>
            <a:r>
              <a:rPr lang="es-ES" dirty="0" err="1" smtClean="0"/>
              <a:t>down</a:t>
            </a:r>
            <a:r>
              <a:rPr lang="es-ES" dirty="0" smtClean="0"/>
              <a:t>(y1, y), </a:t>
            </a:r>
            <a:r>
              <a:rPr lang="es-ES" b="1" dirty="0" smtClean="0">
                <a:solidFill>
                  <a:srgbClr val="FF0000"/>
                </a:solidFill>
                <a:sym typeface="Symbol"/>
              </a:rPr>
              <a:t>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x, y)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CB3-5646-CC4E-8CC0-979656781E4B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 smtClean="0"/>
              <a:t>rsg</a:t>
            </a:r>
            <a:r>
              <a:rPr lang="en-US" sz="2400" dirty="0" smtClean="0"/>
              <a:t>(x,y) ← flat(x,y) 	</a:t>
            </a:r>
            <a:br>
              <a:rPr lang="en-US" sz="2400" dirty="0" smtClean="0"/>
            </a:br>
            <a:r>
              <a:rPr lang="en-US" sz="2400" dirty="0" err="1" smtClean="0"/>
              <a:t>rsg</a:t>
            </a:r>
            <a:r>
              <a:rPr lang="en-US" sz="2400" dirty="0" smtClean="0"/>
              <a:t>(x,y) ← up(x,x1),</a:t>
            </a:r>
            <a:r>
              <a:rPr lang="en-US" sz="2400" dirty="0" err="1" smtClean="0"/>
              <a:t>rsg</a:t>
            </a:r>
            <a:r>
              <a:rPr lang="en-US" sz="2400" dirty="0" smtClean="0"/>
              <a:t>(y1,x1),down(y1,y)</a:t>
            </a:r>
            <a:endParaRPr lang="en-US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29208" y="16002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30832" y="6356350"/>
            <a:ext cx="2133600" cy="365125"/>
          </a:xfrm>
        </p:spPr>
        <p:txBody>
          <a:bodyPr/>
          <a:lstStyle/>
          <a:p>
            <a:fld id="{6926C931-7809-8743-9FF9-52666AF819E6}" type="datetime1">
              <a:rPr lang="en-US" smtClean="0"/>
              <a:t>5/9/12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326832" y="6356350"/>
            <a:ext cx="2133600" cy="365125"/>
          </a:xfrm>
        </p:spPr>
        <p:txBody>
          <a:bodyPr/>
          <a:lstStyle/>
          <a:p>
            <a:fld id="{09128B45-356E-4A35-ADDB-0EE72B20EEE7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13184" y="414908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7" name="Ellipse 6"/>
          <p:cNvSpPr/>
          <p:nvPr/>
        </p:nvSpPr>
        <p:spPr>
          <a:xfrm>
            <a:off x="1465312" y="414908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8" name="Ellipse 7"/>
          <p:cNvSpPr/>
          <p:nvPr/>
        </p:nvSpPr>
        <p:spPr>
          <a:xfrm>
            <a:off x="2473424" y="414908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9" name="Ellipse 8"/>
          <p:cNvSpPr/>
          <p:nvPr/>
        </p:nvSpPr>
        <p:spPr>
          <a:xfrm>
            <a:off x="3625552" y="414908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0" name="Ellipse 9"/>
          <p:cNvSpPr/>
          <p:nvPr/>
        </p:nvSpPr>
        <p:spPr>
          <a:xfrm>
            <a:off x="4705672" y="414908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11" name="Ellipse 10"/>
          <p:cNvSpPr/>
          <p:nvPr/>
        </p:nvSpPr>
        <p:spPr>
          <a:xfrm>
            <a:off x="5713784" y="414908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2" name="Ellipse 11"/>
          <p:cNvSpPr/>
          <p:nvPr/>
        </p:nvSpPr>
        <p:spPr>
          <a:xfrm>
            <a:off x="6865912" y="414908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3" name="Ellipse 12"/>
          <p:cNvSpPr/>
          <p:nvPr/>
        </p:nvSpPr>
        <p:spPr>
          <a:xfrm>
            <a:off x="2473424" y="5301208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4" name="Ellipse 13"/>
          <p:cNvSpPr/>
          <p:nvPr/>
        </p:nvSpPr>
        <p:spPr>
          <a:xfrm>
            <a:off x="3625552" y="5301208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5" name="Ellipse 14"/>
          <p:cNvSpPr/>
          <p:nvPr/>
        </p:nvSpPr>
        <p:spPr>
          <a:xfrm>
            <a:off x="4705672" y="5301208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6" name="Ellipse 15"/>
          <p:cNvSpPr/>
          <p:nvPr/>
        </p:nvSpPr>
        <p:spPr>
          <a:xfrm>
            <a:off x="241176" y="2924944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17" name="Ellipse 16"/>
          <p:cNvSpPr/>
          <p:nvPr/>
        </p:nvSpPr>
        <p:spPr>
          <a:xfrm>
            <a:off x="1465312" y="2924944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8" name="Ellipse 17"/>
          <p:cNvSpPr/>
          <p:nvPr/>
        </p:nvSpPr>
        <p:spPr>
          <a:xfrm>
            <a:off x="2977480" y="2924944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9" name="Ellipse 18"/>
          <p:cNvSpPr/>
          <p:nvPr/>
        </p:nvSpPr>
        <p:spPr>
          <a:xfrm>
            <a:off x="5209728" y="2924944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0" name="Ellipse 19"/>
          <p:cNvSpPr/>
          <p:nvPr/>
        </p:nvSpPr>
        <p:spPr>
          <a:xfrm>
            <a:off x="6217840" y="2924944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3" name="Ellipse 22"/>
          <p:cNvSpPr/>
          <p:nvPr/>
        </p:nvSpPr>
        <p:spPr>
          <a:xfrm>
            <a:off x="889248" y="5301208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25" name="Connecteur droit avec flèche 24"/>
          <p:cNvCxnSpPr>
            <a:stCxn id="23" idx="0"/>
            <a:endCxn id="7" idx="4"/>
          </p:cNvCxnSpPr>
          <p:nvPr/>
        </p:nvCxnSpPr>
        <p:spPr>
          <a:xfrm flipV="1">
            <a:off x="1177280" y="4725144"/>
            <a:ext cx="576064" cy="57606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23" idx="0"/>
            <a:endCxn id="6" idx="4"/>
          </p:cNvCxnSpPr>
          <p:nvPr/>
        </p:nvCxnSpPr>
        <p:spPr>
          <a:xfrm flipH="1" flipV="1">
            <a:off x="601216" y="4725144"/>
            <a:ext cx="576064" cy="57606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stCxn id="8" idx="4"/>
            <a:endCxn id="13" idx="0"/>
          </p:cNvCxnSpPr>
          <p:nvPr/>
        </p:nvCxnSpPr>
        <p:spPr>
          <a:xfrm>
            <a:off x="2761456" y="4725144"/>
            <a:ext cx="0" cy="576064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9" idx="4"/>
            <a:endCxn id="14" idx="0"/>
          </p:cNvCxnSpPr>
          <p:nvPr/>
        </p:nvCxnSpPr>
        <p:spPr>
          <a:xfrm>
            <a:off x="3913584" y="4725144"/>
            <a:ext cx="0" cy="576064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10" idx="4"/>
            <a:endCxn id="15" idx="0"/>
          </p:cNvCxnSpPr>
          <p:nvPr/>
        </p:nvCxnSpPr>
        <p:spPr>
          <a:xfrm>
            <a:off x="4993704" y="4725144"/>
            <a:ext cx="0" cy="576064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>
            <a:stCxn id="7" idx="0"/>
            <a:endCxn id="17" idx="4"/>
          </p:cNvCxnSpPr>
          <p:nvPr/>
        </p:nvCxnSpPr>
        <p:spPr>
          <a:xfrm flipV="1">
            <a:off x="1753344" y="3501008"/>
            <a:ext cx="0" cy="64807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8" idx="0"/>
            <a:endCxn id="18" idx="4"/>
          </p:cNvCxnSpPr>
          <p:nvPr/>
        </p:nvCxnSpPr>
        <p:spPr>
          <a:xfrm flipV="1">
            <a:off x="2761456" y="3501008"/>
            <a:ext cx="504056" cy="64807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>
            <a:stCxn id="9" idx="0"/>
            <a:endCxn id="18" idx="4"/>
          </p:cNvCxnSpPr>
          <p:nvPr/>
        </p:nvCxnSpPr>
        <p:spPr>
          <a:xfrm flipH="1" flipV="1">
            <a:off x="3265512" y="3501008"/>
            <a:ext cx="648072" cy="64807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>
            <a:stCxn id="10" idx="0"/>
            <a:endCxn id="19" idx="4"/>
          </p:cNvCxnSpPr>
          <p:nvPr/>
        </p:nvCxnSpPr>
        <p:spPr>
          <a:xfrm flipV="1">
            <a:off x="4993704" y="3501008"/>
            <a:ext cx="504056" cy="64807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stCxn id="11" idx="0"/>
            <a:endCxn id="19" idx="4"/>
          </p:cNvCxnSpPr>
          <p:nvPr/>
        </p:nvCxnSpPr>
        <p:spPr>
          <a:xfrm flipH="1" flipV="1">
            <a:off x="5497760" y="3501008"/>
            <a:ext cx="504056" cy="64807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>
            <a:stCxn id="16" idx="5"/>
            <a:endCxn id="7" idx="1"/>
          </p:cNvCxnSpPr>
          <p:nvPr/>
        </p:nvCxnSpPr>
        <p:spPr>
          <a:xfrm>
            <a:off x="732877" y="3416645"/>
            <a:ext cx="816798" cy="81679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>
            <a:stCxn id="17" idx="3"/>
            <a:endCxn id="7" idx="1"/>
          </p:cNvCxnSpPr>
          <p:nvPr/>
        </p:nvCxnSpPr>
        <p:spPr>
          <a:xfrm>
            <a:off x="1549675" y="3416645"/>
            <a:ext cx="0" cy="81679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>
            <a:stCxn id="20" idx="4"/>
            <a:endCxn id="12" idx="0"/>
          </p:cNvCxnSpPr>
          <p:nvPr/>
        </p:nvCxnSpPr>
        <p:spPr>
          <a:xfrm>
            <a:off x="6505872" y="3501008"/>
            <a:ext cx="648072" cy="648072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>
            <a:stCxn id="17" idx="6"/>
            <a:endCxn id="18" idx="2"/>
          </p:cNvCxnSpPr>
          <p:nvPr/>
        </p:nvCxnSpPr>
        <p:spPr>
          <a:xfrm>
            <a:off x="2041376" y="3212976"/>
            <a:ext cx="936104" cy="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>
            <a:stCxn id="8" idx="2"/>
            <a:endCxn id="7" idx="6"/>
          </p:cNvCxnSpPr>
          <p:nvPr/>
        </p:nvCxnSpPr>
        <p:spPr>
          <a:xfrm flipH="1">
            <a:off x="2041376" y="4437112"/>
            <a:ext cx="432048" cy="0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en arc 54"/>
          <p:cNvCxnSpPr>
            <a:stCxn id="17" idx="7"/>
            <a:endCxn id="19" idx="0"/>
          </p:cNvCxnSpPr>
          <p:nvPr/>
        </p:nvCxnSpPr>
        <p:spPr>
          <a:xfrm rot="5400000" flipH="1" flipV="1">
            <a:off x="3685205" y="1196753"/>
            <a:ext cx="84363" cy="3540747"/>
          </a:xfrm>
          <a:prstGeom prst="curvedConnector3">
            <a:avLst>
              <a:gd name="adj1" fmla="val 777430"/>
            </a:avLst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en arc 57"/>
          <p:cNvCxnSpPr>
            <a:stCxn id="20" idx="0"/>
            <a:endCxn id="17" idx="0"/>
          </p:cNvCxnSpPr>
          <p:nvPr/>
        </p:nvCxnSpPr>
        <p:spPr>
          <a:xfrm rot="16200000" flipV="1">
            <a:off x="4129608" y="548680"/>
            <a:ext cx="12700" cy="4752528"/>
          </a:xfrm>
          <a:prstGeom prst="curvedConnector3">
            <a:avLst>
              <a:gd name="adj1" fmla="val 8400003"/>
            </a:avLst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ZoneTexte 64"/>
          <p:cNvSpPr txBox="1"/>
          <p:nvPr/>
        </p:nvSpPr>
        <p:spPr>
          <a:xfrm>
            <a:off x="1681336" y="3543399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2689448" y="3573016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3553544" y="3573016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4931960" y="3573016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5713784" y="3573016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601216" y="4797152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1403568" y="4797152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673224" y="3543399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d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1249288" y="3573016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d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6804168" y="3573016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d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4921696" y="4767535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d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3841576" y="4797152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d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2689448" y="4797152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d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3993976" y="1484784"/>
            <a:ext cx="282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f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3985592" y="2319263"/>
            <a:ext cx="282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f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113384" y="3975447"/>
            <a:ext cx="282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f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7524328" y="1628800"/>
            <a:ext cx="1069524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800" dirty="0" smtClean="0"/>
              <a:t>g    f</a:t>
            </a:r>
          </a:p>
          <a:p>
            <a:r>
              <a:rPr lang="en-US" sz="2800" dirty="0" smtClean="0"/>
              <a:t> m   n</a:t>
            </a:r>
          </a:p>
          <a:p>
            <a:r>
              <a:rPr lang="en-US" sz="2800" dirty="0" smtClean="0"/>
              <a:t> m   o</a:t>
            </a:r>
          </a:p>
          <a:p>
            <a:r>
              <a:rPr lang="en-US" sz="2800" dirty="0" smtClean="0"/>
              <a:t> p    m</a:t>
            </a:r>
          </a:p>
          <a:p>
            <a:r>
              <a:rPr lang="en-US" sz="2800" dirty="0" smtClean="0"/>
              <a:t> a    b</a:t>
            </a:r>
          </a:p>
          <a:p>
            <a:r>
              <a:rPr lang="en-US" sz="2800" dirty="0" smtClean="0"/>
              <a:t> h    f</a:t>
            </a:r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    f</a:t>
            </a:r>
          </a:p>
          <a:p>
            <a:r>
              <a:rPr lang="en-US" sz="2800" dirty="0" smtClean="0"/>
              <a:t> j     f </a:t>
            </a:r>
          </a:p>
          <a:p>
            <a:r>
              <a:rPr lang="en-US" sz="2800" dirty="0" smtClean="0"/>
              <a:t> f     k</a:t>
            </a:r>
          </a:p>
          <a:p>
            <a:r>
              <a:rPr lang="en-US" sz="2800" dirty="0" smtClean="0"/>
              <a:t> a    c</a:t>
            </a:r>
          </a:p>
          <a:p>
            <a:r>
              <a:rPr lang="en-US" sz="2800" dirty="0" smtClean="0"/>
              <a:t> a    d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2339752" y="2852936"/>
            <a:ext cx="282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f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61" name="Parenthèse fermante 60"/>
          <p:cNvSpPr/>
          <p:nvPr/>
        </p:nvSpPr>
        <p:spPr>
          <a:xfrm>
            <a:off x="8316416" y="1700808"/>
            <a:ext cx="144016" cy="172819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Parenthèse fermante 61"/>
          <p:cNvSpPr/>
          <p:nvPr/>
        </p:nvSpPr>
        <p:spPr>
          <a:xfrm>
            <a:off x="8316416" y="3501008"/>
            <a:ext cx="144016" cy="208823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Parenthèse fermante 62"/>
          <p:cNvSpPr/>
          <p:nvPr/>
        </p:nvSpPr>
        <p:spPr>
          <a:xfrm>
            <a:off x="8316416" y="5661248"/>
            <a:ext cx="144016" cy="72008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ZoneTexte 63"/>
          <p:cNvSpPr txBox="1"/>
          <p:nvPr/>
        </p:nvSpPr>
        <p:spPr>
          <a:xfrm>
            <a:off x="8604448" y="2564904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ym typeface="Symbol"/>
              </a:rPr>
              <a:t></a:t>
            </a:r>
            <a:r>
              <a:rPr lang="es-ES" baseline="-25000" dirty="0" smtClean="0">
                <a:sym typeface="Symbol"/>
              </a:rPr>
              <a:t>1</a:t>
            </a:r>
          </a:p>
        </p:txBody>
      </p:sp>
      <p:sp>
        <p:nvSpPr>
          <p:cNvPr id="72" name="ZoneTexte 71"/>
          <p:cNvSpPr txBox="1"/>
          <p:nvPr/>
        </p:nvSpPr>
        <p:spPr>
          <a:xfrm>
            <a:off x="8604448" y="4653136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ym typeface="Symbol"/>
              </a:rPr>
              <a:t></a:t>
            </a:r>
            <a:r>
              <a:rPr lang="es-ES" baseline="-25000" dirty="0" smtClean="0">
                <a:sym typeface="Symbol"/>
              </a:rPr>
              <a:t>2</a:t>
            </a:r>
            <a:endParaRPr lang="en-US" dirty="0"/>
          </a:p>
        </p:txBody>
      </p:sp>
      <p:sp>
        <p:nvSpPr>
          <p:cNvPr id="74" name="ZoneTexte 73"/>
          <p:cNvSpPr txBox="1"/>
          <p:nvPr/>
        </p:nvSpPr>
        <p:spPr>
          <a:xfrm>
            <a:off x="8604448" y="6021288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ym typeface="Symbol"/>
              </a:rPr>
              <a:t></a:t>
            </a:r>
            <a:r>
              <a:rPr lang="es-ES" baseline="-25000" dirty="0" smtClean="0">
                <a:sym typeface="Symbol"/>
              </a:rPr>
              <a:t>3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79512" y="476672"/>
            <a:ext cx="5760640" cy="792088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  <p:bldP spid="64" grpId="0"/>
      <p:bldP spid="72" grpId="0"/>
      <p:bldP spid="7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Semi-naïve (end)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More complicated if the rules are not linear</a:t>
            </a:r>
          </a:p>
          <a:p>
            <a:pPr fontAlgn="t">
              <a:buNone/>
            </a:pPr>
            <a:r>
              <a:rPr lang="en-US" dirty="0" smtClean="0"/>
              <a:t>T(</a:t>
            </a:r>
            <a:r>
              <a:rPr lang="es-ES" dirty="0" smtClean="0"/>
              <a:t>x, y) </a:t>
            </a:r>
            <a:r>
              <a:rPr lang="en-US" dirty="0" smtClean="0"/>
              <a:t>← G(</a:t>
            </a:r>
            <a:r>
              <a:rPr lang="es-ES" dirty="0" smtClean="0"/>
              <a:t>x, y)</a:t>
            </a:r>
            <a:endParaRPr lang="fr-FR" dirty="0" smtClean="0"/>
          </a:p>
          <a:p>
            <a:pPr fontAlgn="t">
              <a:buNone/>
            </a:pPr>
            <a:r>
              <a:rPr lang="fr-FR" dirty="0" err="1" smtClean="0"/>
              <a:t>T</a:t>
            </a:r>
            <a:r>
              <a:rPr lang="fr-FR" dirty="0" smtClean="0"/>
              <a:t>(</a:t>
            </a:r>
            <a:r>
              <a:rPr lang="en-US" dirty="0" smtClean="0"/>
              <a:t>x, y) ← </a:t>
            </a:r>
            <a:r>
              <a:rPr lang="en-US" b="1" dirty="0" smtClean="0">
                <a:solidFill>
                  <a:srgbClr val="0000FF"/>
                </a:solidFill>
              </a:rPr>
              <a:t>T</a:t>
            </a:r>
            <a:r>
              <a:rPr lang="en-US" dirty="0" smtClean="0"/>
              <a:t>(x, z), </a:t>
            </a:r>
            <a:r>
              <a:rPr lang="en-US" b="1" dirty="0" smtClean="0">
                <a:solidFill>
                  <a:srgbClr val="0000FF"/>
                </a:solidFill>
              </a:rPr>
              <a:t>T</a:t>
            </a:r>
            <a:r>
              <a:rPr lang="en-US" dirty="0" smtClean="0"/>
              <a:t>(z, y)</a:t>
            </a:r>
            <a:endParaRPr lang="fr-FR" dirty="0" smtClean="0"/>
          </a:p>
          <a:p>
            <a:pPr fontAlgn="t"/>
            <a:endParaRPr lang="en-US" dirty="0" smtClean="0"/>
          </a:p>
          <a:p>
            <a:pPr fontAlgn="t"/>
            <a:r>
              <a:rPr lang="es-ES" dirty="0" smtClean="0">
                <a:sym typeface="Symbol"/>
              </a:rPr>
              <a:t></a:t>
            </a:r>
            <a:r>
              <a:rPr lang="es-ES" baseline="-25000" dirty="0" smtClean="0"/>
              <a:t>1</a:t>
            </a:r>
            <a:r>
              <a:rPr lang="es-ES" dirty="0" smtClean="0"/>
              <a:t>(x, y) </a:t>
            </a:r>
            <a:r>
              <a:rPr lang="en-US" dirty="0" smtClean="0"/>
              <a:t>← G(</a:t>
            </a:r>
            <a:r>
              <a:rPr lang="es-ES" dirty="0" smtClean="0"/>
              <a:t>x, y)</a:t>
            </a:r>
            <a:endParaRPr lang="fr-FR" dirty="0" smtClean="0"/>
          </a:p>
          <a:p>
            <a:pPr fontAlgn="t"/>
            <a:r>
              <a:rPr lang="es-ES" dirty="0" smtClean="0"/>
              <a:t>anc</a:t>
            </a:r>
            <a:r>
              <a:rPr lang="es-ES" baseline="-25000" dirty="0" smtClean="0"/>
              <a:t>1</a:t>
            </a:r>
            <a:r>
              <a:rPr lang="es-ES" dirty="0" smtClean="0"/>
              <a:t> := </a:t>
            </a:r>
            <a:r>
              <a:rPr lang="es-ES" dirty="0" smtClean="0">
                <a:sym typeface="Symbol"/>
              </a:rPr>
              <a:t></a:t>
            </a:r>
            <a:r>
              <a:rPr lang="es-ES" baseline="-25000" dirty="0" smtClean="0"/>
              <a:t>1</a:t>
            </a:r>
            <a:endParaRPr lang="es-ES" dirty="0" smtClean="0"/>
          </a:p>
          <a:p>
            <a:pPr fontAlgn="t"/>
            <a:endParaRPr lang="en-US" dirty="0" smtClean="0"/>
          </a:p>
          <a:p>
            <a:pPr fontAlgn="t"/>
            <a:r>
              <a:rPr lang="es-ES" dirty="0" err="1" smtClean="0"/>
              <a:t>temp</a:t>
            </a:r>
            <a:r>
              <a:rPr lang="en-US" baseline="-25000" dirty="0" smtClean="0"/>
              <a:t>i+1</a:t>
            </a:r>
            <a:r>
              <a:rPr lang="en-US" dirty="0" smtClean="0"/>
              <a:t>(x, y) ← </a:t>
            </a:r>
            <a:r>
              <a:rPr lang="es-ES" dirty="0" smtClean="0">
                <a:sym typeface="Symbol"/>
              </a:rPr>
              <a:t></a:t>
            </a:r>
            <a:r>
              <a:rPr lang="en-US" baseline="-25000" dirty="0" err="1" smtClean="0"/>
              <a:t>i</a:t>
            </a:r>
            <a:r>
              <a:rPr lang="pl-PL" dirty="0" smtClean="0"/>
              <a:t>(x, z), anc</a:t>
            </a:r>
            <a:r>
              <a:rPr lang="pl-PL" baseline="-25000" dirty="0" smtClean="0"/>
              <a:t>i</a:t>
            </a:r>
            <a:r>
              <a:rPr lang="pl-PL" dirty="0" smtClean="0"/>
              <a:t>(z, y)</a:t>
            </a:r>
            <a:endParaRPr lang="fr-FR" dirty="0" smtClean="0"/>
          </a:p>
          <a:p>
            <a:pPr fontAlgn="t"/>
            <a:r>
              <a:rPr lang="es-ES" dirty="0" err="1" smtClean="0"/>
              <a:t>temp</a:t>
            </a:r>
            <a:r>
              <a:rPr lang="en-US" baseline="-25000" dirty="0" smtClean="0"/>
              <a:t>i+1</a:t>
            </a:r>
            <a:r>
              <a:rPr lang="pl-PL" dirty="0" smtClean="0"/>
              <a:t>(x, y) </a:t>
            </a:r>
            <a:r>
              <a:rPr lang="en-US" dirty="0" smtClean="0"/>
              <a:t>← </a:t>
            </a:r>
            <a:r>
              <a:rPr lang="pl-PL" dirty="0" err="1" smtClean="0"/>
              <a:t>anc</a:t>
            </a:r>
            <a:r>
              <a:rPr lang="pl-PL" baseline="-25000" dirty="0" err="1" smtClean="0"/>
              <a:t>i</a:t>
            </a:r>
            <a:r>
              <a:rPr lang="pl-PL" dirty="0" smtClean="0"/>
              <a:t>(x, z),</a:t>
            </a:r>
            <a:r>
              <a:rPr lang="fr-FR" dirty="0" smtClean="0"/>
              <a:t> </a:t>
            </a:r>
            <a:r>
              <a:rPr lang="es-ES" dirty="0" smtClean="0">
                <a:sym typeface="Symbol"/>
              </a:rPr>
              <a:t></a:t>
            </a:r>
            <a:r>
              <a:rPr lang="en-US" baseline="-25000" dirty="0" err="1" smtClean="0"/>
              <a:t>i</a:t>
            </a:r>
            <a:r>
              <a:rPr lang="en-US" dirty="0" smtClean="0"/>
              <a:t>(z, y)</a:t>
            </a:r>
            <a:endParaRPr lang="fr-FR" dirty="0" smtClean="0"/>
          </a:p>
          <a:p>
            <a:pPr fontAlgn="t"/>
            <a:r>
              <a:rPr lang="es-ES" dirty="0" smtClean="0">
                <a:sym typeface="Symbol"/>
              </a:rPr>
              <a:t></a:t>
            </a:r>
            <a:r>
              <a:rPr lang="en-US" baseline="-25000" dirty="0" smtClean="0"/>
              <a:t>i+1  </a:t>
            </a:r>
            <a:r>
              <a:rPr lang="es-ES" dirty="0" smtClean="0"/>
              <a:t>:= </a:t>
            </a:r>
            <a:r>
              <a:rPr lang="es-ES" dirty="0" err="1" smtClean="0"/>
              <a:t>temp</a:t>
            </a:r>
            <a:r>
              <a:rPr lang="en-US" baseline="-25000" dirty="0" smtClean="0"/>
              <a:t>i+1 </a:t>
            </a:r>
            <a:r>
              <a:rPr lang="fr-FR" dirty="0" smtClean="0">
                <a:sym typeface="Symbol"/>
              </a:rPr>
              <a:t></a:t>
            </a:r>
            <a:r>
              <a:rPr lang="fr-FR" dirty="0" smtClean="0"/>
              <a:t> </a:t>
            </a:r>
            <a:r>
              <a:rPr lang="pl-PL" dirty="0" smtClean="0"/>
              <a:t>anc</a:t>
            </a:r>
            <a:r>
              <a:rPr lang="pl-PL" baseline="-25000" dirty="0" smtClean="0"/>
              <a:t>i</a:t>
            </a:r>
            <a:endParaRPr lang="en-US" baseline="-25000" dirty="0" smtClean="0"/>
          </a:p>
          <a:p>
            <a:pPr fontAlgn="t"/>
            <a:r>
              <a:rPr lang="fr-FR" dirty="0" smtClean="0"/>
              <a:t>a</a:t>
            </a:r>
            <a:r>
              <a:rPr lang="pl-PL" dirty="0" smtClean="0"/>
              <a:t>nc</a:t>
            </a:r>
            <a:r>
              <a:rPr lang="pl-PL" baseline="-25000" dirty="0" smtClean="0"/>
              <a:t>i</a:t>
            </a:r>
            <a:r>
              <a:rPr lang="fr-FR" baseline="-25000" dirty="0" smtClean="0"/>
              <a:t>+1 </a:t>
            </a:r>
            <a:r>
              <a:rPr lang="fr-FR" dirty="0" smtClean="0"/>
              <a:t>:= </a:t>
            </a:r>
            <a:r>
              <a:rPr lang="fr-FR" dirty="0" err="1" smtClean="0"/>
              <a:t>anc</a:t>
            </a:r>
            <a:r>
              <a:rPr lang="fr-FR" baseline="-25000" dirty="0" err="1" smtClean="0"/>
              <a:t>i</a:t>
            </a:r>
            <a:r>
              <a:rPr lang="fr-FR" dirty="0" smtClean="0"/>
              <a:t> </a:t>
            </a:r>
            <a:r>
              <a:rPr lang="en-US" dirty="0" smtClean="0">
                <a:sym typeface="Symbol"/>
              </a:rPr>
              <a:t></a:t>
            </a:r>
            <a:r>
              <a:rPr lang="en-US" dirty="0" smtClean="0"/>
              <a:t> </a:t>
            </a:r>
            <a:r>
              <a:rPr lang="es-ES" dirty="0" smtClean="0">
                <a:sym typeface="Symbol"/>
              </a:rPr>
              <a:t></a:t>
            </a:r>
            <a:r>
              <a:rPr lang="en-US" baseline="-25000" dirty="0" smtClean="0"/>
              <a:t>i+1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F6D3-08F1-7E40-A133-FFC82F136D95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beyond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Start from a program and a query</a:t>
            </a:r>
          </a:p>
          <a:p>
            <a:pPr lvl="1">
              <a:buNone/>
            </a:pPr>
            <a:r>
              <a:rPr lang="en-US" dirty="0" smtClean="0"/>
              <a:t>rsg(x,y) ← flat(x,y) 	</a:t>
            </a:r>
          </a:p>
          <a:p>
            <a:pPr lvl="1">
              <a:buNone/>
            </a:pPr>
            <a:r>
              <a:rPr lang="en-US" dirty="0" smtClean="0"/>
              <a:t>rsg(x,y) ← up(x,x1),rsg(y1,x1),down(y1,y)</a:t>
            </a:r>
          </a:p>
          <a:p>
            <a:pPr lvl="1">
              <a:buNone/>
            </a:pPr>
            <a:r>
              <a:rPr lang="en-US" dirty="0" smtClean="0"/>
              <a:t>query(y) ← rsg(a, y)</a:t>
            </a:r>
          </a:p>
          <a:p>
            <a:pPr>
              <a:buNone/>
            </a:pPr>
            <a:r>
              <a:rPr lang="en-US" dirty="0" smtClean="0"/>
              <a:t>Optimize to avoid deriving useless facts</a:t>
            </a:r>
          </a:p>
          <a:p>
            <a:pPr>
              <a:buNone/>
            </a:pPr>
            <a:r>
              <a:rPr lang="en-US" dirty="0" smtClean="0"/>
              <a:t>Two competing techniques that are roughly equivalent</a:t>
            </a:r>
          </a:p>
          <a:p>
            <a:pPr lvl="1"/>
            <a:r>
              <a:rPr lang="en-US" dirty="0" smtClean="0"/>
              <a:t>Query-Sub-Query</a:t>
            </a:r>
          </a:p>
          <a:p>
            <a:pPr lvl="1"/>
            <a:r>
              <a:rPr lang="en-US" dirty="0" smtClean="0"/>
              <a:t>Magic Sets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55BA-EC4B-9A4B-B03A-B47AE6C62985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Magic Set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400050" lvl="1" indent="0">
              <a:buNone/>
            </a:pPr>
            <a:r>
              <a:rPr lang="en-US" sz="2800" dirty="0" err="1" smtClean="0"/>
              <a:t>rsg</a:t>
            </a:r>
            <a:r>
              <a:rPr lang="en-US" sz="2800" b="1" baseline="30000" dirty="0" err="1" smtClean="0">
                <a:solidFill>
                  <a:srgbClr val="3366FF"/>
                </a:solidFill>
              </a:rPr>
              <a:t>bf</a:t>
            </a:r>
            <a:r>
              <a:rPr lang="en-US" sz="2800" dirty="0" smtClean="0"/>
              <a:t>(</a:t>
            </a:r>
            <a:r>
              <a:rPr lang="en-US" sz="2800" dirty="0"/>
              <a:t>x, y) </a:t>
            </a:r>
            <a:r>
              <a:rPr lang="en-US" sz="2800" b="1" dirty="0"/>
              <a:t>←</a:t>
            </a:r>
            <a:r>
              <a:rPr lang="en-US" sz="2800" dirty="0" err="1" smtClean="0"/>
              <a:t>input</a:t>
            </a:r>
            <a:r>
              <a:rPr lang="en-US" sz="2800" b="1" dirty="0" err="1" smtClean="0"/>
              <a:t>_</a:t>
            </a:r>
            <a:r>
              <a:rPr lang="en-US" sz="2800" dirty="0" err="1" smtClean="0"/>
              <a:t>rsg</a:t>
            </a:r>
            <a:r>
              <a:rPr lang="en-US" sz="2800" b="1" baseline="30000" dirty="0" err="1" smtClean="0">
                <a:solidFill>
                  <a:srgbClr val="3366FF"/>
                </a:solidFill>
              </a:rPr>
              <a:t>bf</a:t>
            </a:r>
            <a:r>
              <a:rPr lang="en-US" sz="2800" dirty="0" smtClean="0"/>
              <a:t>(</a:t>
            </a:r>
            <a:r>
              <a:rPr lang="en-US" sz="2800" dirty="0"/>
              <a:t>x), flat(x, y)</a:t>
            </a:r>
          </a:p>
          <a:p>
            <a:pPr marL="400050" lvl="1" indent="0">
              <a:buNone/>
            </a:pPr>
            <a:r>
              <a:rPr lang="en-US" sz="2800" dirty="0" err="1"/>
              <a:t>rsgfb</a:t>
            </a:r>
            <a:r>
              <a:rPr lang="en-US" sz="2800" dirty="0"/>
              <a:t>(x, y) </a:t>
            </a:r>
            <a:r>
              <a:rPr lang="en-US" sz="2800" b="1" dirty="0"/>
              <a:t>←</a:t>
            </a:r>
            <a:r>
              <a:rPr lang="en-US" sz="2800" dirty="0" err="1" smtClean="0"/>
              <a:t>input</a:t>
            </a:r>
            <a:r>
              <a:rPr lang="en-US" sz="2800" b="1" dirty="0" err="1" smtClean="0"/>
              <a:t>_</a:t>
            </a:r>
            <a:r>
              <a:rPr lang="en-US" sz="2800" dirty="0" err="1" smtClean="0"/>
              <a:t>rsg</a:t>
            </a:r>
            <a:r>
              <a:rPr lang="en-US" sz="2800" b="1" baseline="30000" dirty="0" err="1" smtClean="0">
                <a:solidFill>
                  <a:srgbClr val="008000"/>
                </a:solidFill>
              </a:rPr>
              <a:t>fb</a:t>
            </a:r>
            <a:r>
              <a:rPr lang="en-US" sz="2800" dirty="0" smtClean="0"/>
              <a:t>(</a:t>
            </a:r>
            <a:r>
              <a:rPr lang="en-US" sz="2800" dirty="0"/>
              <a:t>y), flat(x, y)</a:t>
            </a:r>
          </a:p>
          <a:p>
            <a:pPr marL="400050" lvl="1" indent="0">
              <a:buNone/>
            </a:pPr>
            <a:r>
              <a:rPr lang="en-US" sz="2800" dirty="0" smtClean="0"/>
              <a:t>sup</a:t>
            </a:r>
            <a:r>
              <a:rPr lang="en-US" sz="2800" b="1" dirty="0" smtClean="0"/>
              <a:t>31</a:t>
            </a:r>
            <a:r>
              <a:rPr lang="da-DK" sz="2800" dirty="0" smtClean="0"/>
              <a:t>(</a:t>
            </a:r>
            <a:r>
              <a:rPr lang="da-DK" sz="2800" dirty="0"/>
              <a:t>x, x</a:t>
            </a:r>
            <a:r>
              <a:rPr lang="da-DK" sz="2800" b="1" dirty="0"/>
              <a:t>1</a:t>
            </a:r>
            <a:r>
              <a:rPr lang="da-DK" sz="2800" dirty="0"/>
              <a:t>) </a:t>
            </a:r>
            <a:r>
              <a:rPr lang="da-DK" sz="2800" b="1" dirty="0"/>
              <a:t>←</a:t>
            </a:r>
            <a:r>
              <a:rPr lang="da-DK" sz="2800" dirty="0" err="1" smtClean="0"/>
              <a:t>input</a:t>
            </a:r>
            <a:r>
              <a:rPr lang="da-DK" sz="2800" b="1" dirty="0" err="1" smtClean="0"/>
              <a:t>_</a:t>
            </a:r>
            <a:r>
              <a:rPr lang="da-DK" sz="2800" dirty="0" err="1" smtClean="0"/>
              <a:t>rsg</a:t>
            </a:r>
            <a:r>
              <a:rPr lang="en-US" sz="2800" b="1" baseline="30000" dirty="0" smtClean="0">
                <a:solidFill>
                  <a:srgbClr val="3366FF"/>
                </a:solidFill>
              </a:rPr>
              <a:t>bf</a:t>
            </a:r>
            <a:r>
              <a:rPr lang="da-DK" sz="2800" dirty="0" smtClean="0"/>
              <a:t>(</a:t>
            </a:r>
            <a:r>
              <a:rPr lang="da-DK" sz="2800" dirty="0"/>
              <a:t>x), up(x, x</a:t>
            </a:r>
            <a:r>
              <a:rPr lang="da-DK" sz="2800" b="1" dirty="0"/>
              <a:t>1</a:t>
            </a:r>
            <a:r>
              <a:rPr lang="da-DK" sz="2800" dirty="0"/>
              <a:t>)</a:t>
            </a:r>
          </a:p>
          <a:p>
            <a:pPr marL="400050" lvl="1" indent="0">
              <a:buNone/>
            </a:pPr>
            <a:r>
              <a:rPr lang="da-DK" sz="2800" dirty="0" smtClean="0"/>
              <a:t>sup</a:t>
            </a:r>
            <a:r>
              <a:rPr lang="da-DK" sz="2800" b="1" dirty="0" smtClean="0"/>
              <a:t>32</a:t>
            </a:r>
            <a:r>
              <a:rPr lang="en-US" sz="2800" dirty="0" smtClean="0"/>
              <a:t>(</a:t>
            </a:r>
            <a:r>
              <a:rPr lang="en-US" sz="2800" dirty="0"/>
              <a:t>x, y</a:t>
            </a:r>
            <a:r>
              <a:rPr lang="en-US" sz="2800" b="1" dirty="0"/>
              <a:t>1</a:t>
            </a:r>
            <a:r>
              <a:rPr lang="en-US" sz="2800" dirty="0"/>
              <a:t>) </a:t>
            </a:r>
            <a:r>
              <a:rPr lang="en-US" sz="2800" b="1" dirty="0"/>
              <a:t>←</a:t>
            </a:r>
            <a:r>
              <a:rPr lang="en-US" sz="2800" dirty="0" smtClean="0"/>
              <a:t>sup</a:t>
            </a:r>
            <a:r>
              <a:rPr lang="en-US" sz="2800" b="1" dirty="0" smtClean="0"/>
              <a:t>31</a:t>
            </a:r>
            <a:r>
              <a:rPr lang="de-DE" sz="2800" dirty="0" smtClean="0"/>
              <a:t>(</a:t>
            </a:r>
            <a:r>
              <a:rPr lang="de-DE" sz="2800" dirty="0"/>
              <a:t>x, x</a:t>
            </a:r>
            <a:r>
              <a:rPr lang="de-DE" sz="2800" b="1" dirty="0"/>
              <a:t>1</a:t>
            </a:r>
            <a:r>
              <a:rPr lang="de-DE" sz="2800" dirty="0"/>
              <a:t>), </a:t>
            </a:r>
            <a:r>
              <a:rPr lang="de-DE" sz="2800" dirty="0" err="1" smtClean="0"/>
              <a:t>rsg</a:t>
            </a:r>
            <a:r>
              <a:rPr lang="en-US" sz="2800" b="1" baseline="30000" dirty="0" err="1" smtClean="0">
                <a:solidFill>
                  <a:srgbClr val="008000"/>
                </a:solidFill>
              </a:rPr>
              <a:t>fb</a:t>
            </a:r>
            <a:r>
              <a:rPr lang="de-DE" sz="2800" dirty="0" smtClean="0"/>
              <a:t>(</a:t>
            </a:r>
            <a:r>
              <a:rPr lang="de-DE" sz="2800" dirty="0"/>
              <a:t>y</a:t>
            </a:r>
            <a:r>
              <a:rPr lang="de-DE" sz="2800" b="1" dirty="0"/>
              <a:t>1</a:t>
            </a:r>
            <a:r>
              <a:rPr lang="de-DE" sz="2800" dirty="0"/>
              <a:t>, x</a:t>
            </a:r>
            <a:r>
              <a:rPr lang="de-DE" sz="2800" b="1" dirty="0"/>
              <a:t>1</a:t>
            </a:r>
            <a:r>
              <a:rPr lang="de-DE" sz="2800" dirty="0"/>
              <a:t>)</a:t>
            </a:r>
          </a:p>
          <a:p>
            <a:pPr marL="400050" lvl="1" indent="0">
              <a:buNone/>
            </a:pPr>
            <a:r>
              <a:rPr lang="is-IS" sz="2800" dirty="0" smtClean="0"/>
              <a:t>rsg</a:t>
            </a:r>
            <a:r>
              <a:rPr lang="en-US" sz="2800" b="1" baseline="30000" dirty="0" smtClean="0">
                <a:solidFill>
                  <a:srgbClr val="3366FF"/>
                </a:solidFill>
              </a:rPr>
              <a:t>bf</a:t>
            </a:r>
            <a:r>
              <a:rPr lang="is-IS" sz="2800" dirty="0" smtClean="0"/>
              <a:t>(</a:t>
            </a:r>
            <a:r>
              <a:rPr lang="is-IS" sz="2800" dirty="0"/>
              <a:t>x, y) </a:t>
            </a:r>
            <a:r>
              <a:rPr lang="is-IS" sz="2800" b="1" dirty="0"/>
              <a:t>←</a:t>
            </a:r>
            <a:r>
              <a:rPr lang="is-IS" sz="2800" dirty="0" smtClean="0"/>
              <a:t>sup</a:t>
            </a:r>
            <a:r>
              <a:rPr lang="is-IS" sz="2800" b="1" dirty="0" smtClean="0"/>
              <a:t>32</a:t>
            </a:r>
            <a:r>
              <a:rPr lang="pl-PL" sz="2800" dirty="0" smtClean="0"/>
              <a:t>(</a:t>
            </a:r>
            <a:r>
              <a:rPr lang="pl-PL" sz="2800" dirty="0"/>
              <a:t>x, y</a:t>
            </a:r>
            <a:r>
              <a:rPr lang="pl-PL" sz="2800" b="1" dirty="0"/>
              <a:t>1</a:t>
            </a:r>
            <a:r>
              <a:rPr lang="pl-PL" sz="2800" dirty="0"/>
              <a:t>), down(y</a:t>
            </a:r>
            <a:r>
              <a:rPr lang="pl-PL" sz="2800" b="1" dirty="0"/>
              <a:t>1</a:t>
            </a:r>
            <a:r>
              <a:rPr lang="pl-PL" sz="2800" dirty="0"/>
              <a:t>, y)</a:t>
            </a:r>
          </a:p>
          <a:p>
            <a:pPr marL="400050" lvl="1" indent="0">
              <a:buNone/>
            </a:pPr>
            <a:r>
              <a:rPr lang="pl-PL" sz="2800" dirty="0" smtClean="0"/>
              <a:t>sup</a:t>
            </a:r>
            <a:r>
              <a:rPr lang="pl-PL" sz="2800" b="1" dirty="0" smtClean="0"/>
              <a:t>41</a:t>
            </a:r>
            <a:r>
              <a:rPr lang="pl-PL" sz="2800" dirty="0" smtClean="0"/>
              <a:t>(</a:t>
            </a:r>
            <a:r>
              <a:rPr lang="pl-PL" sz="2800" dirty="0"/>
              <a:t>y, y</a:t>
            </a:r>
            <a:r>
              <a:rPr lang="pl-PL" sz="2800" b="1" dirty="0"/>
              <a:t>1</a:t>
            </a:r>
            <a:r>
              <a:rPr lang="pl-PL" sz="2800" dirty="0"/>
              <a:t>) </a:t>
            </a:r>
            <a:r>
              <a:rPr lang="pl-PL" sz="2800" b="1" dirty="0"/>
              <a:t>←</a:t>
            </a:r>
            <a:r>
              <a:rPr lang="pl-PL" sz="2800" dirty="0" err="1" smtClean="0"/>
              <a:t>input</a:t>
            </a:r>
            <a:r>
              <a:rPr lang="pl-PL" sz="2800" b="1" dirty="0" err="1" smtClean="0"/>
              <a:t>_</a:t>
            </a:r>
            <a:r>
              <a:rPr lang="pl-PL" sz="2800" dirty="0" err="1" smtClean="0"/>
              <a:t>rsg</a:t>
            </a:r>
            <a:r>
              <a:rPr lang="en-US" sz="2800" b="1" baseline="30000" dirty="0" err="1" smtClean="0">
                <a:solidFill>
                  <a:srgbClr val="008000"/>
                </a:solidFill>
              </a:rPr>
              <a:t>fb</a:t>
            </a:r>
            <a:r>
              <a:rPr lang="pl-PL" sz="2800" dirty="0" smtClean="0"/>
              <a:t>(</a:t>
            </a:r>
            <a:r>
              <a:rPr lang="pl-PL" sz="2800" dirty="0"/>
              <a:t>y), down(y</a:t>
            </a:r>
            <a:r>
              <a:rPr lang="pl-PL" sz="2800" b="1" dirty="0"/>
              <a:t>1</a:t>
            </a:r>
            <a:r>
              <a:rPr lang="pl-PL" sz="2800" dirty="0"/>
              <a:t>, y)</a:t>
            </a:r>
          </a:p>
          <a:p>
            <a:pPr marL="400050" lvl="1" indent="0">
              <a:buNone/>
            </a:pPr>
            <a:r>
              <a:rPr lang="pl-PL" sz="2800" dirty="0" smtClean="0"/>
              <a:t>sup</a:t>
            </a:r>
            <a:r>
              <a:rPr lang="pl-PL" sz="2800" b="1" dirty="0" smtClean="0"/>
              <a:t>42</a:t>
            </a:r>
            <a:r>
              <a:rPr lang="pl-PL" sz="2800" dirty="0" smtClean="0"/>
              <a:t>(</a:t>
            </a:r>
            <a:r>
              <a:rPr lang="pl-PL" sz="2800" dirty="0"/>
              <a:t>y, x</a:t>
            </a:r>
            <a:r>
              <a:rPr lang="pl-PL" sz="2800" b="1" dirty="0"/>
              <a:t>1</a:t>
            </a:r>
            <a:r>
              <a:rPr lang="pl-PL" sz="2800" dirty="0"/>
              <a:t>) </a:t>
            </a:r>
            <a:r>
              <a:rPr lang="pl-PL" sz="2800" b="1" dirty="0"/>
              <a:t>←</a:t>
            </a:r>
            <a:r>
              <a:rPr lang="pl-PL" sz="2800" dirty="0" smtClean="0"/>
              <a:t>sup</a:t>
            </a:r>
            <a:r>
              <a:rPr lang="pl-PL" sz="2800" b="1" dirty="0" smtClean="0"/>
              <a:t>41</a:t>
            </a:r>
            <a:r>
              <a:rPr lang="is-IS" sz="2800" dirty="0" smtClean="0"/>
              <a:t>(</a:t>
            </a:r>
            <a:r>
              <a:rPr lang="is-IS" sz="2800" dirty="0"/>
              <a:t>y, y</a:t>
            </a:r>
            <a:r>
              <a:rPr lang="is-IS" sz="2800" b="1" dirty="0"/>
              <a:t>1</a:t>
            </a:r>
            <a:r>
              <a:rPr lang="is-IS" sz="2800" dirty="0"/>
              <a:t>), </a:t>
            </a:r>
            <a:r>
              <a:rPr lang="is-IS" sz="2800" dirty="0" smtClean="0"/>
              <a:t>rsg</a:t>
            </a:r>
            <a:r>
              <a:rPr lang="en-US" sz="2800" b="1" baseline="30000" dirty="0" smtClean="0">
                <a:solidFill>
                  <a:srgbClr val="3366FF"/>
                </a:solidFill>
              </a:rPr>
              <a:t>bf</a:t>
            </a:r>
            <a:r>
              <a:rPr lang="is-IS" sz="2800" dirty="0" smtClean="0"/>
              <a:t>(</a:t>
            </a:r>
            <a:r>
              <a:rPr lang="is-IS" sz="2800" dirty="0"/>
              <a:t>y</a:t>
            </a:r>
            <a:r>
              <a:rPr lang="is-IS" sz="2800" b="1" dirty="0"/>
              <a:t>1</a:t>
            </a:r>
            <a:r>
              <a:rPr lang="is-IS" sz="2800" dirty="0"/>
              <a:t>, x</a:t>
            </a:r>
            <a:r>
              <a:rPr lang="is-IS" sz="2800" b="1" dirty="0"/>
              <a:t>1</a:t>
            </a:r>
            <a:r>
              <a:rPr lang="is-IS" sz="2800" dirty="0"/>
              <a:t>)</a:t>
            </a:r>
          </a:p>
          <a:p>
            <a:pPr marL="400050" lvl="1" indent="0">
              <a:buNone/>
            </a:pPr>
            <a:r>
              <a:rPr lang="fr-FR" sz="2800" dirty="0" err="1" smtClean="0"/>
              <a:t>rsg</a:t>
            </a:r>
            <a:r>
              <a:rPr lang="en-US" sz="2800" b="1" baseline="30000" dirty="0" err="1" smtClean="0">
                <a:solidFill>
                  <a:srgbClr val="008000"/>
                </a:solidFill>
              </a:rPr>
              <a:t>fb</a:t>
            </a:r>
            <a:r>
              <a:rPr lang="fr-FR" sz="2800" dirty="0" smtClean="0"/>
              <a:t>(</a:t>
            </a:r>
            <a:r>
              <a:rPr lang="fr-FR" sz="2800" dirty="0"/>
              <a:t>x, y) </a:t>
            </a:r>
            <a:r>
              <a:rPr lang="fr-FR" sz="2800" b="1" dirty="0"/>
              <a:t>←</a:t>
            </a:r>
            <a:r>
              <a:rPr lang="fr-FR" sz="2800" dirty="0" smtClean="0"/>
              <a:t>sup</a:t>
            </a:r>
            <a:r>
              <a:rPr lang="fr-FR" sz="2800" b="1" dirty="0" smtClean="0"/>
              <a:t>42</a:t>
            </a:r>
            <a:r>
              <a:rPr lang="fr-FR" sz="2800" dirty="0" smtClean="0"/>
              <a:t>(</a:t>
            </a:r>
            <a:r>
              <a:rPr lang="fr-FR" sz="2800" dirty="0"/>
              <a:t>y, x</a:t>
            </a:r>
            <a:r>
              <a:rPr lang="fr-FR" sz="2800" b="1" dirty="0"/>
              <a:t>1</a:t>
            </a:r>
            <a:r>
              <a:rPr lang="fr-FR" sz="2800" dirty="0"/>
              <a:t>), up(x, x</a:t>
            </a:r>
            <a:r>
              <a:rPr lang="fr-FR" sz="2800" b="1" dirty="0"/>
              <a:t>1</a:t>
            </a:r>
            <a:r>
              <a:rPr lang="fr-FR" sz="2800" dirty="0"/>
              <a:t>)</a:t>
            </a:r>
          </a:p>
          <a:p>
            <a:pPr marL="400050" lvl="1" indent="0">
              <a:buNone/>
            </a:pPr>
            <a:r>
              <a:rPr lang="fr-FR" sz="2800" dirty="0" err="1" smtClean="0"/>
              <a:t>input</a:t>
            </a:r>
            <a:r>
              <a:rPr lang="fr-FR" sz="2800" b="1" dirty="0" err="1" smtClean="0"/>
              <a:t>_</a:t>
            </a:r>
            <a:r>
              <a:rPr lang="fr-FR" sz="2800" dirty="0" err="1" smtClean="0"/>
              <a:t>rsg</a:t>
            </a:r>
            <a:r>
              <a:rPr lang="en-US" sz="2800" b="1" baseline="30000" dirty="0" smtClean="0">
                <a:solidFill>
                  <a:srgbClr val="3366FF"/>
                </a:solidFill>
              </a:rPr>
              <a:t>bf</a:t>
            </a:r>
            <a:r>
              <a:rPr lang="fr-FR" sz="2800" dirty="0" smtClean="0"/>
              <a:t>(</a:t>
            </a:r>
            <a:r>
              <a:rPr lang="fr-FR" sz="2800" dirty="0"/>
              <a:t>x</a:t>
            </a:r>
            <a:r>
              <a:rPr lang="fr-FR" sz="2800" b="1" dirty="0"/>
              <a:t>1</a:t>
            </a:r>
            <a:r>
              <a:rPr lang="fr-FR" sz="2800" dirty="0"/>
              <a:t>) </a:t>
            </a:r>
            <a:r>
              <a:rPr lang="fr-FR" sz="2800" b="1" dirty="0"/>
              <a:t>←</a:t>
            </a:r>
            <a:r>
              <a:rPr lang="fr-FR" sz="2800" dirty="0" smtClean="0"/>
              <a:t>sup</a:t>
            </a:r>
            <a:r>
              <a:rPr lang="fr-FR" sz="2800" b="1" dirty="0" smtClean="0"/>
              <a:t>31</a:t>
            </a:r>
            <a:r>
              <a:rPr lang="fr-FR" sz="2800" dirty="0" smtClean="0"/>
              <a:t>(x, x</a:t>
            </a:r>
            <a:r>
              <a:rPr lang="fr-FR" sz="2800" b="1" dirty="0" smtClean="0"/>
              <a:t>1</a:t>
            </a:r>
            <a:r>
              <a:rPr lang="fr-FR" sz="2800" dirty="0" smtClean="0"/>
              <a:t>)</a:t>
            </a:r>
          </a:p>
          <a:p>
            <a:pPr marL="400050" lvl="1" indent="0">
              <a:buNone/>
            </a:pPr>
            <a:r>
              <a:rPr lang="fr-FR" sz="2800" dirty="0" err="1" smtClean="0"/>
              <a:t>input</a:t>
            </a:r>
            <a:r>
              <a:rPr lang="fr-FR" sz="2800" b="1" dirty="0" err="1" smtClean="0"/>
              <a:t>_</a:t>
            </a:r>
            <a:r>
              <a:rPr lang="fr-FR" sz="2800" dirty="0" err="1" smtClean="0"/>
              <a:t>rsg</a:t>
            </a:r>
            <a:r>
              <a:rPr lang="en-US" sz="2800" b="1" baseline="30000" dirty="0" err="1" smtClean="0">
                <a:solidFill>
                  <a:srgbClr val="008000"/>
                </a:solidFill>
              </a:rPr>
              <a:t>fb</a:t>
            </a:r>
            <a:r>
              <a:rPr lang="fr-FR" sz="2800" dirty="0" smtClean="0"/>
              <a:t>(</a:t>
            </a:r>
            <a:r>
              <a:rPr lang="fr-FR" sz="2800" dirty="0"/>
              <a:t>y</a:t>
            </a:r>
            <a:r>
              <a:rPr lang="fr-FR" sz="2800" b="1" dirty="0"/>
              <a:t>1</a:t>
            </a:r>
            <a:r>
              <a:rPr lang="fr-FR" sz="2800" dirty="0"/>
              <a:t>)</a:t>
            </a:r>
            <a:r>
              <a:rPr lang="fr-FR" sz="2800" b="1" dirty="0"/>
              <a:t>←</a:t>
            </a:r>
            <a:r>
              <a:rPr lang="fr-FR" sz="2800" dirty="0" smtClean="0"/>
              <a:t>sup</a:t>
            </a:r>
            <a:r>
              <a:rPr lang="fr-FR" sz="2800" b="1" dirty="0" smtClean="0"/>
              <a:t>41</a:t>
            </a:r>
            <a:r>
              <a:rPr lang="en-US" sz="2800" dirty="0" smtClean="0"/>
              <a:t>(</a:t>
            </a:r>
            <a:r>
              <a:rPr lang="en-US" sz="2800" dirty="0"/>
              <a:t>y, y</a:t>
            </a:r>
            <a:r>
              <a:rPr lang="en-US" sz="2800" b="1" dirty="0"/>
              <a:t>1</a:t>
            </a:r>
            <a:r>
              <a:rPr lang="en-US" sz="2800" dirty="0" smtClean="0"/>
              <a:t>)</a:t>
            </a:r>
            <a:endParaRPr lang="en-US" sz="2800" dirty="0"/>
          </a:p>
          <a:p>
            <a:pPr marL="0" indent="0">
              <a:buNone/>
            </a:pPr>
            <a:r>
              <a:rPr lang="en-US" dirty="0" smtClean="0"/>
              <a:t>Seed	</a:t>
            </a:r>
            <a:r>
              <a:rPr lang="en-US" smtClean="0"/>
              <a:t>input</a:t>
            </a:r>
            <a:r>
              <a:rPr lang="en-US" b="1" smtClean="0"/>
              <a:t>_</a:t>
            </a:r>
            <a:r>
              <a:rPr lang="en-US" smtClean="0"/>
              <a:t>rsg</a:t>
            </a:r>
            <a:r>
              <a:rPr lang="en-US" b="1" baseline="30000" smtClean="0">
                <a:solidFill>
                  <a:srgbClr val="3366FF"/>
                </a:solidFill>
              </a:rPr>
              <a:t>bf</a:t>
            </a:r>
            <a:r>
              <a:rPr lang="en-US" smtClean="0"/>
              <a:t>(</a:t>
            </a:r>
            <a:r>
              <a:rPr lang="en-US" dirty="0"/>
              <a:t>a) </a:t>
            </a:r>
            <a:r>
              <a:rPr lang="en-US" b="1" dirty="0"/>
              <a:t>←</a:t>
            </a:r>
          </a:p>
          <a:p>
            <a:pPr marL="0" indent="0">
              <a:buNone/>
            </a:pPr>
            <a:r>
              <a:rPr lang="en-US" dirty="0" smtClean="0"/>
              <a:t>Query	query</a:t>
            </a:r>
            <a:r>
              <a:rPr lang="en-US" dirty="0"/>
              <a:t>(y) </a:t>
            </a:r>
            <a:r>
              <a:rPr lang="en-US" b="1" dirty="0"/>
              <a:t>←</a:t>
            </a:r>
            <a:r>
              <a:rPr lang="en-US" dirty="0" err="1" smtClean="0"/>
              <a:t>rsg</a:t>
            </a:r>
            <a:r>
              <a:rPr lang="en-US" b="1" baseline="30000" dirty="0" err="1" smtClean="0">
                <a:solidFill>
                  <a:srgbClr val="3366FF"/>
                </a:solidFill>
              </a:rPr>
              <a:t>bf</a:t>
            </a:r>
            <a:r>
              <a:rPr lang="en-US" dirty="0" smtClean="0"/>
              <a:t>(</a:t>
            </a:r>
            <a:r>
              <a:rPr lang="en-US" dirty="0"/>
              <a:t>a, y)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CAAAC-3758-4240-9A4C-8986B8ABEDED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941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3131840" cy="692696"/>
          </a:xfrm>
        </p:spPr>
        <p:txBody>
          <a:bodyPr/>
          <a:lstStyle/>
          <a:p>
            <a:r>
              <a:rPr lang="en-US" dirty="0" smtClean="0"/>
              <a:t>QSQ at work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2E41-597D-114B-A9EA-57F276E5FD06}" type="datetime1">
              <a:rPr lang="en-US" sz="1600" smtClean="0"/>
              <a:t>5/9/12</a:t>
            </a:fld>
            <a:endParaRPr lang="fr-FR" sz="16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z="1600" smtClean="0"/>
              <a:pPr/>
              <a:t>25</a:t>
            </a:fld>
            <a:endParaRPr lang="fr-FR" sz="1600"/>
          </a:p>
        </p:txBody>
      </p:sp>
      <p:sp>
        <p:nvSpPr>
          <p:cNvPr id="6" name="ZoneTexte 5"/>
          <p:cNvSpPr txBox="1"/>
          <p:nvPr/>
        </p:nvSpPr>
        <p:spPr>
          <a:xfrm>
            <a:off x="4876913" y="836712"/>
            <a:ext cx="424952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3366FF"/>
                </a:solidFill>
              </a:rPr>
              <a:t>rsg</a:t>
            </a:r>
            <a:r>
              <a:rPr lang="en-US" sz="2000" b="1" baseline="30000" dirty="0" err="1" smtClean="0">
                <a:solidFill>
                  <a:srgbClr val="3366FF"/>
                </a:solidFill>
              </a:rPr>
              <a:t>bf</a:t>
            </a:r>
            <a:r>
              <a:rPr lang="en-US" sz="2000" b="1" dirty="0" smtClean="0">
                <a:solidFill>
                  <a:srgbClr val="3366FF"/>
                </a:solidFill>
              </a:rPr>
              <a:t>(x,y)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up(x,x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),  </a:t>
            </a:r>
            <a:r>
              <a:rPr lang="en-US" sz="2000" dirty="0" err="1" smtClean="0"/>
              <a:t>rsg</a:t>
            </a:r>
            <a:r>
              <a:rPr lang="en-US" sz="2000" baseline="30000" dirty="0" err="1" smtClean="0"/>
              <a:t>fb</a:t>
            </a:r>
            <a:r>
              <a:rPr lang="en-US" sz="2000" dirty="0" smtClean="0"/>
              <a:t>(y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), down(y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,y) 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b="1" dirty="0" smtClean="0">
                <a:solidFill>
                  <a:srgbClr val="3366FF"/>
                </a:solidFill>
              </a:rPr>
              <a:t>sup</a:t>
            </a:r>
            <a:r>
              <a:rPr lang="en-US" sz="2000" b="1" baseline="-25000" dirty="0" smtClean="0">
                <a:solidFill>
                  <a:srgbClr val="3366FF"/>
                </a:solidFill>
              </a:rPr>
              <a:t>0</a:t>
            </a:r>
            <a:r>
              <a:rPr lang="en-US" sz="2000" dirty="0" smtClean="0"/>
              <a:t>(x)   </a:t>
            </a:r>
            <a:r>
              <a:rPr lang="en-US" sz="2000" b="1" dirty="0" smtClean="0">
                <a:solidFill>
                  <a:srgbClr val="3366FF"/>
                </a:solidFill>
              </a:rPr>
              <a:t>sup</a:t>
            </a:r>
            <a:r>
              <a:rPr lang="en-US" sz="2000" b="1" baseline="-25000" dirty="0" smtClean="0">
                <a:solidFill>
                  <a:srgbClr val="3366FF"/>
                </a:solidFill>
              </a:rPr>
              <a:t>1</a:t>
            </a:r>
            <a:r>
              <a:rPr lang="en-US" sz="2000" dirty="0" smtClean="0"/>
              <a:t>(x,x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 </a:t>
            </a:r>
            <a:r>
              <a:rPr lang="en-US" sz="2000" b="1" dirty="0" smtClean="0">
                <a:solidFill>
                  <a:srgbClr val="3366FF"/>
                </a:solidFill>
              </a:rPr>
              <a:t>sup</a:t>
            </a:r>
            <a:r>
              <a:rPr lang="en-US" sz="2000" b="1" baseline="-25000" dirty="0" smtClean="0">
                <a:solidFill>
                  <a:srgbClr val="3366FF"/>
                </a:solidFill>
              </a:rPr>
              <a:t>2</a:t>
            </a:r>
            <a:r>
              <a:rPr lang="en-US" sz="2000" dirty="0" smtClean="0"/>
              <a:t>(x,y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  </a:t>
            </a:r>
            <a:r>
              <a:rPr lang="en-US" sz="2000" b="1" dirty="0" smtClean="0">
                <a:solidFill>
                  <a:srgbClr val="3366FF"/>
                </a:solidFill>
              </a:rPr>
              <a:t>sup</a:t>
            </a:r>
            <a:r>
              <a:rPr lang="en-US" sz="2000" b="1" baseline="-25000" dirty="0" smtClean="0">
                <a:solidFill>
                  <a:srgbClr val="3366FF"/>
                </a:solidFill>
              </a:rPr>
              <a:t>3</a:t>
            </a:r>
            <a:r>
              <a:rPr lang="en-US" sz="2000" dirty="0" smtClean="0"/>
              <a:t>(x,y)</a:t>
            </a:r>
          </a:p>
        </p:txBody>
      </p:sp>
      <p:cxnSp>
        <p:nvCxnSpPr>
          <p:cNvPr id="8" name="Connecteur droit avec flèche 7"/>
          <p:cNvCxnSpPr/>
          <p:nvPr/>
        </p:nvCxnSpPr>
        <p:spPr>
          <a:xfrm flipV="1">
            <a:off x="5292080" y="162880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8676456" y="162880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6228184" y="1772816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V="1">
            <a:off x="7452320" y="1700808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arenthèse ouvrante 17"/>
          <p:cNvSpPr/>
          <p:nvPr/>
        </p:nvSpPr>
        <p:spPr>
          <a:xfrm rot="5400000">
            <a:off x="6840252" y="-351420"/>
            <a:ext cx="288032" cy="3672408"/>
          </a:xfrm>
          <a:prstGeom prst="leftBracket">
            <a:avLst>
              <a:gd name="adj" fmla="val 11104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9" name="ZoneTexte 18"/>
          <p:cNvSpPr txBox="1"/>
          <p:nvPr/>
        </p:nvSpPr>
        <p:spPr>
          <a:xfrm>
            <a:off x="4880266" y="3391832"/>
            <a:ext cx="426455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660066"/>
                </a:solidFill>
              </a:rPr>
              <a:t>rsg</a:t>
            </a:r>
            <a:r>
              <a:rPr lang="en-US" sz="2000" b="1" baseline="30000" dirty="0" err="1" smtClean="0">
                <a:solidFill>
                  <a:srgbClr val="660066"/>
                </a:solidFill>
              </a:rPr>
              <a:t>fb</a:t>
            </a:r>
            <a:r>
              <a:rPr lang="en-US" sz="2000" b="1" dirty="0" smtClean="0">
                <a:solidFill>
                  <a:srgbClr val="660066"/>
                </a:solidFill>
              </a:rPr>
              <a:t>(x,y)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down(y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,y), </a:t>
            </a:r>
            <a:r>
              <a:rPr lang="en-US" sz="2000" dirty="0" err="1" smtClean="0"/>
              <a:t>rsg</a:t>
            </a:r>
            <a:r>
              <a:rPr lang="en-US" sz="2000" baseline="30000" dirty="0" err="1" smtClean="0"/>
              <a:t>bf</a:t>
            </a:r>
            <a:r>
              <a:rPr lang="en-US" sz="2000" dirty="0" smtClean="0"/>
              <a:t>(y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), up(x,x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b="1" dirty="0" smtClean="0">
                <a:solidFill>
                  <a:srgbClr val="7030A0"/>
                </a:solidFill>
              </a:rPr>
              <a:t>sup</a:t>
            </a:r>
            <a:r>
              <a:rPr lang="en-US" sz="2000" b="1" baseline="-25000" dirty="0" smtClean="0">
                <a:solidFill>
                  <a:srgbClr val="7030A0"/>
                </a:solidFill>
              </a:rPr>
              <a:t>0</a:t>
            </a:r>
            <a:r>
              <a:rPr lang="en-US" sz="2000" dirty="0" smtClean="0"/>
              <a:t>(y)   </a:t>
            </a:r>
            <a:r>
              <a:rPr lang="en-US" sz="2000" b="1" dirty="0" smtClean="0">
                <a:solidFill>
                  <a:srgbClr val="7030A0"/>
                </a:solidFill>
              </a:rPr>
              <a:t>sup</a:t>
            </a:r>
            <a:r>
              <a:rPr lang="en-US" sz="2000" b="1" baseline="-25000" dirty="0" smtClean="0">
                <a:solidFill>
                  <a:srgbClr val="7030A0"/>
                </a:solidFill>
              </a:rPr>
              <a:t>1</a:t>
            </a:r>
            <a:r>
              <a:rPr lang="en-US" sz="2000" dirty="0" smtClean="0"/>
              <a:t>(y,y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 </a:t>
            </a:r>
            <a:r>
              <a:rPr lang="en-US" sz="2000" b="1" dirty="0" smtClean="0">
                <a:solidFill>
                  <a:srgbClr val="7030A0"/>
                </a:solidFill>
              </a:rPr>
              <a:t>sup</a:t>
            </a:r>
            <a:r>
              <a:rPr lang="en-US" sz="2000" b="1" baseline="-25000" dirty="0" smtClean="0">
                <a:solidFill>
                  <a:srgbClr val="7030A0"/>
                </a:solidFill>
              </a:rPr>
              <a:t>2</a:t>
            </a:r>
            <a:r>
              <a:rPr lang="en-US" sz="2000" dirty="0" smtClean="0"/>
              <a:t>(y,x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  </a:t>
            </a:r>
            <a:r>
              <a:rPr lang="en-US" sz="2000" b="1" dirty="0" smtClean="0">
                <a:solidFill>
                  <a:srgbClr val="7030A0"/>
                </a:solidFill>
              </a:rPr>
              <a:t>sup</a:t>
            </a:r>
            <a:r>
              <a:rPr lang="en-US" sz="2000" b="1" baseline="-25000" dirty="0" smtClean="0">
                <a:solidFill>
                  <a:srgbClr val="7030A0"/>
                </a:solidFill>
              </a:rPr>
              <a:t>3</a:t>
            </a:r>
            <a:r>
              <a:rPr lang="en-US" sz="2000" dirty="0" smtClean="0"/>
              <a:t>(x,y)</a:t>
            </a:r>
          </a:p>
        </p:txBody>
      </p:sp>
      <p:cxnSp>
        <p:nvCxnSpPr>
          <p:cNvPr id="20" name="Connecteur droit avec flèche 19"/>
          <p:cNvCxnSpPr/>
          <p:nvPr/>
        </p:nvCxnSpPr>
        <p:spPr>
          <a:xfrm flipV="1">
            <a:off x="5220072" y="4183920"/>
            <a:ext cx="154883" cy="541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8676456" y="4221088"/>
            <a:ext cx="7200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V="1">
            <a:off x="6516216" y="4183920"/>
            <a:ext cx="72008" cy="4692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V="1">
            <a:off x="7812360" y="4183920"/>
            <a:ext cx="0" cy="5412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enthèse ouvrante 23"/>
          <p:cNvSpPr/>
          <p:nvPr/>
        </p:nvSpPr>
        <p:spPr>
          <a:xfrm rot="5400000">
            <a:off x="6851119" y="2203700"/>
            <a:ext cx="288032" cy="3672408"/>
          </a:xfrm>
          <a:prstGeom prst="leftBracket">
            <a:avLst>
              <a:gd name="adj" fmla="val 11104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5" name="ZoneTexte 24"/>
          <p:cNvSpPr txBox="1"/>
          <p:nvPr/>
        </p:nvSpPr>
        <p:spPr>
          <a:xfrm>
            <a:off x="1402857" y="836712"/>
            <a:ext cx="198491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</a:rPr>
              <a:t>rsg</a:t>
            </a:r>
            <a:r>
              <a:rPr lang="en-US" sz="2000" b="1" baseline="30000" dirty="0" err="1" smtClean="0">
                <a:solidFill>
                  <a:srgbClr val="FF0000"/>
                </a:solidFill>
              </a:rPr>
              <a:t>bf</a:t>
            </a:r>
            <a:r>
              <a:rPr lang="en-US" sz="2000" b="1" dirty="0" smtClean="0">
                <a:solidFill>
                  <a:srgbClr val="FF0000"/>
                </a:solidFill>
              </a:rPr>
              <a:t>(x,y)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flat(x,y) 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sup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0</a:t>
            </a:r>
            <a:r>
              <a:rPr lang="en-US" sz="2000" dirty="0" smtClean="0"/>
              <a:t>(x)   </a:t>
            </a:r>
            <a:r>
              <a:rPr lang="en-US" sz="2000" b="1" dirty="0" smtClean="0">
                <a:solidFill>
                  <a:srgbClr val="FF0000"/>
                </a:solidFill>
              </a:rPr>
              <a:t>sup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/>
              <a:t>(x,y)</a:t>
            </a:r>
          </a:p>
        </p:txBody>
      </p:sp>
      <p:cxnSp>
        <p:nvCxnSpPr>
          <p:cNvPr id="26" name="Connecteur droit avec flèche 25"/>
          <p:cNvCxnSpPr/>
          <p:nvPr/>
        </p:nvCxnSpPr>
        <p:spPr>
          <a:xfrm flipV="1">
            <a:off x="1763688" y="1556792"/>
            <a:ext cx="7200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2843808" y="1556792"/>
            <a:ext cx="7200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arenthèse ouvrante 29"/>
          <p:cNvSpPr/>
          <p:nvPr/>
        </p:nvSpPr>
        <p:spPr>
          <a:xfrm rot="5400000">
            <a:off x="2267744" y="548680"/>
            <a:ext cx="288032" cy="1872208"/>
          </a:xfrm>
          <a:prstGeom prst="leftBracket">
            <a:avLst>
              <a:gd name="adj" fmla="val 11104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1" name="ZoneTexte 30"/>
          <p:cNvSpPr txBox="1"/>
          <p:nvPr/>
        </p:nvSpPr>
        <p:spPr>
          <a:xfrm>
            <a:off x="1421017" y="3356992"/>
            <a:ext cx="198992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6600"/>
                </a:solidFill>
              </a:rPr>
              <a:t>rsg</a:t>
            </a:r>
            <a:r>
              <a:rPr lang="en-US" sz="2000" b="1" baseline="30000" dirty="0" err="1" smtClean="0">
                <a:solidFill>
                  <a:srgbClr val="FF6600"/>
                </a:solidFill>
              </a:rPr>
              <a:t>fb</a:t>
            </a:r>
            <a:r>
              <a:rPr lang="en-US" sz="2000" b="1" dirty="0" smtClean="0">
                <a:solidFill>
                  <a:srgbClr val="FF6600"/>
                </a:solidFill>
              </a:rPr>
              <a:t>(x,y)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flat(x,y) 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sup</a:t>
            </a:r>
            <a:r>
              <a:rPr lang="en-US" sz="2000" b="1" baseline="-25000" dirty="0" smtClean="0">
                <a:solidFill>
                  <a:srgbClr val="FF6600"/>
                </a:solidFill>
              </a:rPr>
              <a:t>0</a:t>
            </a:r>
            <a:r>
              <a:rPr lang="en-US" sz="2000" dirty="0" smtClean="0"/>
              <a:t>(y)  </a:t>
            </a:r>
            <a:r>
              <a:rPr lang="en-US" sz="2000" b="1" dirty="0" smtClean="0">
                <a:solidFill>
                  <a:srgbClr val="FF6600"/>
                </a:solidFill>
              </a:rPr>
              <a:t> sup</a:t>
            </a:r>
            <a:r>
              <a:rPr lang="en-US" sz="2000" b="1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/>
              <a:t>(x,y)</a:t>
            </a:r>
          </a:p>
        </p:txBody>
      </p:sp>
      <p:cxnSp>
        <p:nvCxnSpPr>
          <p:cNvPr id="32" name="Connecteur droit avec flèche 31"/>
          <p:cNvCxnSpPr/>
          <p:nvPr/>
        </p:nvCxnSpPr>
        <p:spPr>
          <a:xfrm flipV="1">
            <a:off x="1784352" y="4077072"/>
            <a:ext cx="7200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2864472" y="4077072"/>
            <a:ext cx="7200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arenthèse ouvrante 33"/>
          <p:cNvSpPr/>
          <p:nvPr/>
        </p:nvSpPr>
        <p:spPr>
          <a:xfrm rot="5400000">
            <a:off x="2288408" y="3068960"/>
            <a:ext cx="288032" cy="1872208"/>
          </a:xfrm>
          <a:prstGeom prst="leftBracket">
            <a:avLst>
              <a:gd name="adj" fmla="val 11104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5" name="ZoneTexte 34"/>
          <p:cNvSpPr txBox="1"/>
          <p:nvPr/>
        </p:nvSpPr>
        <p:spPr>
          <a:xfrm>
            <a:off x="1475656" y="5733256"/>
            <a:ext cx="7122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</a:t>
            </a:r>
            <a:r>
              <a:rPr lang="en-US" sz="2000" dirty="0" smtClean="0"/>
              <a:t>nput-</a:t>
            </a:r>
            <a:r>
              <a:rPr lang="en-US" sz="2000" dirty="0" err="1" smtClean="0"/>
              <a:t>rsg</a:t>
            </a:r>
            <a:r>
              <a:rPr lang="en-US" sz="2000" baseline="30000" dirty="0" err="1" smtClean="0"/>
              <a:t>bf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                   input-</a:t>
            </a:r>
            <a:r>
              <a:rPr lang="en-US" sz="2000" dirty="0" err="1" smtClean="0"/>
              <a:t>rsg</a:t>
            </a:r>
            <a:r>
              <a:rPr lang="en-US" sz="2000" baseline="30000" dirty="0" err="1" smtClean="0"/>
              <a:t>fb</a:t>
            </a:r>
            <a:r>
              <a:rPr lang="en-US" sz="2000" dirty="0" smtClean="0"/>
              <a:t>               </a:t>
            </a:r>
            <a:r>
              <a:rPr lang="en-US" sz="2000" dirty="0" err="1" smtClean="0"/>
              <a:t>ans-rsg</a:t>
            </a:r>
            <a:r>
              <a:rPr lang="en-US" sz="2000" baseline="30000" dirty="0" err="1" smtClean="0"/>
              <a:t>bf</a:t>
            </a:r>
            <a:r>
              <a:rPr lang="en-US" sz="2000" dirty="0" smtClean="0"/>
              <a:t>                 </a:t>
            </a:r>
            <a:r>
              <a:rPr lang="en-US" sz="2000" dirty="0" err="1" smtClean="0"/>
              <a:t>ans-rsg</a:t>
            </a:r>
            <a:r>
              <a:rPr lang="en-US" sz="2000" baseline="30000" dirty="0" err="1" smtClean="0"/>
              <a:t>fb</a:t>
            </a:r>
            <a:endParaRPr lang="en-US" sz="2000" baseline="30000" dirty="0"/>
          </a:p>
        </p:txBody>
      </p:sp>
      <p:sp>
        <p:nvSpPr>
          <p:cNvPr id="36" name="Rectangle 35"/>
          <p:cNvSpPr/>
          <p:nvPr/>
        </p:nvSpPr>
        <p:spPr>
          <a:xfrm>
            <a:off x="1547664" y="2564904"/>
            <a:ext cx="504056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a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835696" y="6165304"/>
            <a:ext cx="504056" cy="36004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a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148064" y="2492896"/>
            <a:ext cx="504056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a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12160" y="2492896"/>
            <a:ext cx="64807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a  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012160" y="2852936"/>
            <a:ext cx="64807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a  f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923928" y="6165304"/>
            <a:ext cx="504056" cy="360040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923928" y="6525344"/>
            <a:ext cx="504056" cy="360040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827312" y="5013176"/>
            <a:ext cx="504056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e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827312" y="5373216"/>
            <a:ext cx="504056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f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148064" y="5085184"/>
            <a:ext cx="504056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e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148064" y="5445224"/>
            <a:ext cx="504056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f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596336" y="6165304"/>
            <a:ext cx="64807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g   f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771800" y="5013176"/>
            <a:ext cx="64807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g   f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092280" y="2492896"/>
            <a:ext cx="64807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a   g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172400" y="2492896"/>
            <a:ext cx="64807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a   b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868144" y="6165304"/>
            <a:ext cx="64807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a   b</a:t>
            </a:r>
          </a:p>
        </p:txBody>
      </p:sp>
      <p:sp>
        <p:nvSpPr>
          <p:cNvPr id="54" name="Légende encadrée 3 53"/>
          <p:cNvSpPr/>
          <p:nvPr/>
        </p:nvSpPr>
        <p:spPr>
          <a:xfrm>
            <a:off x="4283968" y="0"/>
            <a:ext cx="1800200" cy="1196752"/>
          </a:xfrm>
          <a:prstGeom prst="borderCallout3">
            <a:avLst>
              <a:gd name="adj1" fmla="val 11461"/>
              <a:gd name="adj2" fmla="val 106060"/>
              <a:gd name="adj3" fmla="val 12918"/>
              <a:gd name="adj4" fmla="val 174422"/>
              <a:gd name="adj5" fmla="val 37309"/>
              <a:gd name="adj6" fmla="val 209255"/>
              <a:gd name="adj7" fmla="val 85262"/>
              <a:gd name="adj8" fmla="val 20314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Subqueries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dirty="0" err="1" smtClean="0"/>
              <a:t>rsg</a:t>
            </a:r>
            <a:r>
              <a:rPr lang="en-US" sz="2000" baseline="30000" dirty="0" err="1" smtClean="0"/>
              <a:t>fb</a:t>
            </a:r>
            <a:r>
              <a:rPr lang="en-US" sz="2000" dirty="0" smtClean="0"/>
              <a:t>(y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</a:t>
            </a:r>
            <a:r>
              <a:rPr lang="en-US" sz="2000" b="1" dirty="0" smtClean="0"/>
              <a:t>e</a:t>
            </a:r>
            <a:r>
              <a:rPr lang="en-US" sz="2000" dirty="0" smtClean="0"/>
              <a:t>)</a:t>
            </a:r>
          </a:p>
          <a:p>
            <a:pPr algn="ctr"/>
            <a:r>
              <a:rPr lang="en-US" sz="2000" dirty="0" err="1" smtClean="0"/>
              <a:t>rsg</a:t>
            </a:r>
            <a:r>
              <a:rPr lang="en-US" sz="2000" baseline="30000" dirty="0" err="1" smtClean="0"/>
              <a:t>fb</a:t>
            </a:r>
            <a:r>
              <a:rPr lang="en-US" sz="2000" dirty="0" smtClean="0"/>
              <a:t>(y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</a:t>
            </a:r>
            <a:r>
              <a:rPr lang="en-US" sz="2000" b="1" dirty="0" smtClean="0"/>
              <a:t>f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 animBg="1"/>
      <p:bldP spid="31" grpId="0"/>
      <p:bldP spid="34" grpId="0" animBg="1"/>
      <p:bldP spid="35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4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SLD-resolution by example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5648-C378-BA4E-A992-3C4B35DC52B5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99592" y="2060848"/>
            <a:ext cx="811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 smtClean="0"/>
              <a:t>← </a:t>
            </a:r>
            <a:r>
              <a:rPr lang="en-US" sz="2400" dirty="0" smtClean="0">
                <a:solidFill>
                  <a:srgbClr val="FF0000"/>
                </a:solidFill>
              </a:rPr>
              <a:t>rsg(</a:t>
            </a:r>
            <a:r>
              <a:rPr lang="en-US" sz="2400" dirty="0" err="1" smtClean="0">
                <a:solidFill>
                  <a:srgbClr val="FF0000"/>
                </a:solidFill>
              </a:rPr>
              <a:t>a,y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 	            </a:t>
            </a:r>
            <a:r>
              <a:rPr lang="en-US" sz="2400" dirty="0" err="1" smtClean="0">
                <a:solidFill>
                  <a:srgbClr val="FF0000"/>
                </a:solidFill>
              </a:rPr>
              <a:t>rsg</a:t>
            </a:r>
            <a:r>
              <a:rPr lang="en-US" sz="2400" dirty="0" smtClean="0">
                <a:solidFill>
                  <a:srgbClr val="FF0000"/>
                </a:solidFill>
              </a:rPr>
              <a:t>(x,y)</a:t>
            </a:r>
            <a:r>
              <a:rPr lang="en-US" sz="2400" dirty="0" smtClean="0"/>
              <a:t> ← up(x,x1), </a:t>
            </a:r>
            <a:r>
              <a:rPr lang="en-US" sz="2400" dirty="0" err="1" smtClean="0"/>
              <a:t>rsg</a:t>
            </a:r>
            <a:r>
              <a:rPr lang="en-US" sz="2400" dirty="0" smtClean="0"/>
              <a:t>(y1,x1), down(y1,y)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99592" y="2884874"/>
            <a:ext cx="8032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 smtClean="0"/>
              <a:t>← </a:t>
            </a:r>
            <a:r>
              <a:rPr lang="en-US" sz="2400" dirty="0" err="1" smtClean="0">
                <a:solidFill>
                  <a:srgbClr val="FF0000"/>
                </a:solidFill>
              </a:rPr>
              <a:t>rup</a:t>
            </a:r>
            <a:r>
              <a:rPr lang="en-US" sz="2400" dirty="0" smtClean="0">
                <a:solidFill>
                  <a:srgbClr val="FF0000"/>
                </a:solidFill>
              </a:rPr>
              <a:t>(a,x1)</a:t>
            </a:r>
            <a:r>
              <a:rPr lang="en-US" sz="2400" dirty="0" smtClean="0"/>
              <a:t>, </a:t>
            </a:r>
            <a:r>
              <a:rPr lang="en-US" sz="2400" dirty="0" err="1" smtClean="0"/>
              <a:t>rsg</a:t>
            </a:r>
            <a:r>
              <a:rPr lang="en-US" sz="2400" dirty="0" smtClean="0"/>
              <a:t>(y1,x1), down(y1,y)			         </a:t>
            </a:r>
            <a:r>
              <a:rPr lang="en-US" sz="2400" dirty="0" smtClean="0">
                <a:solidFill>
                  <a:srgbClr val="FF0000"/>
                </a:solidFill>
              </a:rPr>
              <a:t>up(</a:t>
            </a:r>
            <a:r>
              <a:rPr lang="en-US" sz="2400" dirty="0" err="1" smtClean="0">
                <a:solidFill>
                  <a:srgbClr val="FF0000"/>
                </a:solidFill>
              </a:rPr>
              <a:t>a,f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899592" y="3604954"/>
            <a:ext cx="826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 smtClean="0"/>
              <a:t>← </a:t>
            </a:r>
            <a:r>
              <a:rPr lang="en-US" sz="2400" dirty="0" smtClean="0">
                <a:solidFill>
                  <a:srgbClr val="FF0000"/>
                </a:solidFill>
              </a:rPr>
              <a:t>rsg(y1,f)</a:t>
            </a:r>
            <a:r>
              <a:rPr lang="en-US" sz="2400" dirty="0" smtClean="0"/>
              <a:t>, down(y1,y)			  </a:t>
            </a:r>
            <a:r>
              <a:rPr lang="en-US" sz="2400" dirty="0" smtClean="0">
                <a:solidFill>
                  <a:srgbClr val="FF0000"/>
                </a:solidFill>
              </a:rPr>
              <a:t>rsg(x,y)</a:t>
            </a:r>
            <a:r>
              <a:rPr lang="en-US" sz="2400" dirty="0" smtClean="0"/>
              <a:t> ← flat(x,y)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899592" y="4469050"/>
            <a:ext cx="8164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 smtClean="0"/>
              <a:t>← </a:t>
            </a:r>
            <a:r>
              <a:rPr lang="en-US" sz="2400" dirty="0" smtClean="0">
                <a:solidFill>
                  <a:srgbClr val="FF0000"/>
                </a:solidFill>
              </a:rPr>
              <a:t>flat(y1,f)</a:t>
            </a:r>
            <a:r>
              <a:rPr lang="en-US" sz="2400" dirty="0" smtClean="0"/>
              <a:t>, down(y1,y)			                      </a:t>
            </a:r>
            <a:r>
              <a:rPr lang="en-US" sz="2400" dirty="0" smtClean="0">
                <a:solidFill>
                  <a:srgbClr val="FF0000"/>
                </a:solidFill>
              </a:rPr>
              <a:t>flat(</a:t>
            </a:r>
            <a:r>
              <a:rPr lang="en-US" sz="2400" dirty="0" err="1" smtClean="0">
                <a:solidFill>
                  <a:srgbClr val="FF0000"/>
                </a:solidFill>
              </a:rPr>
              <a:t>g,f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899592" y="5157192"/>
            <a:ext cx="8188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 smtClean="0"/>
              <a:t>←</a:t>
            </a:r>
            <a:r>
              <a:rPr lang="en-US" sz="2400" dirty="0" smtClean="0">
                <a:solidFill>
                  <a:srgbClr val="FF0000"/>
                </a:solidFill>
              </a:rPr>
              <a:t> down(</a:t>
            </a:r>
            <a:r>
              <a:rPr lang="en-US" sz="2400" dirty="0" err="1" smtClean="0">
                <a:solidFill>
                  <a:srgbClr val="FF0000"/>
                </a:solidFill>
              </a:rPr>
              <a:t>g,y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			                                            </a:t>
            </a:r>
            <a:r>
              <a:rPr lang="en-US" sz="2400" dirty="0" smtClean="0">
                <a:solidFill>
                  <a:srgbClr val="FF0000"/>
                </a:solidFill>
              </a:rPr>
              <a:t>down(</a:t>
            </a:r>
            <a:r>
              <a:rPr lang="en-US" sz="2400" dirty="0" err="1" smtClean="0">
                <a:solidFill>
                  <a:srgbClr val="FF0000"/>
                </a:solidFill>
              </a:rPr>
              <a:t>g,b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899592" y="5919663"/>
            <a:ext cx="463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 smtClean="0"/>
              <a:t>←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899592" y="1340768"/>
            <a:ext cx="8082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 smtClean="0"/>
              <a:t>← </a:t>
            </a:r>
            <a:r>
              <a:rPr lang="en-US" sz="2400" dirty="0" smtClean="0">
                <a:solidFill>
                  <a:srgbClr val="FF0000"/>
                </a:solidFill>
              </a:rPr>
              <a:t>query(y) </a:t>
            </a:r>
            <a:r>
              <a:rPr lang="en-US" sz="2400" dirty="0" smtClean="0"/>
              <a:t>				            </a:t>
            </a:r>
            <a:r>
              <a:rPr lang="en-US" sz="2400" dirty="0" smtClean="0">
                <a:solidFill>
                  <a:srgbClr val="FF0000"/>
                </a:solidFill>
              </a:rPr>
              <a:t>query(y)</a:t>
            </a:r>
            <a:r>
              <a:rPr lang="en-US" sz="2400" dirty="0" smtClean="0"/>
              <a:t> ← rsg(a, y)</a:t>
            </a:r>
          </a:p>
        </p:txBody>
      </p:sp>
      <p:sp>
        <p:nvSpPr>
          <p:cNvPr id="16" name="Légende encadrée 1 15"/>
          <p:cNvSpPr/>
          <p:nvPr/>
        </p:nvSpPr>
        <p:spPr>
          <a:xfrm>
            <a:off x="5292080" y="5733256"/>
            <a:ext cx="2880320" cy="792088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y=b is an answer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err="1" smtClean="0"/>
              <a:t>Datalog</a:t>
            </a:r>
            <a:r>
              <a:rPr lang="en-US" sz="3600" b="1" baseline="30000" dirty="0" smtClean="0"/>
              <a:t>¬</a:t>
            </a:r>
            <a:r>
              <a:rPr lang="en-US" dirty="0" smtClean="0"/>
              <a:t> by example</a:t>
            </a:r>
            <a:endParaRPr lang="en-US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Accept negative literal in body</a:t>
            </a:r>
          </a:p>
          <a:p>
            <a:pPr algn="l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Complement of transitive closure</a:t>
            </a:r>
          </a:p>
          <a:p>
            <a:pPr algn="l"/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CompG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x,y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←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/>
              </a:rPr>
              <a:t>G(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x,y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F9C8-839F-2D4B-8885-A3FBA0EEB6B9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complicated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600" dirty="0" smtClean="0"/>
              <a:t>Some T</a:t>
            </a:r>
            <a:r>
              <a:rPr lang="en-US" sz="3500" baseline="-25000" dirty="0" smtClean="0"/>
              <a:t>P</a:t>
            </a:r>
            <a:r>
              <a:rPr lang="en-US" sz="3000" dirty="0" smtClean="0"/>
              <a:t> are not monotone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Some T</a:t>
            </a:r>
            <a:r>
              <a:rPr lang="en-US" sz="3600" baseline="-25000" dirty="0" smtClean="0"/>
              <a:t>P</a:t>
            </a:r>
            <a:r>
              <a:rPr lang="en-US" sz="3200" dirty="0" smtClean="0"/>
              <a:t> </a:t>
            </a:r>
            <a:r>
              <a:rPr lang="en-US" dirty="0" smtClean="0"/>
              <a:t>have no fixpoint containing I</a:t>
            </a:r>
          </a:p>
          <a:p>
            <a:pPr lvl="1"/>
            <a:r>
              <a:rPr lang="en-US" sz="2800" dirty="0" smtClean="0"/>
              <a:t>P</a:t>
            </a:r>
            <a:r>
              <a:rPr lang="en-US" sz="1300" dirty="0" smtClean="0"/>
              <a:t>1</a:t>
            </a:r>
            <a:r>
              <a:rPr lang="en-US" sz="1200" dirty="0" smtClean="0"/>
              <a:t> </a:t>
            </a:r>
            <a:r>
              <a:rPr lang="en-US" dirty="0" smtClean="0"/>
              <a:t>= {p ←  ¬p}</a:t>
            </a:r>
          </a:p>
          <a:p>
            <a:pPr lvl="1"/>
            <a:r>
              <a:rPr lang="en-US" dirty="0" smtClean="0">
                <a:sym typeface="Symbol"/>
              </a:rPr>
              <a:t></a:t>
            </a:r>
            <a:r>
              <a:rPr lang="en-US" dirty="0" smtClean="0"/>
              <a:t> → {p} → </a:t>
            </a:r>
            <a:r>
              <a:rPr lang="en-US" dirty="0" smtClean="0">
                <a:sym typeface="Symbol"/>
              </a:rPr>
              <a:t></a:t>
            </a:r>
            <a:r>
              <a:rPr lang="en-US" dirty="0" smtClean="0"/>
              <a:t> → {p} → 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Some T</a:t>
            </a:r>
            <a:r>
              <a:rPr lang="en-US" sz="3300" baseline="-25000" dirty="0" smtClean="0"/>
              <a:t>P</a:t>
            </a:r>
            <a:r>
              <a:rPr lang="en-US" sz="1600" dirty="0" smtClean="0"/>
              <a:t> </a:t>
            </a:r>
            <a:r>
              <a:rPr lang="en-US" dirty="0" smtClean="0"/>
              <a:t>have several minimal </a:t>
            </a:r>
            <a:r>
              <a:rPr lang="en-US" dirty="0" err="1" smtClean="0"/>
              <a:t>fixpoints</a:t>
            </a:r>
            <a:r>
              <a:rPr lang="en-US" dirty="0" smtClean="0"/>
              <a:t> containing I</a:t>
            </a:r>
          </a:p>
          <a:p>
            <a:pPr lvl="1"/>
            <a:r>
              <a:rPr lang="en-US" sz="2800" dirty="0" smtClean="0"/>
              <a:t>P</a:t>
            </a:r>
            <a:r>
              <a:rPr lang="en-US" sz="1300" dirty="0" smtClean="0"/>
              <a:t>2</a:t>
            </a:r>
            <a:r>
              <a:rPr lang="en-US" sz="1200" dirty="0" smtClean="0"/>
              <a:t> </a:t>
            </a:r>
            <a:r>
              <a:rPr lang="en-US" dirty="0" smtClean="0"/>
              <a:t>= {p ←  ¬q, q ←  ¬p}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wo minimal fixpoints: 	{p} and {q}.</a:t>
            </a:r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Some T</a:t>
            </a:r>
            <a:r>
              <a:rPr lang="en-US" sz="3300" baseline="-25000" dirty="0" smtClean="0"/>
              <a:t>P</a:t>
            </a:r>
            <a:r>
              <a:rPr lang="en-US" sz="1600" dirty="0" smtClean="0"/>
              <a:t> </a:t>
            </a:r>
            <a:r>
              <a:rPr lang="en-US" dirty="0" smtClean="0"/>
              <a:t>have a least fixpoint but sequence diverges</a:t>
            </a:r>
          </a:p>
          <a:p>
            <a:pPr lvl="1"/>
            <a:r>
              <a:rPr lang="pt-BR" sz="2800" dirty="0" smtClean="0"/>
              <a:t>P</a:t>
            </a:r>
            <a:r>
              <a:rPr lang="pt-BR" sz="1300" dirty="0" smtClean="0"/>
              <a:t>3</a:t>
            </a:r>
            <a:r>
              <a:rPr lang="pt-BR" sz="1200" dirty="0" smtClean="0"/>
              <a:t> </a:t>
            </a:r>
            <a:r>
              <a:rPr lang="pt-BR" dirty="0" smtClean="0"/>
              <a:t>= {p </a:t>
            </a:r>
            <a:r>
              <a:rPr lang="en-US" dirty="0" smtClean="0"/>
              <a:t>←</a:t>
            </a:r>
            <a:r>
              <a:rPr lang="pt-BR" dirty="0" smtClean="0"/>
              <a:t> ¬r ; r </a:t>
            </a:r>
            <a:r>
              <a:rPr lang="en-US" dirty="0" smtClean="0"/>
              <a:t>←</a:t>
            </a:r>
            <a:r>
              <a:rPr lang="pt-BR" dirty="0" smtClean="0"/>
              <a:t> ¬p; p </a:t>
            </a:r>
            <a:r>
              <a:rPr lang="en-US" dirty="0" smtClean="0"/>
              <a:t>←</a:t>
            </a:r>
            <a:r>
              <a:rPr lang="pt-BR" dirty="0" smtClean="0"/>
              <a:t> ¬p, r}</a:t>
            </a:r>
          </a:p>
          <a:p>
            <a:pPr lvl="1"/>
            <a:r>
              <a:rPr lang="en-US" dirty="0" smtClean="0"/>
              <a:t>alternates between </a:t>
            </a:r>
            <a:r>
              <a:rPr lang="en-US" dirty="0" smtClean="0">
                <a:sym typeface="Symbol"/>
              </a:rPr>
              <a:t></a:t>
            </a:r>
            <a:r>
              <a:rPr lang="en-US" dirty="0" smtClean="0"/>
              <a:t> and {p, r}</a:t>
            </a:r>
          </a:p>
          <a:p>
            <a:pPr lvl="1"/>
            <a:r>
              <a:rPr lang="en-US" dirty="0" smtClean="0"/>
              <a:t>But {p} is a least fixpoint</a:t>
            </a:r>
            <a:endParaRPr lang="en-US" sz="36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Model semantics</a:t>
            </a:r>
          </a:p>
          <a:p>
            <a:pPr lvl="1"/>
            <a:r>
              <a:rPr lang="en-US" dirty="0" smtClean="0"/>
              <a:t>Some programs have no model containing I</a:t>
            </a:r>
          </a:p>
          <a:p>
            <a:pPr lvl="1"/>
            <a:r>
              <a:rPr lang="en-US" dirty="0" smtClean="0"/>
              <a:t>Some program have several minimal models containing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8AA7-FD40-4E40-AA1E-A13C917DD853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fix: stratification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Impose condition on the syntax</a:t>
            </a:r>
          </a:p>
          <a:p>
            <a:pPr lvl="1"/>
            <a:r>
              <a:rPr lang="en-US" sz="2000" dirty="0" smtClean="0"/>
              <a:t>Stratified programs</a:t>
            </a:r>
          </a:p>
          <a:p>
            <a:pPr lvl="1"/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Consider more </a:t>
            </a:r>
            <a:r>
              <a:rPr lang="en-US" sz="2400" dirty="0" smtClean="0"/>
              <a:t>complex semantics</a:t>
            </a:r>
          </a:p>
          <a:p>
            <a:pPr lvl="1"/>
            <a:r>
              <a:rPr lang="en-US" sz="2000" dirty="0" smtClean="0"/>
              <a:t>Many such proposals</a:t>
            </a:r>
          </a:p>
          <a:p>
            <a:pPr lvl="1"/>
            <a:r>
              <a:rPr lang="en-US" sz="2000" dirty="0" smtClean="0"/>
              <a:t>Well-founded semantics based on 3-valued logic</a:t>
            </a:r>
            <a:endParaRPr lang="en-US" sz="2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D1C2-75C8-254D-BFD0-19232317B6BF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29</a:t>
            </a:fld>
            <a:endParaRPr lang="fr-FR"/>
          </a:p>
        </p:txBody>
      </p:sp>
      <p:sp>
        <p:nvSpPr>
          <p:cNvPr id="6" name="Explosion 2 5"/>
          <p:cNvSpPr/>
          <p:nvPr/>
        </p:nvSpPr>
        <p:spPr>
          <a:xfrm>
            <a:off x="5436096" y="4221088"/>
            <a:ext cx="1944216" cy="72008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datalog</a:t>
            </a:r>
            <a:endParaRPr lang="en-US" sz="1400" dirty="0"/>
          </a:p>
        </p:txBody>
      </p:sp>
      <p:sp>
        <p:nvSpPr>
          <p:cNvPr id="7" name="Explosion 2 6"/>
          <p:cNvSpPr/>
          <p:nvPr/>
        </p:nvSpPr>
        <p:spPr>
          <a:xfrm>
            <a:off x="7164288" y="3717032"/>
            <a:ext cx="1944216" cy="72008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datalog</a:t>
            </a:r>
            <a:endParaRPr lang="en-US" sz="1400" dirty="0"/>
          </a:p>
        </p:txBody>
      </p:sp>
      <p:sp>
        <p:nvSpPr>
          <p:cNvPr id="8" name="Explosion 2 7"/>
          <p:cNvSpPr/>
          <p:nvPr/>
        </p:nvSpPr>
        <p:spPr>
          <a:xfrm>
            <a:off x="5508104" y="3140968"/>
            <a:ext cx="1944216" cy="72008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datalog</a:t>
            </a:r>
            <a:endParaRPr lang="en-US" sz="1400" dirty="0"/>
          </a:p>
        </p:txBody>
      </p:sp>
      <p:sp>
        <p:nvSpPr>
          <p:cNvPr id="9" name="Explosion 2 8"/>
          <p:cNvSpPr/>
          <p:nvPr/>
        </p:nvSpPr>
        <p:spPr>
          <a:xfrm>
            <a:off x="6660232" y="1628800"/>
            <a:ext cx="1944216" cy="72008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datalog</a:t>
            </a:r>
            <a:endParaRPr lang="en-US" sz="1400" dirty="0"/>
          </a:p>
        </p:txBody>
      </p:sp>
      <p:cxnSp>
        <p:nvCxnSpPr>
          <p:cNvPr id="11" name="Connecteur en arc 10"/>
          <p:cNvCxnSpPr/>
          <p:nvPr/>
        </p:nvCxnSpPr>
        <p:spPr>
          <a:xfrm rot="5400000" flipH="1" flipV="1">
            <a:off x="5760132" y="3825044"/>
            <a:ext cx="648072" cy="43204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en arc 12"/>
          <p:cNvCxnSpPr/>
          <p:nvPr/>
        </p:nvCxnSpPr>
        <p:spPr>
          <a:xfrm rot="5400000" flipH="1" flipV="1">
            <a:off x="6660232" y="3717032"/>
            <a:ext cx="576064" cy="43204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en arc 14"/>
          <p:cNvCxnSpPr>
            <a:stCxn id="6" idx="1"/>
            <a:endCxn id="8" idx="1"/>
          </p:cNvCxnSpPr>
          <p:nvPr/>
        </p:nvCxnSpPr>
        <p:spPr>
          <a:xfrm rot="10800000" flipH="1">
            <a:off x="5436096" y="3570249"/>
            <a:ext cx="72008" cy="1080120"/>
          </a:xfrm>
          <a:prstGeom prst="curvedConnector3">
            <a:avLst>
              <a:gd name="adj1" fmla="val -3174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en arc 16"/>
          <p:cNvCxnSpPr>
            <a:stCxn id="7" idx="0"/>
            <a:endCxn id="9" idx="2"/>
          </p:cNvCxnSpPr>
          <p:nvPr/>
        </p:nvCxnSpPr>
        <p:spPr>
          <a:xfrm rot="16200000" flipV="1">
            <a:off x="7110896" y="2851469"/>
            <a:ext cx="1523003" cy="33393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en arc 18"/>
          <p:cNvCxnSpPr>
            <a:endCxn id="9" idx="3"/>
          </p:cNvCxnSpPr>
          <p:nvPr/>
        </p:nvCxnSpPr>
        <p:spPr>
          <a:xfrm rot="16200000" flipV="1">
            <a:off x="7671095" y="2783679"/>
            <a:ext cx="2010723" cy="14401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Forme 22"/>
          <p:cNvCxnSpPr>
            <a:stCxn id="8" idx="0"/>
            <a:endCxn id="9" idx="1"/>
          </p:cNvCxnSpPr>
          <p:nvPr/>
        </p:nvCxnSpPr>
        <p:spPr>
          <a:xfrm rot="5400000" flipH="1" flipV="1">
            <a:off x="5948809" y="2492453"/>
            <a:ext cx="1145794" cy="277051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6166440" y="2780928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</a:t>
            </a:r>
            <a:endParaRPr lang="en-US" dirty="0"/>
          </a:p>
        </p:txBody>
      </p:sp>
      <p:sp>
        <p:nvSpPr>
          <p:cNvPr id="25" name="ZoneTexte 24"/>
          <p:cNvSpPr txBox="1"/>
          <p:nvPr/>
        </p:nvSpPr>
        <p:spPr>
          <a:xfrm>
            <a:off x="6444208" y="3861048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</a:t>
            </a:r>
            <a:endParaRPr lang="en-US" dirty="0"/>
          </a:p>
        </p:txBody>
      </p:sp>
      <p:sp>
        <p:nvSpPr>
          <p:cNvPr id="26" name="ZoneTexte 25"/>
          <p:cNvSpPr txBox="1"/>
          <p:nvPr/>
        </p:nvSpPr>
        <p:spPr>
          <a:xfrm>
            <a:off x="5868144" y="3933056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</a:t>
            </a:r>
            <a:endParaRPr lang="en-US" dirty="0"/>
          </a:p>
        </p:txBody>
      </p:sp>
      <p:sp>
        <p:nvSpPr>
          <p:cNvPr id="27" name="ZoneTexte 26"/>
          <p:cNvSpPr txBox="1"/>
          <p:nvPr/>
        </p:nvSpPr>
        <p:spPr>
          <a:xfrm>
            <a:off x="7740352" y="3429000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</a:t>
            </a:r>
            <a:endParaRPr lang="en-US" dirty="0"/>
          </a:p>
        </p:txBody>
      </p:sp>
      <p:cxnSp>
        <p:nvCxnSpPr>
          <p:cNvPr id="29" name="Connecteur en arc 28"/>
          <p:cNvCxnSpPr/>
          <p:nvPr/>
        </p:nvCxnSpPr>
        <p:spPr>
          <a:xfrm rot="16200000" flipV="1">
            <a:off x="6552220" y="2816932"/>
            <a:ext cx="1584176" cy="50405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5004048" y="3212976"/>
            <a:ext cx="3923928" cy="1152128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4716016" y="2132856"/>
            <a:ext cx="4211960" cy="1152128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Datalog</a:t>
            </a:r>
          </a:p>
          <a:p>
            <a:r>
              <a:rPr lang="en-US" dirty="0" smtClean="0"/>
              <a:t>Datalog evaluation</a:t>
            </a:r>
          </a:p>
          <a:p>
            <a:r>
              <a:rPr lang="en-US" dirty="0" smtClean="0"/>
              <a:t>Datalog with negation</a:t>
            </a:r>
          </a:p>
          <a:p>
            <a:r>
              <a:rPr lang="en-US" dirty="0" smtClean="0"/>
              <a:t>Datalog revival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CAAAC-3758-4240-9A4C-8986B8ABEDED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2656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Well-founded by example: </a:t>
            </a:r>
            <a:br>
              <a:rPr lang="en-US" dirty="0" smtClean="0"/>
            </a:br>
            <a:r>
              <a:rPr lang="en-US" dirty="0" smtClean="0"/>
              <a:t>2-player game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sz="2400" dirty="0" smtClean="0"/>
              <a:t>move graph:</a:t>
            </a:r>
          </a:p>
          <a:p>
            <a:pPr>
              <a:buNone/>
            </a:pPr>
            <a:r>
              <a:rPr lang="en-US" sz="2400" dirty="0" smtClean="0"/>
              <a:t>(relation </a:t>
            </a:r>
            <a:r>
              <a:rPr lang="en-US" sz="2400" b="1" dirty="0" smtClean="0">
                <a:solidFill>
                  <a:srgbClr val="0000FF"/>
                </a:solidFill>
              </a:rPr>
              <a:t>K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There is a pebble in a node</a:t>
            </a:r>
          </a:p>
          <a:p>
            <a:pPr>
              <a:buNone/>
            </a:pPr>
            <a:r>
              <a:rPr lang="en-US" sz="2400" dirty="0" smtClean="0"/>
              <a:t>2 players alternate playing</a:t>
            </a:r>
          </a:p>
          <a:p>
            <a:pPr>
              <a:buNone/>
            </a:pPr>
            <a:r>
              <a:rPr lang="en-US" sz="2400" dirty="0" smtClean="0"/>
              <a:t>A player moves the pebble following an edge</a:t>
            </a:r>
          </a:p>
          <a:p>
            <a:pPr>
              <a:buNone/>
            </a:pPr>
            <a:r>
              <a:rPr lang="en-US" sz="2400" dirty="0" smtClean="0"/>
              <a:t>A player who cannot move loses</a:t>
            </a:r>
            <a:endParaRPr lang="en-US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07E5-43A7-044B-81F5-1290DF20BC46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30</a:t>
            </a:fld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419872" y="1916832"/>
            <a:ext cx="504056" cy="432048"/>
          </a:xfrm>
          <a:prstGeom prst="ellipse">
            <a:avLst/>
          </a:prstGeom>
          <a:ln>
            <a:headEnd type="arrow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7" name="Ellipse 6"/>
          <p:cNvSpPr/>
          <p:nvPr/>
        </p:nvSpPr>
        <p:spPr>
          <a:xfrm>
            <a:off x="4067944" y="2708920"/>
            <a:ext cx="504056" cy="432048"/>
          </a:xfrm>
          <a:prstGeom prst="ellipse">
            <a:avLst/>
          </a:prstGeom>
          <a:ln>
            <a:headEnd type="arrow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Ellipse 7"/>
          <p:cNvSpPr/>
          <p:nvPr/>
        </p:nvSpPr>
        <p:spPr>
          <a:xfrm>
            <a:off x="4788024" y="1916832"/>
            <a:ext cx="504056" cy="432048"/>
          </a:xfrm>
          <a:prstGeom prst="ellipse">
            <a:avLst/>
          </a:prstGeom>
          <a:ln>
            <a:headEnd type="arrow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Ellipse 8"/>
          <p:cNvSpPr/>
          <p:nvPr/>
        </p:nvSpPr>
        <p:spPr>
          <a:xfrm>
            <a:off x="5508104" y="270892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0" name="Ellipse 9"/>
          <p:cNvSpPr/>
          <p:nvPr/>
        </p:nvSpPr>
        <p:spPr>
          <a:xfrm>
            <a:off x="6876256" y="270892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1" name="Ellipse 10"/>
          <p:cNvSpPr/>
          <p:nvPr/>
        </p:nvSpPr>
        <p:spPr>
          <a:xfrm>
            <a:off x="6876256" y="191683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2" name="Ellipse 11"/>
          <p:cNvSpPr/>
          <p:nvPr/>
        </p:nvSpPr>
        <p:spPr>
          <a:xfrm>
            <a:off x="8244408" y="270892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14" name="Connecteur droit avec flèche 13"/>
          <p:cNvCxnSpPr>
            <a:stCxn id="6" idx="6"/>
            <a:endCxn id="8" idx="2"/>
          </p:cNvCxnSpPr>
          <p:nvPr/>
        </p:nvCxnSpPr>
        <p:spPr>
          <a:xfrm>
            <a:off x="3923928" y="2132856"/>
            <a:ext cx="864096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8" idx="3"/>
            <a:endCxn id="7" idx="7"/>
          </p:cNvCxnSpPr>
          <p:nvPr/>
        </p:nvCxnSpPr>
        <p:spPr>
          <a:xfrm flipH="1">
            <a:off x="4498183" y="2285608"/>
            <a:ext cx="363658" cy="486584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7" idx="1"/>
            <a:endCxn id="6" idx="5"/>
          </p:cNvCxnSpPr>
          <p:nvPr/>
        </p:nvCxnSpPr>
        <p:spPr>
          <a:xfrm flipH="1" flipV="1">
            <a:off x="3850111" y="2285608"/>
            <a:ext cx="291650" cy="486584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7" idx="6"/>
            <a:endCxn id="9" idx="2"/>
          </p:cNvCxnSpPr>
          <p:nvPr/>
        </p:nvCxnSpPr>
        <p:spPr>
          <a:xfrm>
            <a:off x="4572000" y="292494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9" idx="6"/>
            <a:endCxn id="10" idx="2"/>
          </p:cNvCxnSpPr>
          <p:nvPr/>
        </p:nvCxnSpPr>
        <p:spPr>
          <a:xfrm>
            <a:off x="6012160" y="292494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0" idx="6"/>
            <a:endCxn id="12" idx="2"/>
          </p:cNvCxnSpPr>
          <p:nvPr/>
        </p:nvCxnSpPr>
        <p:spPr>
          <a:xfrm>
            <a:off x="7380312" y="292494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stCxn id="9" idx="7"/>
            <a:endCxn id="11" idx="2"/>
          </p:cNvCxnSpPr>
          <p:nvPr/>
        </p:nvCxnSpPr>
        <p:spPr>
          <a:xfrm flipV="1">
            <a:off x="5938343" y="2132856"/>
            <a:ext cx="937913" cy="639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Bulle rectangulaire 32"/>
          <p:cNvSpPr/>
          <p:nvPr/>
        </p:nvSpPr>
        <p:spPr>
          <a:xfrm>
            <a:off x="7343800" y="-27384"/>
            <a:ext cx="1800200" cy="1224136"/>
          </a:xfrm>
          <a:prstGeom prst="wedge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  <a:r>
              <a:rPr lang="en-US" sz="2400" dirty="0" smtClean="0"/>
              <a:t>, g are loosing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0899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Winning position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move graph:</a:t>
            </a:r>
          </a:p>
          <a:p>
            <a:pPr>
              <a:buNone/>
            </a:pPr>
            <a:r>
              <a:rPr lang="en-US" dirty="0" smtClean="0"/>
              <a:t>(relation </a:t>
            </a:r>
            <a:r>
              <a:rPr lang="en-US" dirty="0" smtClean="0">
                <a:solidFill>
                  <a:srgbClr val="0000FF"/>
                </a:solidFill>
              </a:rPr>
              <a:t>K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There is a pebble in a node</a:t>
            </a:r>
          </a:p>
          <a:p>
            <a:pPr>
              <a:buNone/>
            </a:pPr>
            <a:r>
              <a:rPr lang="en-US" dirty="0" smtClean="0"/>
              <a:t>2 players alternate playing</a:t>
            </a:r>
          </a:p>
          <a:p>
            <a:pPr>
              <a:buNone/>
            </a:pPr>
            <a:r>
              <a:rPr lang="en-US" dirty="0" smtClean="0"/>
              <a:t>A player moves the pebble following an edge</a:t>
            </a:r>
          </a:p>
          <a:p>
            <a:pPr>
              <a:buNone/>
            </a:pPr>
            <a:r>
              <a:rPr lang="en-US" dirty="0" smtClean="0"/>
              <a:t>A player who cannot move loses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07E5-43A7-044B-81F5-1290DF20BC46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31</a:t>
            </a:fld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419872" y="191683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7" name="Ellipse 6"/>
          <p:cNvSpPr/>
          <p:nvPr/>
        </p:nvSpPr>
        <p:spPr>
          <a:xfrm>
            <a:off x="4067944" y="270892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Ellipse 7"/>
          <p:cNvSpPr/>
          <p:nvPr/>
        </p:nvSpPr>
        <p:spPr>
          <a:xfrm>
            <a:off x="4788024" y="191683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9" name="Ellipse 8"/>
          <p:cNvSpPr/>
          <p:nvPr/>
        </p:nvSpPr>
        <p:spPr>
          <a:xfrm>
            <a:off x="5508104" y="270892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0" name="Ellipse 9"/>
          <p:cNvSpPr/>
          <p:nvPr/>
        </p:nvSpPr>
        <p:spPr>
          <a:xfrm>
            <a:off x="6876256" y="270892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1" name="Ellipse 10"/>
          <p:cNvSpPr/>
          <p:nvPr/>
        </p:nvSpPr>
        <p:spPr>
          <a:xfrm>
            <a:off x="6876256" y="191683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2" name="Ellipse 11"/>
          <p:cNvSpPr/>
          <p:nvPr/>
        </p:nvSpPr>
        <p:spPr>
          <a:xfrm>
            <a:off x="8244408" y="270892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14" name="Connecteur droit avec flèche 13"/>
          <p:cNvCxnSpPr>
            <a:stCxn id="6" idx="6"/>
            <a:endCxn id="8" idx="2"/>
          </p:cNvCxnSpPr>
          <p:nvPr/>
        </p:nvCxnSpPr>
        <p:spPr>
          <a:xfrm>
            <a:off x="3923928" y="2132856"/>
            <a:ext cx="864096" cy="0"/>
          </a:xfrm>
          <a:prstGeom prst="straightConnector1">
            <a:avLst/>
          </a:prstGeom>
          <a:ln>
            <a:solidFill>
              <a:srgbClr val="4F81BD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8" idx="3"/>
            <a:endCxn id="7" idx="7"/>
          </p:cNvCxnSpPr>
          <p:nvPr/>
        </p:nvCxnSpPr>
        <p:spPr>
          <a:xfrm flipH="1">
            <a:off x="4498183" y="2285608"/>
            <a:ext cx="363658" cy="486584"/>
          </a:xfrm>
          <a:prstGeom prst="straightConnector1">
            <a:avLst/>
          </a:prstGeom>
          <a:ln>
            <a:solidFill>
              <a:srgbClr val="4F81BD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7" idx="1"/>
            <a:endCxn id="6" idx="5"/>
          </p:cNvCxnSpPr>
          <p:nvPr/>
        </p:nvCxnSpPr>
        <p:spPr>
          <a:xfrm flipH="1" flipV="1">
            <a:off x="3850111" y="2285608"/>
            <a:ext cx="291650" cy="486584"/>
          </a:xfrm>
          <a:prstGeom prst="straightConnector1">
            <a:avLst/>
          </a:prstGeom>
          <a:ln>
            <a:solidFill>
              <a:srgbClr val="4F81BD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7" idx="6"/>
            <a:endCxn id="9" idx="2"/>
          </p:cNvCxnSpPr>
          <p:nvPr/>
        </p:nvCxnSpPr>
        <p:spPr>
          <a:xfrm>
            <a:off x="4572000" y="292494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9" idx="6"/>
            <a:endCxn id="10" idx="2"/>
          </p:cNvCxnSpPr>
          <p:nvPr/>
        </p:nvCxnSpPr>
        <p:spPr>
          <a:xfrm>
            <a:off x="6012160" y="292494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0" idx="6"/>
            <a:endCxn id="12" idx="2"/>
          </p:cNvCxnSpPr>
          <p:nvPr/>
        </p:nvCxnSpPr>
        <p:spPr>
          <a:xfrm>
            <a:off x="7380312" y="292494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stCxn id="9" idx="7"/>
            <a:endCxn id="11" idx="2"/>
          </p:cNvCxnSpPr>
          <p:nvPr/>
        </p:nvCxnSpPr>
        <p:spPr>
          <a:xfrm flipV="1">
            <a:off x="5938343" y="2132856"/>
            <a:ext cx="937913" cy="639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e 20"/>
          <p:cNvSpPr/>
          <p:nvPr/>
        </p:nvSpPr>
        <p:spPr>
          <a:xfrm>
            <a:off x="5508104" y="2708920"/>
            <a:ext cx="504056" cy="43204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Ellipse 22"/>
          <p:cNvSpPr/>
          <p:nvPr/>
        </p:nvSpPr>
        <p:spPr>
          <a:xfrm>
            <a:off x="6876256" y="1916832"/>
            <a:ext cx="504056" cy="432048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Bulle rectangulaire 30"/>
          <p:cNvSpPr/>
          <p:nvPr/>
        </p:nvSpPr>
        <p:spPr>
          <a:xfrm>
            <a:off x="7343800" y="-27384"/>
            <a:ext cx="1800200" cy="1224136"/>
          </a:xfrm>
          <a:prstGeom prst="wedge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d,f</a:t>
            </a:r>
            <a:r>
              <a:rPr lang="en-US" sz="2400" dirty="0" smtClean="0"/>
              <a:t> are winning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3824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7901E-6 6.22484E-6 C 0.05646 -0.04903 0.11292 -0.09807 0.13551 -0.11774 " pathEditMode="relative" ptsTypes="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1" grpId="2" animBg="1"/>
      <p:bldP spid="2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winner no looser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move graph:</a:t>
            </a:r>
          </a:p>
          <a:p>
            <a:pPr>
              <a:buNone/>
            </a:pPr>
            <a:r>
              <a:rPr lang="en-US" dirty="0" smtClean="0"/>
              <a:t>(relation </a:t>
            </a:r>
            <a:r>
              <a:rPr lang="en-US" b="1" dirty="0" smtClean="0">
                <a:solidFill>
                  <a:srgbClr val="0000FF"/>
                </a:solidFill>
              </a:rPr>
              <a:t>K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There is a pebble in a node</a:t>
            </a:r>
          </a:p>
          <a:p>
            <a:pPr>
              <a:buNone/>
            </a:pPr>
            <a:r>
              <a:rPr lang="en-US" dirty="0" smtClean="0"/>
              <a:t>2 players alternate playing</a:t>
            </a:r>
          </a:p>
          <a:p>
            <a:pPr>
              <a:buNone/>
            </a:pPr>
            <a:r>
              <a:rPr lang="en-US" dirty="0" smtClean="0"/>
              <a:t>A player moves the pebble following an edge</a:t>
            </a:r>
          </a:p>
          <a:p>
            <a:pPr>
              <a:buNone/>
            </a:pPr>
            <a:r>
              <a:rPr lang="en-US" dirty="0" smtClean="0"/>
              <a:t>A player who cannot move loses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07E5-43A7-044B-81F5-1290DF20BC46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32</a:t>
            </a:fld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419872" y="191683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7" name="Ellipse 6"/>
          <p:cNvSpPr/>
          <p:nvPr/>
        </p:nvSpPr>
        <p:spPr>
          <a:xfrm>
            <a:off x="4067944" y="270892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Ellipse 7"/>
          <p:cNvSpPr/>
          <p:nvPr/>
        </p:nvSpPr>
        <p:spPr>
          <a:xfrm>
            <a:off x="4788024" y="191683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9" name="Ellipse 8"/>
          <p:cNvSpPr/>
          <p:nvPr/>
        </p:nvSpPr>
        <p:spPr>
          <a:xfrm>
            <a:off x="5508104" y="270892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0" name="Ellipse 9"/>
          <p:cNvSpPr/>
          <p:nvPr/>
        </p:nvSpPr>
        <p:spPr>
          <a:xfrm>
            <a:off x="6876256" y="270892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1" name="Ellipse 10"/>
          <p:cNvSpPr/>
          <p:nvPr/>
        </p:nvSpPr>
        <p:spPr>
          <a:xfrm>
            <a:off x="6876256" y="191683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2" name="Ellipse 11"/>
          <p:cNvSpPr/>
          <p:nvPr/>
        </p:nvSpPr>
        <p:spPr>
          <a:xfrm>
            <a:off x="8244408" y="270892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14" name="Connecteur droit avec flèche 13"/>
          <p:cNvCxnSpPr>
            <a:stCxn id="6" idx="6"/>
            <a:endCxn id="8" idx="2"/>
          </p:cNvCxnSpPr>
          <p:nvPr/>
        </p:nvCxnSpPr>
        <p:spPr>
          <a:xfrm>
            <a:off x="3923928" y="2132856"/>
            <a:ext cx="864096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8" idx="3"/>
            <a:endCxn id="7" idx="7"/>
          </p:cNvCxnSpPr>
          <p:nvPr/>
        </p:nvCxnSpPr>
        <p:spPr>
          <a:xfrm flipH="1">
            <a:off x="4498183" y="2285608"/>
            <a:ext cx="363658" cy="486584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7" idx="1"/>
            <a:endCxn id="6" idx="5"/>
          </p:cNvCxnSpPr>
          <p:nvPr/>
        </p:nvCxnSpPr>
        <p:spPr>
          <a:xfrm flipH="1" flipV="1">
            <a:off x="3850111" y="2285608"/>
            <a:ext cx="291650" cy="486584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7" idx="6"/>
            <a:endCxn id="9" idx="2"/>
          </p:cNvCxnSpPr>
          <p:nvPr/>
        </p:nvCxnSpPr>
        <p:spPr>
          <a:xfrm>
            <a:off x="4572000" y="292494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9" idx="6"/>
            <a:endCxn id="10" idx="2"/>
          </p:cNvCxnSpPr>
          <p:nvPr/>
        </p:nvCxnSpPr>
        <p:spPr>
          <a:xfrm>
            <a:off x="6012160" y="292494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0" idx="6"/>
            <a:endCxn id="12" idx="2"/>
          </p:cNvCxnSpPr>
          <p:nvPr/>
        </p:nvCxnSpPr>
        <p:spPr>
          <a:xfrm>
            <a:off x="7380312" y="292494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stCxn id="9" idx="7"/>
            <a:endCxn id="11" idx="2"/>
          </p:cNvCxnSpPr>
          <p:nvPr/>
        </p:nvCxnSpPr>
        <p:spPr>
          <a:xfrm flipV="1">
            <a:off x="5938343" y="2132856"/>
            <a:ext cx="937913" cy="639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e 20"/>
          <p:cNvSpPr/>
          <p:nvPr/>
        </p:nvSpPr>
        <p:spPr>
          <a:xfrm>
            <a:off x="4067944" y="2708920"/>
            <a:ext cx="504056" cy="43204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3" name="Ellipse 22"/>
          <p:cNvSpPr/>
          <p:nvPr/>
        </p:nvSpPr>
        <p:spPr>
          <a:xfrm>
            <a:off x="4788024" y="1916832"/>
            <a:ext cx="504056" cy="432048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5" name="Ellipse 24"/>
          <p:cNvSpPr/>
          <p:nvPr/>
        </p:nvSpPr>
        <p:spPr>
          <a:xfrm>
            <a:off x="3419872" y="1916832"/>
            <a:ext cx="504056" cy="43204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9" name="Ellipse 28"/>
          <p:cNvSpPr/>
          <p:nvPr/>
        </p:nvSpPr>
        <p:spPr>
          <a:xfrm>
            <a:off x="4067944" y="2708920"/>
            <a:ext cx="504056" cy="432048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1" name="Bulle rectangulaire 30"/>
          <p:cNvSpPr/>
          <p:nvPr/>
        </p:nvSpPr>
        <p:spPr>
          <a:xfrm>
            <a:off x="7343800" y="0"/>
            <a:ext cx="1800200" cy="1224136"/>
          </a:xfrm>
          <a:prstGeom prst="wedge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, b, c unknown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832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405 -0.04788 0.06828 -0.09554 0.08305 -0.11543 " pathEditMode="relative" ptsTypes="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5774 0 " pathEditMode="relative" ptsTypes="AA"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956E-6 8.67916E-6 L 0.07088 0.1152 " pathEditMode="relative" ptsTypes="AA">
                                      <p:cBhvr>
                                        <p:cTn id="3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5" grpId="0" animBg="1"/>
      <p:bldP spid="25" grpId="1" animBg="1"/>
      <p:bldP spid="25" grpId="2" animBg="1"/>
      <p:bldP spid="2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to specify </a:t>
            </a:r>
            <a:br>
              <a:rPr lang="en-US" dirty="0" smtClean="0"/>
            </a:br>
            <a:r>
              <a:rPr lang="en-US" dirty="0" smtClean="0"/>
              <a:t>the winning/loosing positions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win(x) ←  move(x, y),¬win(y)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Well-founded semantics: find the instance </a:t>
            </a:r>
            <a:r>
              <a:rPr lang="en-US" sz="2400" b="1" dirty="0" smtClean="0">
                <a:solidFill>
                  <a:srgbClr val="0000FF"/>
                </a:solidFill>
              </a:rPr>
              <a:t>J</a:t>
            </a:r>
            <a:r>
              <a:rPr lang="en-US" sz="2400" dirty="0" smtClean="0"/>
              <a:t> that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agrees with K on move and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satisfies the formula corresponding to the rule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Instance J 			– three-</a:t>
            </a:r>
            <a:r>
              <a:rPr lang="en-US" sz="2400" b="1" dirty="0" smtClean="0">
                <a:solidFill>
                  <a:srgbClr val="0000FF"/>
                </a:solidFill>
              </a:rPr>
              <a:t>valued </a:t>
            </a:r>
            <a:r>
              <a:rPr lang="en-US" sz="2400" b="1" dirty="0" smtClean="0">
                <a:solidFill>
                  <a:srgbClr val="0000FF"/>
                </a:solidFill>
              </a:rPr>
              <a:t>instance</a:t>
            </a:r>
          </a:p>
          <a:p>
            <a:pPr>
              <a:buNone/>
            </a:pPr>
            <a:r>
              <a:rPr lang="en-US" sz="2400" b="1" dirty="0">
                <a:solidFill>
                  <a:srgbClr val="0000FF"/>
                </a:solidFill>
              </a:rPr>
              <a:t>	</a:t>
            </a:r>
            <a:r>
              <a:rPr lang="en-US" sz="2400" dirty="0" smtClean="0"/>
              <a:t>win(d),win(f )		are true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win(e),win(g)		are false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win(a),win(b),win(c)	are unknown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Fixpoint semantics  based on 3-valued logic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3C0F-9305-ED4D-A979-9ACEA526F300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33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Fixpoint computation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win(x) ←  move(x, y),¬win(y</a:t>
            </a:r>
            <a:r>
              <a:rPr lang="en-US" sz="2400" b="1" dirty="0" smtClean="0">
                <a:solidFill>
                  <a:srgbClr val="0000FF"/>
                </a:solidFill>
              </a:rPr>
              <a:t>)</a:t>
            </a:r>
          </a:p>
          <a:p>
            <a:endParaRPr lang="en-US" sz="2400" b="1" dirty="0">
              <a:solidFill>
                <a:srgbClr val="0000FF"/>
              </a:solidFill>
            </a:endParaRPr>
          </a:p>
          <a:p>
            <a:endParaRPr lang="en-US" sz="2400" b="1" dirty="0" smtClean="0">
              <a:solidFill>
                <a:srgbClr val="0000FF"/>
              </a:solidFill>
            </a:endParaRPr>
          </a:p>
          <a:p>
            <a:endParaRPr lang="en-US" sz="2400" b="1" dirty="0" smtClean="0">
              <a:solidFill>
                <a:srgbClr val="0000FF"/>
              </a:solidFill>
            </a:endParaRPr>
          </a:p>
          <a:p>
            <a:endParaRPr lang="en-US" sz="2400" b="1" dirty="0" smtClean="0">
              <a:solidFill>
                <a:srgbClr val="0000FF"/>
              </a:solidFill>
            </a:endParaRPr>
          </a:p>
          <a:p>
            <a:endParaRPr lang="en-US" sz="2400" b="1" dirty="0">
              <a:solidFill>
                <a:srgbClr val="0000FF"/>
              </a:solidFill>
            </a:endParaRPr>
          </a:p>
          <a:p>
            <a:r>
              <a:rPr lang="en-US" sz="2400" dirty="0" smtClean="0"/>
              <a:t>I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: win is always false</a:t>
            </a:r>
          </a:p>
          <a:p>
            <a:r>
              <a:rPr lang="en-US" sz="2400" dirty="0" smtClean="0"/>
              <a:t>I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: win: a, b, c, d, f</a:t>
            </a:r>
          </a:p>
          <a:p>
            <a:r>
              <a:rPr lang="en-US" sz="2400" dirty="0" smtClean="0"/>
              <a:t>I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: win: d, f</a:t>
            </a:r>
          </a:p>
          <a:p>
            <a:r>
              <a:rPr lang="en-US" sz="2400" dirty="0" smtClean="0"/>
              <a:t>I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: win: </a:t>
            </a:r>
            <a:r>
              <a:rPr lang="en-US" sz="2400" dirty="0"/>
              <a:t>a, b, c, d, f</a:t>
            </a:r>
          </a:p>
          <a:p>
            <a:r>
              <a:rPr lang="en-US" sz="2400" dirty="0" smtClean="0"/>
              <a:t>I</a:t>
            </a:r>
            <a:r>
              <a:rPr lang="en-US" sz="2400" baseline="-25000" dirty="0" smtClean="0"/>
              <a:t>4</a:t>
            </a:r>
            <a:r>
              <a:rPr lang="en-US" sz="2400" dirty="0"/>
              <a:t>: win: d, </a:t>
            </a:r>
            <a:r>
              <a:rPr lang="en-US" sz="2400" dirty="0" smtClean="0"/>
              <a:t>f </a:t>
            </a:r>
            <a:endParaRPr lang="en-US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CAAAC-3758-4240-9A4C-8986B8ABEDED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34</a:t>
            </a:fld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419872" y="2564904"/>
            <a:ext cx="504056" cy="432048"/>
          </a:xfrm>
          <a:prstGeom prst="ellipse">
            <a:avLst/>
          </a:prstGeom>
          <a:ln>
            <a:headEnd type="arrow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7" name="Ellipse 6"/>
          <p:cNvSpPr/>
          <p:nvPr/>
        </p:nvSpPr>
        <p:spPr>
          <a:xfrm>
            <a:off x="4067944" y="3356992"/>
            <a:ext cx="504056" cy="432048"/>
          </a:xfrm>
          <a:prstGeom prst="ellipse">
            <a:avLst/>
          </a:prstGeom>
          <a:ln>
            <a:headEnd type="arrow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Ellipse 7"/>
          <p:cNvSpPr/>
          <p:nvPr/>
        </p:nvSpPr>
        <p:spPr>
          <a:xfrm>
            <a:off x="4788024" y="2564904"/>
            <a:ext cx="504056" cy="432048"/>
          </a:xfrm>
          <a:prstGeom prst="ellipse">
            <a:avLst/>
          </a:prstGeom>
          <a:ln>
            <a:headEnd type="arrow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Ellipse 8"/>
          <p:cNvSpPr/>
          <p:nvPr/>
        </p:nvSpPr>
        <p:spPr>
          <a:xfrm>
            <a:off x="5508104" y="335699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0" name="Ellipse 9"/>
          <p:cNvSpPr/>
          <p:nvPr/>
        </p:nvSpPr>
        <p:spPr>
          <a:xfrm>
            <a:off x="6876256" y="335699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1" name="Ellipse 10"/>
          <p:cNvSpPr/>
          <p:nvPr/>
        </p:nvSpPr>
        <p:spPr>
          <a:xfrm>
            <a:off x="7092280" y="234888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2" name="Ellipse 11"/>
          <p:cNvSpPr/>
          <p:nvPr/>
        </p:nvSpPr>
        <p:spPr>
          <a:xfrm>
            <a:off x="8244408" y="306896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13" name="Connecteur droit avec flèche 12"/>
          <p:cNvCxnSpPr>
            <a:stCxn id="6" idx="6"/>
            <a:endCxn id="8" idx="2"/>
          </p:cNvCxnSpPr>
          <p:nvPr/>
        </p:nvCxnSpPr>
        <p:spPr>
          <a:xfrm>
            <a:off x="3923928" y="2780928"/>
            <a:ext cx="864096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8" idx="3"/>
            <a:endCxn id="7" idx="7"/>
          </p:cNvCxnSpPr>
          <p:nvPr/>
        </p:nvCxnSpPr>
        <p:spPr>
          <a:xfrm flipH="1">
            <a:off x="4498183" y="2933680"/>
            <a:ext cx="363658" cy="486584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7" idx="1"/>
            <a:endCxn id="6" idx="5"/>
          </p:cNvCxnSpPr>
          <p:nvPr/>
        </p:nvCxnSpPr>
        <p:spPr>
          <a:xfrm flipH="1" flipV="1">
            <a:off x="3850111" y="2933680"/>
            <a:ext cx="291650" cy="486584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7" idx="6"/>
            <a:endCxn id="9" idx="2"/>
          </p:cNvCxnSpPr>
          <p:nvPr/>
        </p:nvCxnSpPr>
        <p:spPr>
          <a:xfrm>
            <a:off x="4572000" y="3573016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stCxn id="9" idx="6"/>
            <a:endCxn id="10" idx="2"/>
          </p:cNvCxnSpPr>
          <p:nvPr/>
        </p:nvCxnSpPr>
        <p:spPr>
          <a:xfrm>
            <a:off x="6012160" y="357301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10" idx="6"/>
            <a:endCxn id="12" idx="2"/>
          </p:cNvCxnSpPr>
          <p:nvPr/>
        </p:nvCxnSpPr>
        <p:spPr>
          <a:xfrm flipV="1">
            <a:off x="7380312" y="3284984"/>
            <a:ext cx="86409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stCxn id="9" idx="7"/>
            <a:endCxn id="11" idx="2"/>
          </p:cNvCxnSpPr>
          <p:nvPr/>
        </p:nvCxnSpPr>
        <p:spPr>
          <a:xfrm flipV="1">
            <a:off x="5938343" y="2564904"/>
            <a:ext cx="1153937" cy="855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er 24"/>
          <p:cNvGrpSpPr/>
          <p:nvPr/>
        </p:nvGrpSpPr>
        <p:grpSpPr>
          <a:xfrm>
            <a:off x="2915816" y="2132856"/>
            <a:ext cx="6228184" cy="2448272"/>
            <a:chOff x="2915816" y="2132856"/>
            <a:chExt cx="6228184" cy="2448272"/>
          </a:xfrm>
        </p:grpSpPr>
        <p:sp>
          <p:nvSpPr>
            <p:cNvPr id="20" name="Ellipse 19"/>
            <p:cNvSpPr/>
            <p:nvPr/>
          </p:nvSpPr>
          <p:spPr>
            <a:xfrm>
              <a:off x="5148064" y="2924944"/>
              <a:ext cx="2520280" cy="1656184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rgbClr val="000000"/>
                  </a:solidFill>
                </a:rPr>
                <a:t>yes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  <p:sp>
          <p:nvSpPr>
            <p:cNvPr id="21" name="Ellipse 20"/>
            <p:cNvSpPr/>
            <p:nvPr/>
          </p:nvSpPr>
          <p:spPr>
            <a:xfrm>
              <a:off x="2915816" y="2204864"/>
              <a:ext cx="2520280" cy="1656184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solidFill>
                  <a:srgbClr val="000000"/>
                </a:solidFill>
              </a:endParaRP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2987824" y="2996952"/>
              <a:ext cx="10528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maybe</a:t>
              </a:r>
            </a:p>
          </p:txBody>
        </p:sp>
        <p:sp>
          <p:nvSpPr>
            <p:cNvPr id="23" name="Ellipse 22"/>
            <p:cNvSpPr/>
            <p:nvPr/>
          </p:nvSpPr>
          <p:spPr>
            <a:xfrm rot="2118588">
              <a:off x="6516216" y="2132856"/>
              <a:ext cx="2627784" cy="1296144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7619544" y="2708920"/>
              <a:ext cx="5528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No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3291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and expressivity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ym typeface="Symbol"/>
              </a:rPr>
              <a:t>Datalog</a:t>
            </a:r>
            <a:r>
              <a:rPr lang="en-US" sz="2400" dirty="0" smtClean="0">
                <a:sym typeface="Symbol"/>
              </a:rPr>
              <a:t> and </a:t>
            </a:r>
            <a:r>
              <a:rPr lang="en-US" sz="2400" dirty="0" err="1"/>
              <a:t>Datalog</a:t>
            </a:r>
            <a:r>
              <a:rPr lang="en-US" sz="2400" b="1" baseline="30000" dirty="0" smtClean="0"/>
              <a:t>¬ </a:t>
            </a:r>
            <a:r>
              <a:rPr lang="en-US" sz="2400" dirty="0" smtClean="0">
                <a:sym typeface="Symbol"/>
              </a:rPr>
              <a:t>evaluations are  easy</a:t>
            </a:r>
          </a:p>
          <a:p>
            <a:r>
              <a:rPr lang="en-US" sz="2400" b="1" dirty="0" err="1" smtClean="0">
                <a:solidFill>
                  <a:srgbClr val="FF0000"/>
                </a:solidFill>
                <a:sym typeface="Symbol"/>
              </a:rPr>
              <a:t>Datalog</a:t>
            </a:r>
            <a:r>
              <a:rPr lang="en-US" sz="2400" b="1" dirty="0" smtClean="0">
                <a:solidFill>
                  <a:srgbClr val="FF0000"/>
                </a:solidFill>
                <a:sym typeface="Symbol"/>
              </a:rPr>
              <a:t>⊂ Ptime</a:t>
            </a:r>
          </a:p>
          <a:p>
            <a:pPr lvl="1" indent="-342900"/>
            <a:r>
              <a:rPr lang="en-US" sz="2000" dirty="0" smtClean="0">
                <a:sym typeface="Symbol"/>
              </a:rPr>
              <a:t>In the data</a:t>
            </a:r>
          </a:p>
          <a:p>
            <a:pPr lvl="1" indent="-342900"/>
            <a:r>
              <a:rPr lang="en-US" sz="2000" dirty="0" smtClean="0">
                <a:sym typeface="Symbol"/>
              </a:rPr>
              <a:t>Inclusion in ptime: polynomial number of stages; each stage in ptime</a:t>
            </a:r>
          </a:p>
          <a:p>
            <a:pPr lvl="1" indent="-342900"/>
            <a:r>
              <a:rPr lang="en-US" sz="2000" dirty="0" smtClean="0">
                <a:sym typeface="Symbol"/>
              </a:rPr>
              <a:t>Strict: Expresses only monotone queries; </a:t>
            </a:r>
          </a:p>
          <a:p>
            <a:pPr lvl="1" indent="-342900"/>
            <a:r>
              <a:rPr lang="en-US" sz="2000" dirty="0" smtClean="0"/>
              <a:t>But </a:t>
            </a:r>
            <a:r>
              <a:rPr lang="en-US" sz="2000" dirty="0"/>
              <a:t>does not </a:t>
            </a:r>
            <a:r>
              <a:rPr lang="en-US" sz="2000" dirty="0" smtClean="0"/>
              <a:t>even express </a:t>
            </a:r>
            <a:r>
              <a:rPr lang="en-US" sz="2000" dirty="0"/>
              <a:t>all PTIME </a:t>
            </a:r>
            <a:r>
              <a:rPr lang="en-US" sz="2000" dirty="0" smtClean="0"/>
              <a:t>monotone queries</a:t>
            </a:r>
            <a:endParaRPr lang="en-US" sz="2400" dirty="0" smtClean="0"/>
          </a:p>
          <a:p>
            <a:endParaRPr lang="en-US" sz="2400" dirty="0">
              <a:sym typeface="Symbol"/>
            </a:endParaRPr>
          </a:p>
          <a:p>
            <a:r>
              <a:rPr lang="en-US" sz="2400" b="1" dirty="0" err="1" smtClean="0">
                <a:solidFill>
                  <a:srgbClr val="FF0000"/>
                </a:solidFill>
              </a:rPr>
              <a:t>Datalog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¬ </a:t>
            </a:r>
            <a:r>
              <a:rPr lang="en-US" sz="2400" b="1" dirty="0" smtClean="0">
                <a:solidFill>
                  <a:srgbClr val="FF0000"/>
                </a:solidFill>
              </a:rPr>
              <a:t> with well</a:t>
            </a:r>
            <a:r>
              <a:rPr lang="en-US" sz="2400" b="1" dirty="0">
                <a:solidFill>
                  <a:srgbClr val="FF0000"/>
                </a:solidFill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</a:rPr>
              <a:t>founded semantics = fixpoint 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⊂ Ptime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/>
            <a:r>
              <a:rPr lang="en-US" sz="2000" dirty="0" smtClean="0"/>
              <a:t>In the data </a:t>
            </a:r>
          </a:p>
          <a:p>
            <a:pPr lvl="1"/>
            <a:r>
              <a:rPr lang="en-US" sz="2000" dirty="0" smtClean="0"/>
              <a:t>On ordered databases, it is exactly PTIME</a:t>
            </a:r>
            <a:endParaRPr lang="en-US" sz="2000" dirty="0" smtClean="0">
              <a:sym typeface="Symbol"/>
            </a:endParaRPr>
          </a:p>
          <a:p>
            <a:pPr marL="0" indent="0">
              <a:buNone/>
            </a:pPr>
            <a:endParaRPr lang="en-US" sz="2400" dirty="0">
              <a:sym typeface="Symbol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B929-30E1-734F-B78D-1D6A0F3F0512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236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Datalog revival</a:t>
            </a:r>
            <a:endParaRPr lang="en-US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6BA1C-69BE-A24C-A4F0-A49EBA091BEE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36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Datalog revival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Datalog needs to be extended to be useful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Updates,</a:t>
            </a:r>
            <a:r>
              <a:rPr lang="en-US" sz="2400" dirty="0"/>
              <a:t> </a:t>
            </a:r>
            <a:r>
              <a:rPr lang="en-US" sz="2400" dirty="0"/>
              <a:t>v</a:t>
            </a:r>
            <a:r>
              <a:rPr lang="en-US" sz="2400" dirty="0" smtClean="0"/>
              <a:t>alue creation</a:t>
            </a:r>
            <a:r>
              <a:rPr lang="en-US" sz="2400" dirty="0" smtClean="0"/>
              <a:t>, </a:t>
            </a:r>
            <a:r>
              <a:rPr lang="en-US" sz="2400" dirty="0" err="1"/>
              <a:t>n</a:t>
            </a:r>
            <a:r>
              <a:rPr lang="en-US" sz="2400" dirty="0" err="1" smtClean="0"/>
              <a:t>ondeterminism</a:t>
            </a: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		[</a:t>
            </a:r>
            <a:r>
              <a:rPr lang="en-US" sz="2400" dirty="0"/>
              <a:t>e.g. A., Vianu</a:t>
            </a:r>
            <a:r>
              <a:rPr lang="en-US" sz="2400" dirty="0" smtClean="0"/>
              <a:t>]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Skolem</a:t>
            </a:r>
            <a:r>
              <a:rPr lang="en-US" sz="2400" dirty="0" smtClean="0"/>
              <a:t> </a:t>
            </a:r>
            <a:r>
              <a:rPr lang="en-US" sz="2400" dirty="0" smtClean="0"/>
              <a:t>		[</a:t>
            </a:r>
            <a:r>
              <a:rPr lang="en-US" sz="2400" dirty="0"/>
              <a:t>e.g</a:t>
            </a:r>
            <a:r>
              <a:rPr lang="en-US" sz="2400" dirty="0" smtClean="0"/>
              <a:t>. </a:t>
            </a:r>
            <a:r>
              <a:rPr lang="en-US" sz="2400" dirty="0" err="1" smtClean="0"/>
              <a:t>Gottlob</a:t>
            </a:r>
            <a:r>
              <a:rPr lang="en-US" sz="2400" dirty="0" smtClean="0"/>
              <a:t>]</a:t>
            </a:r>
          </a:p>
          <a:p>
            <a:pPr>
              <a:buNone/>
            </a:pPr>
            <a:r>
              <a:rPr lang="en-US" sz="2400" dirty="0" smtClean="0"/>
              <a:t>	Constraints</a:t>
            </a:r>
            <a:r>
              <a:rPr lang="en-US" sz="2400" dirty="0"/>
              <a:t>		[e.g. </a:t>
            </a:r>
            <a:r>
              <a:rPr lang="en-US" sz="2400" dirty="0" err="1"/>
              <a:t>Revesz</a:t>
            </a:r>
            <a:r>
              <a:rPr lang="en-US" sz="2400" dirty="0" smtClean="0"/>
              <a:t>]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	Time 		[e.g. </a:t>
            </a:r>
            <a:r>
              <a:rPr lang="en-US" sz="2400" dirty="0" err="1"/>
              <a:t>Chomicki</a:t>
            </a:r>
            <a:r>
              <a:rPr lang="en-US" sz="2400" dirty="0" smtClean="0"/>
              <a:t>]</a:t>
            </a:r>
          </a:p>
          <a:p>
            <a:pPr>
              <a:buNone/>
            </a:pPr>
            <a:r>
              <a:rPr lang="en-US" sz="2400" dirty="0" smtClean="0"/>
              <a:t>	Distribution 	[e.g. </a:t>
            </a:r>
            <a:r>
              <a:rPr lang="en-US" sz="2400" i="1" dirty="0" err="1" smtClean="0"/>
              <a:t>ActiveXML</a:t>
            </a:r>
            <a:r>
              <a:rPr lang="en-US" sz="2400" dirty="0" smtClean="0"/>
              <a:t>]</a:t>
            </a:r>
          </a:p>
          <a:p>
            <a:pPr>
              <a:buNone/>
            </a:pPr>
            <a:r>
              <a:rPr lang="en-US" sz="2400" dirty="0" smtClean="0"/>
              <a:t>	Trees   		[e.g</a:t>
            </a:r>
            <a:r>
              <a:rPr lang="en-US" sz="2400" dirty="0"/>
              <a:t>. </a:t>
            </a:r>
            <a:r>
              <a:rPr lang="en-US" sz="2400" i="1" dirty="0" err="1"/>
              <a:t>ActiveXML</a:t>
            </a:r>
            <a:r>
              <a:rPr lang="en-US" sz="2400" dirty="0" smtClean="0"/>
              <a:t>]	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	Aggregations 	[e.g. </a:t>
            </a:r>
            <a:r>
              <a:rPr lang="en-US" sz="2400" dirty="0" err="1"/>
              <a:t>Consens</a:t>
            </a:r>
            <a:r>
              <a:rPr lang="en-US" sz="2400" dirty="0"/>
              <a:t> and </a:t>
            </a:r>
            <a:r>
              <a:rPr lang="en-US" sz="2400" dirty="0" err="1" smtClean="0"/>
              <a:t>Mendelzon</a:t>
            </a:r>
            <a:r>
              <a:rPr lang="en-US" sz="2400" dirty="0" smtClean="0"/>
              <a:t>]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Delegation	</a:t>
            </a:r>
            <a:r>
              <a:rPr lang="en-US" sz="2400" dirty="0" smtClean="0"/>
              <a:t>	[</a:t>
            </a:r>
            <a:r>
              <a:rPr lang="en-US" sz="2400" dirty="0"/>
              <a:t>e.g. </a:t>
            </a:r>
            <a:r>
              <a:rPr lang="en-US" sz="2400" dirty="0" smtClean="0"/>
              <a:t> </a:t>
            </a:r>
            <a:r>
              <a:rPr lang="en-US" sz="2400" i="1" dirty="0"/>
              <a:t>Webdamlog</a:t>
            </a:r>
            <a:r>
              <a:rPr lang="en-US" sz="2400" dirty="0"/>
              <a:t>]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AAAA-9C73-6A49-9034-EAF6BFCB522D}" type="datetime1">
              <a:rPr lang="en-US" smtClean="0"/>
              <a:t>5/9/12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37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Datalog revival: different domains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Declarative networking 		[e.g.  Lou et al]</a:t>
            </a:r>
          </a:p>
          <a:p>
            <a:pPr>
              <a:buNone/>
            </a:pPr>
            <a:r>
              <a:rPr lang="en-US" sz="2400" dirty="0"/>
              <a:t>Data integration and exchange 	[e.g.  Clio, Orchestra</a:t>
            </a:r>
            <a:r>
              <a:rPr lang="en-US" sz="2400" dirty="0" smtClean="0"/>
              <a:t>]</a:t>
            </a:r>
          </a:p>
          <a:p>
            <a:pPr>
              <a:buNone/>
            </a:pPr>
            <a:r>
              <a:rPr lang="en-US" sz="2400" dirty="0" smtClean="0"/>
              <a:t>Program verification 		</a:t>
            </a:r>
            <a:r>
              <a:rPr lang="en-US" sz="2400" dirty="0" smtClean="0"/>
              <a:t>	[</a:t>
            </a:r>
            <a:r>
              <a:rPr lang="en-US" sz="2400" dirty="0" smtClean="0"/>
              <a:t>e.g.  </a:t>
            </a:r>
            <a:r>
              <a:rPr lang="en-US" sz="2400" dirty="0" err="1" smtClean="0"/>
              <a:t>Semmle</a:t>
            </a:r>
            <a:r>
              <a:rPr lang="en-US" sz="2400" dirty="0" smtClean="0"/>
              <a:t>]</a:t>
            </a:r>
          </a:p>
          <a:p>
            <a:pPr>
              <a:buNone/>
            </a:pPr>
            <a:r>
              <a:rPr lang="en-US" sz="2400" dirty="0" smtClean="0"/>
              <a:t>Data extraction from the Web 	[e.g.  </a:t>
            </a:r>
            <a:r>
              <a:rPr lang="en-US" sz="2400" dirty="0" err="1" smtClean="0"/>
              <a:t>Gottlob</a:t>
            </a:r>
            <a:r>
              <a:rPr lang="en-US" sz="2400" dirty="0" smtClean="0"/>
              <a:t>, </a:t>
            </a:r>
            <a:r>
              <a:rPr lang="en-US" sz="2400" dirty="0" err="1" smtClean="0"/>
              <a:t>Lixto</a:t>
            </a:r>
            <a:r>
              <a:rPr lang="en-US" sz="2400" dirty="0" smtClean="0"/>
              <a:t>]</a:t>
            </a:r>
          </a:p>
          <a:p>
            <a:pPr>
              <a:buNone/>
            </a:pPr>
            <a:r>
              <a:rPr lang="en-US" sz="2400" dirty="0" smtClean="0"/>
              <a:t>Knowledge representation	</a:t>
            </a:r>
            <a:r>
              <a:rPr lang="en-US" sz="2400" dirty="0" smtClean="0"/>
              <a:t>	[</a:t>
            </a:r>
            <a:r>
              <a:rPr lang="en-US" sz="2400" dirty="0"/>
              <a:t>e.g.  </a:t>
            </a:r>
            <a:r>
              <a:rPr lang="en-US" sz="2400" dirty="0" err="1" smtClean="0"/>
              <a:t>Gottlob</a:t>
            </a:r>
            <a:r>
              <a:rPr lang="en-US" sz="2400" dirty="0" smtClean="0"/>
              <a:t>]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Artifact and workflows 		[e.g.  </a:t>
            </a:r>
            <a:r>
              <a:rPr lang="en-US" sz="2400" dirty="0" err="1"/>
              <a:t>ActiveXML</a:t>
            </a:r>
            <a:r>
              <a:rPr lang="en-US" sz="2400" dirty="0"/>
              <a:t>] </a:t>
            </a:r>
            <a:r>
              <a:rPr lang="en-US" sz="2400" dirty="0" smtClean="0"/>
              <a:t>	   ☚</a:t>
            </a:r>
          </a:p>
          <a:p>
            <a:pPr>
              <a:buNone/>
            </a:pPr>
            <a:r>
              <a:rPr lang="en-US" sz="2400" dirty="0" smtClean="0"/>
              <a:t>Web data management 		[e.g.  Webdamlog]</a:t>
            </a:r>
            <a:r>
              <a:rPr lang="en-US" sz="2400" dirty="0"/>
              <a:t>	 </a:t>
            </a:r>
            <a:r>
              <a:rPr lang="en-US" sz="2400" dirty="0" smtClean="0"/>
              <a:t>  ☛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3D36-4F44-214F-8068-BD8523A9C114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38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Declarative networking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Traditional vs. declarative</a:t>
            </a:r>
          </a:p>
          <a:p>
            <a:pPr lvl="1">
              <a:buNone/>
            </a:pPr>
            <a:r>
              <a:rPr lang="en-US" dirty="0" smtClean="0"/>
              <a:t>Network state		Distributed database</a:t>
            </a:r>
          </a:p>
          <a:p>
            <a:pPr lvl="1">
              <a:buNone/>
            </a:pPr>
            <a:r>
              <a:rPr lang="en-US" dirty="0" smtClean="0"/>
              <a:t>Network protocol		Datalog </a:t>
            </a:r>
            <a:r>
              <a:rPr lang="en-US" dirty="0" smtClean="0"/>
              <a:t>progra</a:t>
            </a:r>
            <a:r>
              <a:rPr lang="en-US" dirty="0"/>
              <a:t>m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Messages			Messages</a:t>
            </a:r>
          </a:p>
          <a:p>
            <a:pPr>
              <a:buNone/>
            </a:pPr>
            <a:r>
              <a:rPr lang="en-US" dirty="0" smtClean="0"/>
              <a:t>Series </a:t>
            </a:r>
            <a:r>
              <a:rPr lang="en-US" dirty="0" smtClean="0"/>
              <a:t>of languages/systems from </a:t>
            </a:r>
            <a:r>
              <a:rPr lang="en-US" dirty="0" err="1" smtClean="0"/>
              <a:t>Hellerstein</a:t>
            </a:r>
            <a:r>
              <a:rPr lang="en-US" dirty="0" smtClean="0"/>
              <a:t> groups in Berkeley</a:t>
            </a:r>
          </a:p>
          <a:p>
            <a:pPr lvl="1"/>
            <a:r>
              <a:rPr lang="en-US" dirty="0" err="1" smtClean="0"/>
              <a:t>Overlog</a:t>
            </a:r>
            <a:r>
              <a:rPr lang="en-US" dirty="0" smtClean="0"/>
              <a:t>, bloom, </a:t>
            </a:r>
            <a:r>
              <a:rPr lang="en-US" dirty="0" err="1" smtClean="0"/>
              <a:t>dedalus</a:t>
            </a:r>
            <a:r>
              <a:rPr lang="en-US" dirty="0" smtClean="0"/>
              <a:t>, bud…</a:t>
            </a:r>
          </a:p>
          <a:p>
            <a:pPr lvl="1"/>
            <a:r>
              <a:rPr lang="en-US" dirty="0" smtClean="0"/>
              <a:t>Performance: </a:t>
            </a:r>
            <a:r>
              <a:rPr lang="en-US" dirty="0" smtClean="0"/>
              <a:t>scalability</a:t>
            </a:r>
          </a:p>
          <a:p>
            <a:pPr>
              <a:buNone/>
            </a:pPr>
            <a:r>
              <a:rPr lang="en-US" dirty="0"/>
              <a:t>Many systems have been developed</a:t>
            </a:r>
          </a:p>
          <a:p>
            <a:pPr lvl="1">
              <a:buNone/>
            </a:pPr>
            <a:r>
              <a:rPr lang="en-US" dirty="0"/>
              <a:t>Internet routing</a:t>
            </a:r>
          </a:p>
          <a:p>
            <a:pPr lvl="1">
              <a:buNone/>
            </a:pPr>
            <a:r>
              <a:rPr lang="en-US" dirty="0"/>
              <a:t>Overlay networks</a:t>
            </a:r>
          </a:p>
          <a:p>
            <a:pPr lvl="1">
              <a:buNone/>
            </a:pPr>
            <a:r>
              <a:rPr lang="en-US" dirty="0"/>
              <a:t>Sensor networks</a:t>
            </a:r>
          </a:p>
          <a:p>
            <a:pPr lvl="1">
              <a:buNone/>
            </a:pPr>
            <a:r>
              <a:rPr lang="en-US" dirty="0"/>
              <a:t>…</a:t>
            </a:r>
          </a:p>
          <a:p>
            <a:pPr lvl="1"/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83E-CF51-4E47-9839-F231E815F7FA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39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Datalog</a:t>
            </a:r>
            <a:endParaRPr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CAAAC-3758-4240-9A4C-8986B8ABEDED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7889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integration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∀</a:t>
            </a:r>
            <a:r>
              <a:rPr lang="en-US" sz="2400" dirty="0" err="1" smtClean="0"/>
              <a:t>Eid</a:t>
            </a:r>
            <a:r>
              <a:rPr lang="en-US" sz="2400" dirty="0" smtClean="0"/>
              <a:t>, Name, </a:t>
            </a:r>
            <a:r>
              <a:rPr lang="en-US" sz="2400" dirty="0" err="1" smtClean="0"/>
              <a:t>Addr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( employee(</a:t>
            </a:r>
            <a:r>
              <a:rPr lang="en-US" sz="2400" dirty="0" err="1" smtClean="0"/>
              <a:t>Eid</a:t>
            </a:r>
            <a:r>
              <a:rPr lang="en-US" sz="2400" dirty="0" smtClean="0"/>
              <a:t>, Name, </a:t>
            </a:r>
            <a:r>
              <a:rPr lang="en-US" sz="2400" dirty="0" err="1" smtClean="0"/>
              <a:t>Addr</a:t>
            </a:r>
            <a:r>
              <a:rPr lang="en-US" sz="2400" dirty="0" smtClean="0"/>
              <a:t>) </a:t>
            </a:r>
            <a:r>
              <a:rPr lang="en-US" sz="2400" dirty="0" smtClean="0">
                <a:sym typeface="Symbol"/>
              </a:rPr>
              <a:t>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		∃ </a:t>
            </a:r>
            <a:r>
              <a:rPr lang="en-US" sz="2400" dirty="0" err="1" smtClean="0"/>
              <a:t>Ssn</a:t>
            </a:r>
            <a:r>
              <a:rPr lang="en-US" sz="2400" dirty="0" smtClean="0"/>
              <a:t> ( name(</a:t>
            </a:r>
            <a:r>
              <a:rPr lang="en-US" sz="2400" dirty="0" err="1" smtClean="0"/>
              <a:t>Ssn</a:t>
            </a:r>
            <a:r>
              <a:rPr lang="en-US" sz="2400" dirty="0" smtClean="0"/>
              <a:t>, Name) ∧ address(</a:t>
            </a:r>
            <a:r>
              <a:rPr lang="en-US" sz="2400" dirty="0" err="1" smtClean="0"/>
              <a:t>Ssn</a:t>
            </a:r>
            <a:r>
              <a:rPr lang="en-US" sz="2400" dirty="0" smtClean="0"/>
              <a:t>, </a:t>
            </a:r>
            <a:r>
              <a:rPr lang="en-US" sz="2400" dirty="0" err="1" smtClean="0"/>
              <a:t>Addr</a:t>
            </a:r>
            <a:r>
              <a:rPr lang="en-US" sz="2400" dirty="0" smtClean="0"/>
              <a:t>) ) 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Use “inverse” rules with </a:t>
            </a:r>
            <a:r>
              <a:rPr lang="en-US" sz="2400" dirty="0" err="1" smtClean="0"/>
              <a:t>Skolem</a:t>
            </a:r>
            <a:endParaRPr lang="en-US" sz="2400" dirty="0" smtClean="0"/>
          </a:p>
          <a:p>
            <a:pPr lvl="1">
              <a:buNone/>
            </a:pPr>
            <a:r>
              <a:rPr lang="en-US" sz="2000" dirty="0" smtClean="0"/>
              <a:t>name(</a:t>
            </a:r>
            <a:r>
              <a:rPr lang="en-US" sz="2000" b="1" dirty="0" err="1" smtClean="0">
                <a:solidFill>
                  <a:srgbClr val="FF0000"/>
                </a:solidFill>
              </a:rPr>
              <a:t>ssn</a:t>
            </a:r>
            <a:r>
              <a:rPr lang="en-US" sz="2000" b="1" dirty="0" smtClean="0">
                <a:solidFill>
                  <a:srgbClr val="FF0000"/>
                </a:solidFill>
              </a:rPr>
              <a:t>(Name, </a:t>
            </a:r>
            <a:r>
              <a:rPr lang="en-US" sz="2000" b="1" dirty="0" err="1" smtClean="0">
                <a:solidFill>
                  <a:srgbClr val="FF0000"/>
                </a:solidFill>
              </a:rPr>
              <a:t>Addr</a:t>
            </a:r>
            <a:r>
              <a:rPr lang="en-US" sz="2000" dirty="0" smtClean="0"/>
              <a:t>), Name) </a:t>
            </a:r>
            <a:r>
              <a:rPr lang="en-US" sz="2000" dirty="0" smtClean="0"/>
              <a:t>	← </a:t>
            </a:r>
            <a:r>
              <a:rPr lang="en-US" sz="2000" dirty="0" smtClean="0"/>
              <a:t>employee(X, Name, </a:t>
            </a:r>
            <a:r>
              <a:rPr lang="en-US" sz="2000" dirty="0" err="1" smtClean="0"/>
              <a:t>Addr</a:t>
            </a:r>
            <a:r>
              <a:rPr lang="en-US" sz="2000" dirty="0" smtClean="0"/>
              <a:t>)</a:t>
            </a:r>
          </a:p>
          <a:p>
            <a:pPr lvl="1">
              <a:buNone/>
            </a:pPr>
            <a:r>
              <a:rPr lang="en-US" sz="2000" dirty="0" smtClean="0"/>
              <a:t>address(</a:t>
            </a:r>
            <a:r>
              <a:rPr lang="en-US" sz="2000" dirty="0" err="1" smtClean="0">
                <a:solidFill>
                  <a:srgbClr val="FF0000"/>
                </a:solidFill>
              </a:rPr>
              <a:t>ssn</a:t>
            </a:r>
            <a:r>
              <a:rPr lang="en-US" sz="2000" dirty="0" smtClean="0">
                <a:solidFill>
                  <a:srgbClr val="FF0000"/>
                </a:solidFill>
              </a:rPr>
              <a:t>(Name, </a:t>
            </a:r>
            <a:r>
              <a:rPr lang="en-US" sz="2000" dirty="0" err="1" smtClean="0">
                <a:solidFill>
                  <a:srgbClr val="FF0000"/>
                </a:solidFill>
              </a:rPr>
              <a:t>Addr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r>
              <a:rPr lang="en-US" sz="2000" dirty="0" smtClean="0"/>
              <a:t>, </a:t>
            </a:r>
            <a:r>
              <a:rPr lang="en-US" sz="2000" dirty="0" err="1" smtClean="0"/>
              <a:t>Addr</a:t>
            </a:r>
            <a:r>
              <a:rPr lang="en-US" sz="2000" dirty="0" smtClean="0"/>
              <a:t>) </a:t>
            </a:r>
            <a:r>
              <a:rPr lang="en-US" sz="2000" dirty="0"/>
              <a:t>	</a:t>
            </a:r>
            <a:r>
              <a:rPr lang="en-US" sz="2000" dirty="0" smtClean="0"/>
              <a:t>← employee</a:t>
            </a:r>
            <a:r>
              <a:rPr lang="en-US" sz="2000" dirty="0" smtClean="0"/>
              <a:t>(X, Name, </a:t>
            </a:r>
            <a:r>
              <a:rPr lang="en-US" sz="2000" dirty="0" err="1" smtClean="0"/>
              <a:t>Addr</a:t>
            </a:r>
            <a:r>
              <a:rPr lang="en-US" sz="2000" dirty="0" smtClean="0"/>
              <a:t>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Possibly infinite chase and  issues with termination</a:t>
            </a:r>
            <a:endParaRPr lang="en-US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311F-8702-9846-BEE0-2D5A79BB1DC7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40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analysis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Analyze the possible runs of a program</a:t>
            </a:r>
          </a:p>
          <a:p>
            <a:pPr>
              <a:buNone/>
            </a:pPr>
            <a:r>
              <a:rPr lang="en-US" sz="2400" dirty="0" smtClean="0"/>
              <a:t>Recursion </a:t>
            </a:r>
          </a:p>
          <a:p>
            <a:pPr>
              <a:buNone/>
            </a:pPr>
            <a:r>
              <a:rPr lang="en-US" sz="2400" dirty="0" smtClean="0"/>
              <a:t>Lots of possible runs – lots of data</a:t>
            </a:r>
          </a:p>
          <a:p>
            <a:pPr lvl="1"/>
            <a:r>
              <a:rPr lang="en-US" sz="2000" dirty="0" smtClean="0"/>
              <a:t>Optimization techniques are essential</a:t>
            </a:r>
          </a:p>
          <a:p>
            <a:pPr lvl="1"/>
            <a:r>
              <a:rPr lang="en-US" sz="2000" dirty="0" smtClean="0"/>
              <a:t>Semi-naïve, Magic Sets, Typed-based optimization</a:t>
            </a:r>
            <a:endParaRPr lang="en-US" sz="2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A73A4-3FDA-374B-8FE7-B8E60B97BA71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41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smtClean="0"/>
              <a:t>extraction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Georg’s talk next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CAAAC-3758-4240-9A4C-8986B8ABEDED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42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313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A4F4-BB6B-C74B-8A80-AB0ABDB4D448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43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Give precise semantics to the extensions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Some challenges for the Web</a:t>
            </a:r>
            <a:endParaRPr lang="en-US" dirty="0"/>
          </a:p>
          <a:p>
            <a:r>
              <a:rPr lang="en-US" dirty="0" smtClean="0"/>
              <a:t>Scaling to large </a:t>
            </a:r>
            <a:r>
              <a:rPr lang="en-US" dirty="0" smtClean="0"/>
              <a:t>volumes		Berkeley’s works</a:t>
            </a:r>
            <a:endParaRPr lang="en-US" dirty="0" smtClean="0"/>
          </a:p>
          <a:p>
            <a:r>
              <a:rPr lang="en-US" dirty="0" smtClean="0"/>
              <a:t>Datalog with distribution		</a:t>
            </a:r>
          </a:p>
          <a:p>
            <a:r>
              <a:rPr lang="en-US" dirty="0" smtClean="0"/>
              <a:t>Datalog with uncertainty </a:t>
            </a:r>
            <a:endParaRPr lang="en-US" dirty="0"/>
          </a:p>
          <a:p>
            <a:r>
              <a:rPr lang="en-US" dirty="0" smtClean="0"/>
              <a:t>Datalog with inconsistencies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74D3-F48A-3646-807D-E7D1F9A44E69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44</a:t>
            </a:fld>
            <a:endParaRPr lang="fr-FR"/>
          </a:p>
        </p:txBody>
      </p:sp>
      <p:sp>
        <p:nvSpPr>
          <p:cNvPr id="6" name="Accolade fermante 5"/>
          <p:cNvSpPr/>
          <p:nvPr/>
        </p:nvSpPr>
        <p:spPr>
          <a:xfrm>
            <a:off x="5220072" y="3789040"/>
            <a:ext cx="504056" cy="13681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ZoneTexte 6"/>
          <p:cNvSpPr txBox="1"/>
          <p:nvPr/>
        </p:nvSpPr>
        <p:spPr>
          <a:xfrm>
            <a:off x="5940152" y="3933056"/>
            <a:ext cx="2664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Webdamlog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3200" dirty="0" smtClean="0"/>
              <a:t>☛</a:t>
            </a:r>
            <a:endParaRPr lang="en-US" sz="32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252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664B-1073-E240-AC4E-471DAD446863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45</a:t>
            </a:fld>
            <a:endParaRPr lang="fr-FR"/>
          </a:p>
        </p:txBody>
      </p:sp>
      <p:grpSp>
        <p:nvGrpSpPr>
          <p:cNvPr id="2" name="Groupe 7"/>
          <p:cNvGrpSpPr/>
          <p:nvPr/>
        </p:nvGrpSpPr>
        <p:grpSpPr>
          <a:xfrm>
            <a:off x="6156176" y="1196752"/>
            <a:ext cx="2448272" cy="2361454"/>
            <a:chOff x="6121630" y="2754199"/>
            <a:chExt cx="3578673" cy="3653036"/>
          </a:xfrm>
        </p:grpSpPr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6131603" y="4629150"/>
              <a:ext cx="3568700" cy="398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lnSpc>
                  <a:spcPct val="109000"/>
                </a:lnSpc>
                <a:spcBef>
                  <a:spcPts val="788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fr-FR" dirty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296703" y="3149600"/>
              <a:ext cx="800100" cy="1397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21630" y="2754199"/>
              <a:ext cx="3022370" cy="3653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à coins arrondis 11"/>
            <p:cNvSpPr/>
            <p:nvPr/>
          </p:nvSpPr>
          <p:spPr bwMode="auto">
            <a:xfrm>
              <a:off x="6568225" y="2884877"/>
              <a:ext cx="1390918" cy="553792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cript MT Bold" pitchFamily="66" charset="0"/>
                </a:rPr>
                <a:t>Merci</a:t>
              </a:r>
              <a:r>
                <a:rPr kumimoji="0" lang="en-US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cript MT Bold" pitchFamily="66" charset="0"/>
                </a:rPr>
                <a:t> </a:t>
              </a:r>
              <a:r>
                <a:rPr kumimoji="0" lang="en-US" sz="2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cript MT Bold" pitchFamily="66" charset="0"/>
                </a:rPr>
                <a:t>!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MT Bold" pitchFamily="66" charset="0"/>
              </a:endParaRPr>
            </a:p>
          </p:txBody>
        </p:sp>
      </p:grpSp>
      <p:sp>
        <p:nvSpPr>
          <p:cNvPr id="13" name="Espace réservé de la date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7819A46-6734-574E-AFDD-5C16C1CEF941}" type="datetime1">
              <a:rPr lang="en-US" smtClean="0"/>
              <a:pPr/>
              <a:t>5/9/12</a:t>
            </a:fld>
            <a:endParaRPr lang="fr-FR" dirty="0"/>
          </a:p>
        </p:txBody>
      </p:sp>
      <p:sp>
        <p:nvSpPr>
          <p:cNvPr id="14" name="Espace réservé du numéro de diapositiv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9128B45-356E-4A35-ADDB-0EE72B20EEE7}" type="slidenum">
              <a:rPr lang="fr-FR" smtClean="0"/>
              <a:pPr/>
              <a:t>45</a:t>
            </a:fld>
            <a:endParaRPr lang="fr-FR" dirty="0"/>
          </a:p>
        </p:txBody>
      </p:sp>
      <p:sp>
        <p:nvSpPr>
          <p:cNvPr id="15" name="Espace réservé de la date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451C13-7345-DC44-87B4-2536F1EA29F8}" type="datetime1">
              <a:rPr lang="en-US" smtClean="0"/>
              <a:pPr/>
              <a:t>5/9/12</a:t>
            </a:fld>
            <a:endParaRPr lang="fr-FR"/>
          </a:p>
        </p:txBody>
      </p:sp>
      <p:sp>
        <p:nvSpPr>
          <p:cNvPr id="16" name="Espace réservé du numéro de diapositiv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9128B45-356E-4A35-ADDB-0EE72B20EEE7}" type="slidenum">
              <a:rPr lang="fr-FR" smtClean="0"/>
              <a:pPr/>
              <a:t>45</a:t>
            </a:fld>
            <a:endParaRPr lang="fr-FR"/>
          </a:p>
        </p:txBody>
      </p:sp>
      <p:pic>
        <p:nvPicPr>
          <p:cNvPr id="17" name="Image 16" descr="cacha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190" y="5908231"/>
            <a:ext cx="1522258" cy="761129"/>
          </a:xfrm>
          <a:prstGeom prst="rect">
            <a:avLst/>
          </a:prstGeom>
        </p:spPr>
      </p:pic>
      <p:pic>
        <p:nvPicPr>
          <p:cNvPr id="18" name="Image 17" descr="college.jpe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766" y="5874581"/>
            <a:ext cx="2049394" cy="794779"/>
          </a:xfrm>
          <a:prstGeom prst="rect">
            <a:avLst/>
          </a:prstGeom>
        </p:spPr>
      </p:pic>
      <p:pic>
        <p:nvPicPr>
          <p:cNvPr id="19" name="Image 18" descr="logoinria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916976"/>
            <a:ext cx="2506128" cy="75238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539322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Georg </a:t>
            </a:r>
            <a:r>
              <a:rPr lang="en-US" dirty="0" err="1"/>
              <a:t>Gottlob</a:t>
            </a:r>
            <a:r>
              <a:rPr lang="en-US" dirty="0"/>
              <a:t>,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6275040" cy="4641379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Professor </a:t>
            </a:r>
            <a:r>
              <a:rPr lang="en-US" sz="2600" dirty="0" smtClean="0"/>
              <a:t>at </a:t>
            </a:r>
            <a:r>
              <a:rPr lang="en-US" sz="2600" b="1" dirty="0">
                <a:solidFill>
                  <a:srgbClr val="FF0000"/>
                </a:solidFill>
              </a:rPr>
              <a:t>Oxford</a:t>
            </a:r>
            <a:r>
              <a:rPr lang="en-US" sz="2600" dirty="0"/>
              <a:t> </a:t>
            </a:r>
            <a:r>
              <a:rPr lang="en-US" sz="2600" dirty="0" smtClean="0"/>
              <a:t>University &amp; </a:t>
            </a:r>
            <a:r>
              <a:rPr lang="en-US" sz="2600" b="1" dirty="0">
                <a:solidFill>
                  <a:srgbClr val="FF0000"/>
                </a:solidFill>
              </a:rPr>
              <a:t>TU </a:t>
            </a:r>
            <a:r>
              <a:rPr lang="en-US" sz="2600" b="1" dirty="0" smtClean="0">
                <a:solidFill>
                  <a:srgbClr val="FF0000"/>
                </a:solidFill>
              </a:rPr>
              <a:t>Wien</a:t>
            </a:r>
            <a:endParaRPr lang="en-US" sz="2600" dirty="0"/>
          </a:p>
          <a:p>
            <a:r>
              <a:rPr lang="en-US" sz="2600" dirty="0"/>
              <a:t>Research:  database, AI, logic and complexity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Fellow </a:t>
            </a:r>
            <a:r>
              <a:rPr lang="en-US" sz="2600" dirty="0"/>
              <a:t>of St </a:t>
            </a:r>
            <a:r>
              <a:rPr lang="en-US" sz="2600" dirty="0" smtClean="0"/>
              <a:t>John's and </a:t>
            </a:r>
            <a:r>
              <a:rPr lang="en-US" sz="2600" b="1" dirty="0" err="1" smtClean="0">
                <a:solidFill>
                  <a:srgbClr val="FF0000"/>
                </a:solidFill>
              </a:rPr>
              <a:t>Ste</a:t>
            </a:r>
            <a:r>
              <a:rPr lang="en-US" sz="2600" b="1" dirty="0" smtClean="0">
                <a:solidFill>
                  <a:srgbClr val="FF0000"/>
                </a:solidFill>
              </a:rPr>
              <a:t> Anne</a:t>
            </a:r>
            <a:r>
              <a:rPr lang="en-US" sz="2600" dirty="0" smtClean="0"/>
              <a:t>’s </a:t>
            </a:r>
            <a:r>
              <a:rPr lang="en-US" sz="2600" dirty="0"/>
              <a:t>College, </a:t>
            </a:r>
            <a:r>
              <a:rPr lang="en-US" sz="2600" dirty="0" smtClean="0"/>
              <a:t>Oxford</a:t>
            </a:r>
            <a:endParaRPr lang="en-US" sz="2600" dirty="0"/>
          </a:p>
          <a:p>
            <a:r>
              <a:rPr lang="en-US" sz="2600" dirty="0" smtClean="0"/>
              <a:t>Fellow</a:t>
            </a:r>
            <a:r>
              <a:rPr lang="en-US" sz="2600" dirty="0" smtClean="0"/>
              <a:t>:  ACM, ECCAI, Royal Society</a:t>
            </a:r>
            <a:endParaRPr lang="en-US" sz="2600" dirty="0"/>
          </a:p>
          <a:p>
            <a:r>
              <a:rPr lang="en-US" sz="2600" dirty="0" smtClean="0"/>
              <a:t>Academy: Austrian, German, </a:t>
            </a:r>
            <a:r>
              <a:rPr lang="en-US" sz="2600" dirty="0" err="1" smtClean="0"/>
              <a:t>Europaea</a:t>
            </a:r>
            <a:endParaRPr lang="en-US" sz="2600" dirty="0" smtClean="0"/>
          </a:p>
          <a:p>
            <a:r>
              <a:rPr lang="en-US" sz="2600" dirty="0" smtClean="0"/>
              <a:t>Program chair: IJCAI, PODS… </a:t>
            </a:r>
          </a:p>
          <a:p>
            <a:endParaRPr lang="en-US" sz="2600" dirty="0" smtClean="0"/>
          </a:p>
          <a:p>
            <a:r>
              <a:rPr lang="en-US" sz="2600" dirty="0" smtClean="0"/>
              <a:t>Founder </a:t>
            </a:r>
            <a:r>
              <a:rPr lang="en-US" sz="2600" dirty="0"/>
              <a:t>of </a:t>
            </a:r>
            <a:r>
              <a:rPr lang="en-US" sz="2600" dirty="0" err="1" smtClean="0"/>
              <a:t>Lixto</a:t>
            </a:r>
            <a:r>
              <a:rPr lang="en-US" sz="2600" dirty="0" smtClean="0"/>
              <a:t>, </a:t>
            </a:r>
            <a:r>
              <a:rPr lang="en-US" sz="2600" dirty="0"/>
              <a:t>a company </a:t>
            </a:r>
            <a:r>
              <a:rPr lang="en-US" sz="2600" dirty="0" smtClean="0"/>
              <a:t>on web </a:t>
            </a:r>
            <a:r>
              <a:rPr lang="en-US" sz="2600" dirty="0"/>
              <a:t>data </a:t>
            </a:r>
            <a:r>
              <a:rPr lang="en-US" sz="2600" dirty="0" smtClean="0"/>
              <a:t>extraction</a:t>
            </a:r>
          </a:p>
          <a:p>
            <a:r>
              <a:rPr lang="en-US" sz="2600" dirty="0" smtClean="0"/>
              <a:t>ERC </a:t>
            </a:r>
            <a:r>
              <a:rPr lang="en-US" sz="2600" dirty="0"/>
              <a:t>Advanced </a:t>
            </a:r>
            <a:r>
              <a:rPr lang="en-US" sz="2600" dirty="0" smtClean="0"/>
              <a:t>Investigator's </a:t>
            </a:r>
            <a:r>
              <a:rPr lang="en-US" sz="2600" dirty="0"/>
              <a:t>Grant </a:t>
            </a:r>
            <a:r>
              <a:rPr lang="en-US" sz="2600" dirty="0" smtClean="0"/>
              <a:t>(DIADEM) </a:t>
            </a:r>
            <a:endParaRPr lang="en-US" sz="26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CAAAC-3758-4240-9A4C-8986B8ABEDED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46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3212" y="1772816"/>
            <a:ext cx="2527300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640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 of relational calculus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CB4E-FBF8-9549-B4C9-8A7CB3BE52C7}" type="datetime1">
              <a:rPr lang="en-US" smtClean="0"/>
              <a:t>5/9/12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67544" y="1600200"/>
            <a:ext cx="867645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G a </a:t>
            </a:r>
            <a:r>
              <a:rPr lang="en-US" sz="2400" dirty="0"/>
              <a:t>graph: G(0,1), G(1,2), G(2,3), …	G(10,11)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Is there a path from </a:t>
            </a:r>
            <a:r>
              <a:rPr lang="en-US" sz="2400" i="1" dirty="0" smtClean="0"/>
              <a:t>0</a:t>
            </a:r>
            <a:r>
              <a:rPr lang="en-US" sz="2400" dirty="0" smtClean="0"/>
              <a:t> to </a:t>
            </a:r>
            <a:r>
              <a:rPr lang="en-US" sz="2400" i="1" dirty="0" smtClean="0"/>
              <a:t>11 </a:t>
            </a:r>
            <a:r>
              <a:rPr lang="en-US" sz="2400" dirty="0" smtClean="0"/>
              <a:t> in the graph?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k-path ∃x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…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( G(0,x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)∧G(x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)∧…</a:t>
            </a:r>
            <a:r>
              <a:rPr lang="en-US" sz="2400" dirty="0"/>
              <a:t>∧</a:t>
            </a:r>
            <a:r>
              <a:rPr lang="en-US" sz="2400" dirty="0" smtClean="0"/>
              <a:t>G(x</a:t>
            </a:r>
            <a:r>
              <a:rPr lang="en-US" sz="2400" baseline="-25000" dirty="0" smtClean="0"/>
              <a:t>k-1</a:t>
            </a:r>
            <a:r>
              <a:rPr lang="en-US" sz="2400" dirty="0" smtClean="0"/>
              <a:t>,x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) </a:t>
            </a:r>
            <a:r>
              <a:rPr lang="en-US" sz="2400" dirty="0"/>
              <a:t>∧</a:t>
            </a:r>
            <a:r>
              <a:rPr lang="en-US" sz="2400" dirty="0" smtClean="0"/>
              <a:t>G(x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,11) )</a:t>
            </a:r>
          </a:p>
          <a:p>
            <a:pPr marL="0" indent="0">
              <a:buNone/>
            </a:pPr>
            <a:r>
              <a:rPr lang="en-US" sz="2400" dirty="0" smtClean="0"/>
              <a:t>Path of unbounded length: </a:t>
            </a:r>
            <a:r>
              <a:rPr lang="en-US" sz="2400" b="1" dirty="0" smtClean="0">
                <a:solidFill>
                  <a:srgbClr val="FF0000"/>
                </a:solidFill>
              </a:rPr>
              <a:t>infinite</a:t>
            </a:r>
            <a:r>
              <a:rPr lang="en-US" sz="2400" dirty="0" smtClean="0"/>
              <a:t> formula </a:t>
            </a:r>
          </a:p>
          <a:p>
            <a:pPr marL="0" indent="0" algn="ctr">
              <a:buNone/>
            </a:pPr>
            <a:r>
              <a:rPr lang="en-US" sz="2400" dirty="0" smtClean="0"/>
              <a:t>∨</a:t>
            </a:r>
            <a:r>
              <a:rPr lang="en-US" sz="3600" baseline="-25000" dirty="0" smtClean="0"/>
              <a:t>k=1 to </a:t>
            </a:r>
            <a:r>
              <a:rPr lang="en-US" sz="4800" baseline="-25000" dirty="0" smtClean="0"/>
              <a:t>∞</a:t>
            </a:r>
            <a:r>
              <a:rPr lang="en-US" sz="3600" dirty="0" smtClean="0"/>
              <a:t>  </a:t>
            </a:r>
            <a:r>
              <a:rPr lang="en-US" sz="2400" dirty="0" smtClean="0"/>
              <a:t>k-path</a:t>
            </a:r>
            <a:endParaRPr lang="en-US" sz="2400" dirty="0"/>
          </a:p>
        </p:txBody>
      </p:sp>
      <p:sp>
        <p:nvSpPr>
          <p:cNvPr id="8" name="Ellipse 7"/>
          <p:cNvSpPr/>
          <p:nvPr/>
        </p:nvSpPr>
        <p:spPr>
          <a:xfrm>
            <a:off x="1033264" y="3933056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Ellipse 8"/>
          <p:cNvSpPr/>
          <p:nvPr/>
        </p:nvSpPr>
        <p:spPr>
          <a:xfrm>
            <a:off x="2411760" y="3933056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Ellipse 9"/>
          <p:cNvSpPr/>
          <p:nvPr/>
        </p:nvSpPr>
        <p:spPr>
          <a:xfrm>
            <a:off x="3779912" y="3933056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1" name="Ellipse 10"/>
          <p:cNvSpPr/>
          <p:nvPr/>
        </p:nvSpPr>
        <p:spPr>
          <a:xfrm>
            <a:off x="5148064" y="3933056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2" name="Ellipse 11"/>
          <p:cNvSpPr/>
          <p:nvPr/>
        </p:nvSpPr>
        <p:spPr>
          <a:xfrm>
            <a:off x="5076056" y="270892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5</a:t>
            </a:r>
            <a:endParaRPr lang="en-US" dirty="0"/>
          </a:p>
        </p:txBody>
      </p:sp>
      <p:sp>
        <p:nvSpPr>
          <p:cNvPr id="13" name="Ellipse 12"/>
          <p:cNvSpPr/>
          <p:nvPr/>
        </p:nvSpPr>
        <p:spPr>
          <a:xfrm>
            <a:off x="6433864" y="3933056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10</a:t>
            </a:r>
            <a:endParaRPr lang="en-US" sz="1600" dirty="0"/>
          </a:p>
        </p:txBody>
      </p:sp>
      <p:sp>
        <p:nvSpPr>
          <p:cNvPr id="14" name="Ellipse 13"/>
          <p:cNvSpPr/>
          <p:nvPr/>
        </p:nvSpPr>
        <p:spPr>
          <a:xfrm>
            <a:off x="7812360" y="3933056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11</a:t>
            </a:r>
            <a:endParaRPr lang="en-US" sz="1600" dirty="0"/>
          </a:p>
        </p:txBody>
      </p:sp>
      <p:sp>
        <p:nvSpPr>
          <p:cNvPr id="15" name="Ellipse 14"/>
          <p:cNvSpPr/>
          <p:nvPr/>
        </p:nvSpPr>
        <p:spPr>
          <a:xfrm>
            <a:off x="1043608" y="270892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6" name="Ellipse 15"/>
          <p:cNvSpPr/>
          <p:nvPr/>
        </p:nvSpPr>
        <p:spPr>
          <a:xfrm>
            <a:off x="2339752" y="270892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7" name="Ellipse 16"/>
          <p:cNvSpPr/>
          <p:nvPr/>
        </p:nvSpPr>
        <p:spPr>
          <a:xfrm>
            <a:off x="3697560" y="270892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8" name="Ellipse 17"/>
          <p:cNvSpPr/>
          <p:nvPr/>
        </p:nvSpPr>
        <p:spPr>
          <a:xfrm>
            <a:off x="6444208" y="270892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9" name="Ellipse 18"/>
          <p:cNvSpPr/>
          <p:nvPr/>
        </p:nvSpPr>
        <p:spPr>
          <a:xfrm>
            <a:off x="7740352" y="270892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cxnSp>
        <p:nvCxnSpPr>
          <p:cNvPr id="43" name="Connecteur droit avec flèche 42"/>
          <p:cNvCxnSpPr/>
          <p:nvPr/>
        </p:nvCxnSpPr>
        <p:spPr>
          <a:xfrm>
            <a:off x="1558008" y="299695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>
            <a:off x="1630016" y="422108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>
            <a:off x="4283968" y="299695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>
            <a:off x="4355976" y="422108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6948264" y="299695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>
            <a:off x="7020272" y="422108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en angle 50"/>
          <p:cNvCxnSpPr>
            <a:stCxn id="16" idx="6"/>
            <a:endCxn id="8" idx="0"/>
          </p:cNvCxnSpPr>
          <p:nvPr/>
        </p:nvCxnSpPr>
        <p:spPr>
          <a:xfrm flipH="1">
            <a:off x="1321296" y="2996952"/>
            <a:ext cx="1594520" cy="936104"/>
          </a:xfrm>
          <a:prstGeom prst="bentConnector4">
            <a:avLst>
              <a:gd name="adj1" fmla="val -14337"/>
              <a:gd name="adj2" fmla="val 65385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en angle 51"/>
          <p:cNvCxnSpPr/>
          <p:nvPr/>
        </p:nvCxnSpPr>
        <p:spPr>
          <a:xfrm flipH="1">
            <a:off x="4057600" y="2996952"/>
            <a:ext cx="1594520" cy="936104"/>
          </a:xfrm>
          <a:prstGeom prst="bentConnector4">
            <a:avLst>
              <a:gd name="adj1" fmla="val -14337"/>
              <a:gd name="adj2" fmla="val 65385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en angle 52"/>
          <p:cNvCxnSpPr/>
          <p:nvPr/>
        </p:nvCxnSpPr>
        <p:spPr>
          <a:xfrm flipH="1">
            <a:off x="6732240" y="2996952"/>
            <a:ext cx="1594520" cy="936104"/>
          </a:xfrm>
          <a:prstGeom prst="bentConnector4">
            <a:avLst>
              <a:gd name="adj1" fmla="val -14337"/>
              <a:gd name="adj2" fmla="val 65385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en angle 54"/>
          <p:cNvCxnSpPr>
            <a:stCxn id="9" idx="6"/>
            <a:endCxn id="17" idx="2"/>
          </p:cNvCxnSpPr>
          <p:nvPr/>
        </p:nvCxnSpPr>
        <p:spPr>
          <a:xfrm flipV="1">
            <a:off x="2987824" y="2996952"/>
            <a:ext cx="709736" cy="122413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en angle 55"/>
          <p:cNvCxnSpPr/>
          <p:nvPr/>
        </p:nvCxnSpPr>
        <p:spPr>
          <a:xfrm flipV="1">
            <a:off x="5724128" y="2996952"/>
            <a:ext cx="709736" cy="122413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Datalog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424936" cy="53012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G(2,3)							             </a:t>
            </a:r>
            <a:r>
              <a:rPr lang="en-US" sz="2400" dirty="0" smtClean="0">
                <a:solidFill>
                  <a:srgbClr val="FF0000"/>
                </a:solidFill>
              </a:rPr>
              <a:t>fact</a:t>
            </a:r>
          </a:p>
          <a:p>
            <a:pPr>
              <a:buNone/>
            </a:pPr>
            <a:r>
              <a:rPr lang="en-US" sz="2400" dirty="0"/>
              <a:t>T</a:t>
            </a:r>
            <a:r>
              <a:rPr lang="en-US" sz="2400" dirty="0" smtClean="0"/>
              <a:t>(x, y) ← G(x, z), T(z, y)					</a:t>
            </a:r>
            <a:r>
              <a:rPr lang="en-US" sz="2400" dirty="0" smtClean="0">
                <a:solidFill>
                  <a:srgbClr val="FF0000"/>
                </a:solidFill>
              </a:rPr>
              <a:t>rule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pt-BR" sz="2400" dirty="0" smtClean="0"/>
              <a:t>datalog rule : R</a:t>
            </a:r>
            <a:r>
              <a:rPr lang="pt-BR" sz="2400" baseline="-25000" dirty="0" smtClean="0"/>
              <a:t>1</a:t>
            </a:r>
            <a:r>
              <a:rPr lang="pt-BR" sz="2400" dirty="0" smtClean="0"/>
              <a:t>(u</a:t>
            </a:r>
            <a:r>
              <a:rPr lang="pt-BR" sz="2400" baseline="-25000" dirty="0" smtClean="0"/>
              <a:t>1</a:t>
            </a:r>
            <a:r>
              <a:rPr lang="pt-BR" sz="2400" dirty="0" smtClean="0"/>
              <a:t>) </a:t>
            </a:r>
            <a:r>
              <a:rPr lang="en-US" sz="2400" dirty="0" smtClean="0"/>
              <a:t>←</a:t>
            </a:r>
            <a:r>
              <a:rPr lang="pt-BR" sz="2400" dirty="0" smtClean="0"/>
              <a:t> R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(u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), . . . ,R</a:t>
            </a:r>
            <a:r>
              <a:rPr lang="pt-BR" sz="2400" baseline="-25000" dirty="0" smtClean="0"/>
              <a:t>n</a:t>
            </a:r>
            <a:r>
              <a:rPr lang="pt-BR" sz="2400" dirty="0" smtClean="0"/>
              <a:t>(u</a:t>
            </a:r>
            <a:r>
              <a:rPr lang="pt-BR" sz="2400" baseline="-25000" dirty="0" smtClean="0"/>
              <a:t>n</a:t>
            </a:r>
            <a:r>
              <a:rPr lang="pt-BR" sz="2400" dirty="0" smtClean="0"/>
              <a:t>) for n </a:t>
            </a:r>
            <a:r>
              <a:rPr lang="pt-BR" sz="2400" dirty="0" smtClean="0">
                <a:sym typeface="Symbol"/>
              </a:rPr>
              <a:t></a:t>
            </a:r>
            <a:r>
              <a:rPr lang="pt-BR" sz="2400" dirty="0" smtClean="0"/>
              <a:t> 1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r>
              <a:rPr lang="en-US" dirty="0" smtClean="0"/>
              <a:t>Each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dirty="0" smtClean="0"/>
              <a:t> is a vector of </a:t>
            </a:r>
            <a:r>
              <a:rPr lang="en-US" b="1" dirty="0" smtClean="0">
                <a:solidFill>
                  <a:srgbClr val="FF0000"/>
                </a:solidFill>
              </a:rPr>
              <a:t>terms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Safe</a:t>
            </a:r>
            <a:r>
              <a:rPr lang="en-US" dirty="0" smtClean="0"/>
              <a:t>: each variable occurring in head must occur in body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Intentional</a:t>
            </a:r>
            <a:r>
              <a:rPr lang="en-US" dirty="0" smtClean="0"/>
              <a:t> relation: occurs in the head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Extensional</a:t>
            </a:r>
            <a:r>
              <a:rPr lang="en-US" dirty="0" smtClean="0"/>
              <a:t> relation: does not 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11E6-827D-F642-A692-12637193A7AF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7" name="Parenthèse ouvrante 6"/>
          <p:cNvSpPr/>
          <p:nvPr/>
        </p:nvSpPr>
        <p:spPr>
          <a:xfrm rot="16200000">
            <a:off x="4370784" y="2334070"/>
            <a:ext cx="258415" cy="216024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enthèse ouvrante 7"/>
          <p:cNvSpPr/>
          <p:nvPr/>
        </p:nvSpPr>
        <p:spPr>
          <a:xfrm rot="16200000">
            <a:off x="2498578" y="3054149"/>
            <a:ext cx="258416" cy="72008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ZoneTexte 8"/>
          <p:cNvSpPr txBox="1"/>
          <p:nvPr/>
        </p:nvSpPr>
        <p:spPr>
          <a:xfrm>
            <a:off x="2195735" y="3471391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head                                    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995935" y="3471391"/>
            <a:ext cx="1154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0000FF"/>
                </a:solidFill>
              </a:rPr>
              <a:t>body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Bulle rectangulaire 5"/>
          <p:cNvSpPr/>
          <p:nvPr/>
        </p:nvSpPr>
        <p:spPr>
          <a:xfrm>
            <a:off x="6228184" y="0"/>
            <a:ext cx="2915816" cy="692696"/>
          </a:xfrm>
          <a:prstGeom prst="wedgeRectCallout">
            <a:avLst>
              <a:gd name="adj1" fmla="val -79344"/>
              <a:gd name="adj2" fmla="val -380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Datalog </a:t>
            </a:r>
            <a:r>
              <a:rPr lang="en-US" sz="2400" dirty="0" smtClean="0">
                <a:solidFill>
                  <a:srgbClr val="FF0000"/>
                </a:solidFill>
              </a:rPr>
              <a:t>program</a:t>
            </a:r>
            <a:r>
              <a:rPr lang="en-US" sz="2400" dirty="0" smtClean="0">
                <a:solidFill>
                  <a:schemeClr val="tx1"/>
                </a:solidFill>
              </a:rPr>
              <a:t> = set of datalog rules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Bulle rectangulaire 10"/>
          <p:cNvSpPr/>
          <p:nvPr/>
        </p:nvSpPr>
        <p:spPr>
          <a:xfrm>
            <a:off x="-36512" y="0"/>
            <a:ext cx="2915816" cy="692696"/>
          </a:xfrm>
          <a:prstGeom prst="wedgeRectCallout">
            <a:avLst>
              <a:gd name="adj1" fmla="val 87086"/>
              <a:gd name="adj2" fmla="val -2980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Term = constant or variable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Datalog program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00200"/>
            <a:ext cx="8748464" cy="4997152"/>
          </a:xfrm>
        </p:spPr>
        <p:txBody>
          <a:bodyPr>
            <a:normAutofit/>
          </a:bodyPr>
          <a:lstStyle/>
          <a:p>
            <a:pPr marL="514350" lvl="1" indent="-514350">
              <a:buFont typeface="+mj-lt"/>
              <a:buAutoNum type="arabicPeriod"/>
            </a:pPr>
            <a:r>
              <a:rPr lang="en-US" sz="2400" dirty="0"/>
              <a:t>G(0,1), G(1,2), G(2,3), …	G(10,11</a:t>
            </a:r>
            <a:r>
              <a:rPr lang="en-US" sz="2400" dirty="0" smtClean="0"/>
              <a:t>)	</a:t>
            </a:r>
            <a:r>
              <a:rPr lang="en-US" b="1" dirty="0" err="1" smtClean="0">
                <a:solidFill>
                  <a:srgbClr val="FF0000"/>
                </a:solidFill>
              </a:rPr>
              <a:t>edb</a:t>
            </a:r>
            <a:r>
              <a:rPr lang="en-US" dirty="0"/>
              <a:t>(P) = {G} </a:t>
            </a:r>
            <a:endParaRPr lang="en-US" sz="2400" dirty="0" smtClean="0"/>
          </a:p>
          <a:p>
            <a:pPr marL="514350" lvl="1" indent="-514350">
              <a:buFont typeface="+mj-lt"/>
              <a:buAutoNum type="arabicPeriod"/>
            </a:pPr>
            <a:r>
              <a:rPr lang="en-US" sz="2400" dirty="0"/>
              <a:t>T(x, y) ← G(x, y) </a:t>
            </a:r>
            <a:r>
              <a:rPr lang="en-US" sz="2400" dirty="0" smtClean="0"/>
              <a:t>				</a:t>
            </a:r>
            <a:r>
              <a:rPr lang="fr-FR" b="1" dirty="0" err="1" smtClean="0">
                <a:solidFill>
                  <a:srgbClr val="FF0000"/>
                </a:solidFill>
              </a:rPr>
              <a:t>idb</a:t>
            </a:r>
            <a:r>
              <a:rPr lang="fr-FR" dirty="0"/>
              <a:t>(P)  = {</a:t>
            </a:r>
            <a:r>
              <a:rPr lang="fr-FR" dirty="0" err="1"/>
              <a:t>T,Ok</a:t>
            </a:r>
            <a:r>
              <a:rPr lang="fr-FR" dirty="0" smtClean="0"/>
              <a:t>}</a:t>
            </a:r>
            <a:endParaRPr lang="en-US" dirty="0"/>
          </a:p>
          <a:p>
            <a:pPr marL="514350" lvl="1" indent="-514350">
              <a:buFont typeface="+mj-lt"/>
              <a:buAutoNum type="arabicPeriod"/>
            </a:pPr>
            <a:r>
              <a:rPr lang="en-US" sz="2400" dirty="0" smtClean="0"/>
              <a:t>T</a:t>
            </a:r>
            <a:r>
              <a:rPr lang="en-US" sz="2400" dirty="0"/>
              <a:t>(x, y) ← G(x</a:t>
            </a:r>
            <a:r>
              <a:rPr lang="en-US" sz="2400" dirty="0" smtClean="0"/>
              <a:t>, z</a:t>
            </a:r>
            <a:r>
              <a:rPr lang="en-US" sz="2400" dirty="0"/>
              <a:t>), T</a:t>
            </a:r>
            <a:r>
              <a:rPr lang="en-US" sz="2400" dirty="0" smtClean="0"/>
              <a:t>(z</a:t>
            </a:r>
            <a:r>
              <a:rPr lang="en-US" sz="2400" dirty="0"/>
              <a:t>, y</a:t>
            </a:r>
            <a:r>
              <a:rPr lang="en-US" sz="2400" dirty="0" smtClean="0"/>
              <a:t>) 	 	</a:t>
            </a:r>
            <a:r>
              <a:rPr lang="en-US" sz="2400" dirty="0"/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program </a:t>
            </a:r>
            <a:r>
              <a:rPr lang="en-US" sz="2400" dirty="0" smtClean="0">
                <a:solidFill>
                  <a:srgbClr val="0000FF"/>
                </a:solidFill>
              </a:rPr>
              <a:t>P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US" sz="2400" dirty="0" smtClean="0"/>
              <a:t>Ok(</a:t>
            </a:r>
            <a:r>
              <a:rPr lang="en-US" sz="2400" dirty="0"/>
              <a:t>) </a:t>
            </a:r>
            <a:r>
              <a:rPr lang="en-US" sz="2400" dirty="0" smtClean="0"/>
              <a:t>   ← </a:t>
            </a:r>
            <a:r>
              <a:rPr lang="en-US" sz="2400" dirty="0"/>
              <a:t>T</a:t>
            </a:r>
            <a:r>
              <a:rPr lang="en-US" sz="2400" dirty="0" smtClean="0"/>
              <a:t>(0, 11)</a:t>
            </a:r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7DDB-95EC-B447-A098-8316DABE08FF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6" name="Accolade fermante 5"/>
          <p:cNvSpPr/>
          <p:nvPr/>
        </p:nvSpPr>
        <p:spPr>
          <a:xfrm>
            <a:off x="5004048" y="2348880"/>
            <a:ext cx="504056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Datalog program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00200"/>
            <a:ext cx="8748464" cy="4997152"/>
          </a:xfrm>
        </p:spPr>
        <p:txBody>
          <a:bodyPr>
            <a:normAutofit/>
          </a:bodyPr>
          <a:lstStyle/>
          <a:p>
            <a:pPr marL="514350" lvl="1" indent="-514350">
              <a:buFont typeface="+mj-lt"/>
              <a:buAutoNum type="arabicPeriod"/>
            </a:pPr>
            <a:r>
              <a:rPr lang="en-US" sz="2400" dirty="0"/>
              <a:t>G(0,1), G(1,2), G(2,3), …	G(10,11</a:t>
            </a:r>
            <a:r>
              <a:rPr lang="en-US" sz="2400" dirty="0" smtClean="0"/>
              <a:t>)		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US" sz="2400" dirty="0" smtClean="0"/>
              <a:t>T</a:t>
            </a:r>
            <a:r>
              <a:rPr lang="en-US" sz="2400" dirty="0"/>
              <a:t>(x, y) ← G(x, y) </a:t>
            </a:r>
            <a:r>
              <a:rPr lang="en-US" sz="2400" dirty="0" smtClean="0"/>
              <a:t>					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US" sz="2400" dirty="0" smtClean="0"/>
              <a:t>T</a:t>
            </a:r>
            <a:r>
              <a:rPr lang="en-US" sz="2400" dirty="0"/>
              <a:t>(x, y) ← G(x</a:t>
            </a:r>
            <a:r>
              <a:rPr lang="en-US" sz="2400" dirty="0" smtClean="0"/>
              <a:t>, z</a:t>
            </a:r>
            <a:r>
              <a:rPr lang="en-US" sz="2400" dirty="0"/>
              <a:t>), T</a:t>
            </a:r>
            <a:r>
              <a:rPr lang="en-US" sz="2400" dirty="0" smtClean="0"/>
              <a:t>(z</a:t>
            </a:r>
            <a:r>
              <a:rPr lang="en-US" sz="2400" dirty="0"/>
              <a:t>, </a:t>
            </a:r>
            <a:r>
              <a:rPr lang="en-US" sz="2400" dirty="0" smtClean="0"/>
              <a:t>y</a:t>
            </a:r>
            <a:r>
              <a:rPr lang="en-US" dirty="0" smtClean="0"/>
              <a:t>)</a:t>
            </a:r>
            <a:endParaRPr lang="en-US" dirty="0">
              <a:solidFill>
                <a:srgbClr val="0000FF"/>
              </a:solidFill>
            </a:endParaRPr>
          </a:p>
          <a:p>
            <a:pPr marL="514350" lvl="1" indent="-514350">
              <a:buFont typeface="+mj-lt"/>
              <a:buAutoNum type="arabicPeriod"/>
            </a:pPr>
            <a:r>
              <a:rPr lang="en-US" sz="2400" dirty="0" smtClean="0"/>
              <a:t>Ok(</a:t>
            </a:r>
            <a:r>
              <a:rPr lang="en-US" sz="2400" dirty="0"/>
              <a:t>) </a:t>
            </a:r>
            <a:r>
              <a:rPr lang="en-US" sz="2400" dirty="0" smtClean="0"/>
              <a:t>   ← </a:t>
            </a:r>
            <a:r>
              <a:rPr lang="en-US" sz="2400" dirty="0"/>
              <a:t>T</a:t>
            </a:r>
            <a:r>
              <a:rPr lang="en-US" sz="2400" dirty="0" smtClean="0"/>
              <a:t>(0, 11)</a:t>
            </a:r>
          </a:p>
          <a:p>
            <a:pPr marL="457200" lvl="1" indent="0"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fr-FR" sz="2400" dirty="0" err="1" smtClean="0"/>
              <a:t>Rule</a:t>
            </a:r>
            <a:r>
              <a:rPr lang="fr-FR" sz="2400" dirty="0" smtClean="0"/>
              <a:t> 2: v(x)=10 &amp; v(y) = 11 		☞ </a:t>
            </a:r>
            <a:r>
              <a:rPr lang="fr-FR" sz="2400" dirty="0" err="1" smtClean="0"/>
              <a:t>T</a:t>
            </a:r>
            <a:r>
              <a:rPr lang="fr-FR" sz="2400" dirty="0" smtClean="0"/>
              <a:t>(10,11)</a:t>
            </a:r>
          </a:p>
          <a:p>
            <a:pPr>
              <a:buNone/>
            </a:pPr>
            <a:r>
              <a:rPr lang="fr-FR" sz="2400" dirty="0" err="1" smtClean="0"/>
              <a:t>Rule</a:t>
            </a:r>
            <a:r>
              <a:rPr lang="fr-FR" sz="2400" dirty="0" smtClean="0"/>
              <a:t> 3: v(x)=9, v(z)=10 &amp; v(y)=</a:t>
            </a:r>
            <a:r>
              <a:rPr lang="fr-FR" sz="2400" dirty="0"/>
              <a:t>11 </a:t>
            </a:r>
            <a:r>
              <a:rPr lang="fr-FR" sz="2400" dirty="0" smtClean="0"/>
              <a:t>	☞ </a:t>
            </a:r>
            <a:r>
              <a:rPr lang="fr-FR" sz="2400" dirty="0" err="1"/>
              <a:t>T</a:t>
            </a:r>
            <a:r>
              <a:rPr lang="fr-FR" sz="2400" dirty="0" smtClean="0"/>
              <a:t>(</a:t>
            </a:r>
            <a:r>
              <a:rPr lang="fr-FR" sz="2400" dirty="0"/>
              <a:t>9</a:t>
            </a:r>
            <a:r>
              <a:rPr lang="fr-FR" sz="2400" dirty="0" smtClean="0"/>
              <a:t>,11)</a:t>
            </a:r>
          </a:p>
          <a:p>
            <a:pPr>
              <a:buNone/>
            </a:pPr>
            <a:r>
              <a:rPr lang="fr-FR" sz="2400" dirty="0" smtClean="0"/>
              <a:t>…</a:t>
            </a:r>
          </a:p>
          <a:p>
            <a:pPr>
              <a:buNone/>
            </a:pPr>
            <a:r>
              <a:rPr lang="fr-FR" sz="2400" dirty="0" err="1"/>
              <a:t>Rule</a:t>
            </a:r>
            <a:r>
              <a:rPr lang="fr-FR" sz="2400" dirty="0"/>
              <a:t> </a:t>
            </a:r>
            <a:r>
              <a:rPr lang="fr-FR" sz="2400" dirty="0" smtClean="0"/>
              <a:t>3: </a:t>
            </a:r>
            <a:r>
              <a:rPr lang="fr-FR" sz="2400" dirty="0"/>
              <a:t>v(x)</a:t>
            </a:r>
            <a:r>
              <a:rPr lang="fr-FR" sz="2400" dirty="0" smtClean="0"/>
              <a:t>=0, </a:t>
            </a:r>
            <a:r>
              <a:rPr lang="fr-FR" sz="2400" dirty="0"/>
              <a:t>v(z)=</a:t>
            </a:r>
            <a:r>
              <a:rPr lang="fr-FR" sz="2400" dirty="0" smtClean="0"/>
              <a:t>1 </a:t>
            </a:r>
            <a:r>
              <a:rPr lang="fr-FR" sz="2400" dirty="0"/>
              <a:t>&amp; v(y)=11 </a:t>
            </a:r>
            <a:r>
              <a:rPr lang="fr-FR" sz="2400" dirty="0" smtClean="0"/>
              <a:t>	☞ </a:t>
            </a:r>
            <a:r>
              <a:rPr lang="fr-FR" sz="2400" dirty="0" err="1"/>
              <a:t>T</a:t>
            </a:r>
            <a:r>
              <a:rPr lang="fr-FR" sz="2400" dirty="0" smtClean="0"/>
              <a:t>(</a:t>
            </a:r>
            <a:r>
              <a:rPr lang="fr-FR" sz="2400" dirty="0"/>
              <a:t>0</a:t>
            </a:r>
            <a:r>
              <a:rPr lang="fr-FR" sz="2400" dirty="0" smtClean="0"/>
              <a:t>,11</a:t>
            </a:r>
            <a:r>
              <a:rPr lang="fr-FR" sz="2400" dirty="0"/>
              <a:t>)</a:t>
            </a:r>
            <a:endParaRPr lang="fr-FR" sz="2400" dirty="0" smtClean="0"/>
          </a:p>
          <a:p>
            <a:pPr>
              <a:buNone/>
            </a:pPr>
            <a:r>
              <a:rPr lang="fr-FR" sz="2400" dirty="0" err="1" smtClean="0"/>
              <a:t>Rule</a:t>
            </a:r>
            <a:r>
              <a:rPr lang="fr-FR" sz="2400" dirty="0" smtClean="0"/>
              <a:t> 4: v(x)=0, v(y)=11 		☞ </a:t>
            </a:r>
            <a:r>
              <a:rPr lang="fr-FR" sz="2400" b="1" dirty="0" smtClean="0">
                <a:solidFill>
                  <a:srgbClr val="0000FF"/>
                </a:solidFill>
              </a:rPr>
              <a:t>Ok()</a:t>
            </a:r>
            <a:endParaRPr lang="fr-FR" sz="2400" b="1" dirty="0">
              <a:solidFill>
                <a:srgbClr val="0000FF"/>
              </a:solidFill>
            </a:endParaRPr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7DDB-95EC-B447-A098-8316DABE08FF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211960" y="2031231"/>
            <a:ext cx="2880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T</a:t>
            </a:r>
            <a:r>
              <a:rPr lang="en-US" sz="2400" b="1" dirty="0" smtClean="0">
                <a:solidFill>
                  <a:srgbClr val="0000FF"/>
                </a:solidFill>
              </a:rPr>
              <a:t>(10, 11) </a:t>
            </a:r>
            <a:r>
              <a:rPr lang="en-US" sz="2400" b="1" dirty="0">
                <a:solidFill>
                  <a:srgbClr val="0000FF"/>
                </a:solidFill>
              </a:rPr>
              <a:t>← G</a:t>
            </a:r>
            <a:r>
              <a:rPr lang="en-US" sz="2400" b="1" dirty="0" smtClean="0">
                <a:solidFill>
                  <a:srgbClr val="0000FF"/>
                </a:solidFill>
              </a:rPr>
              <a:t>(10, 11) 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211960" y="2492896"/>
            <a:ext cx="3764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T</a:t>
            </a:r>
            <a:r>
              <a:rPr lang="en-US" sz="2400" b="1" dirty="0" smtClean="0">
                <a:solidFill>
                  <a:srgbClr val="0000FF"/>
                </a:solidFill>
              </a:rPr>
              <a:t>(9, 11) </a:t>
            </a:r>
            <a:r>
              <a:rPr lang="en-US" sz="2400" b="1" dirty="0">
                <a:solidFill>
                  <a:srgbClr val="0000FF"/>
                </a:solidFill>
              </a:rPr>
              <a:t>← G</a:t>
            </a:r>
            <a:r>
              <a:rPr lang="en-US" sz="2400" b="1" dirty="0" smtClean="0">
                <a:solidFill>
                  <a:srgbClr val="0000FF"/>
                </a:solidFill>
              </a:rPr>
              <a:t>(9,10), T(10, 11) 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211960" y="2492896"/>
            <a:ext cx="3452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T</a:t>
            </a:r>
            <a:r>
              <a:rPr lang="en-US" sz="2400" b="1" dirty="0" smtClean="0">
                <a:solidFill>
                  <a:srgbClr val="0000FF"/>
                </a:solidFill>
              </a:rPr>
              <a:t>(0, 11) </a:t>
            </a:r>
            <a:r>
              <a:rPr lang="en-US" sz="2400" b="1" dirty="0">
                <a:solidFill>
                  <a:srgbClr val="0000FF"/>
                </a:solidFill>
              </a:rPr>
              <a:t>← G</a:t>
            </a:r>
            <a:r>
              <a:rPr lang="en-US" sz="2400" b="1" dirty="0" smtClean="0">
                <a:solidFill>
                  <a:srgbClr val="0000FF"/>
                </a:solidFill>
              </a:rPr>
              <a:t>(0,1), T(</a:t>
            </a:r>
            <a:r>
              <a:rPr lang="en-US" sz="2400" b="1" dirty="0">
                <a:solidFill>
                  <a:srgbClr val="0000FF"/>
                </a:solidFill>
              </a:rPr>
              <a:t>1</a:t>
            </a:r>
            <a:r>
              <a:rPr lang="en-US" sz="2400" b="1" dirty="0" smtClean="0">
                <a:solidFill>
                  <a:srgbClr val="0000FF"/>
                </a:solidFill>
              </a:rPr>
              <a:t>, 11) 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268358" y="2895327"/>
            <a:ext cx="2319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1" dirty="0">
                <a:solidFill>
                  <a:srgbClr val="0000FF"/>
                </a:solidFill>
              </a:rPr>
              <a:t>Ok()    ← T(0, 11</a:t>
            </a:r>
            <a:r>
              <a:rPr lang="en-US" sz="2400" b="1" dirty="0" smtClean="0">
                <a:solidFill>
                  <a:srgbClr val="0000FF"/>
                </a:solidFill>
              </a:rPr>
              <a:t>)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77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  <p:bldP spid="9" grpId="2"/>
      <p:bldP spid="9" grpId="3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semantics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600" dirty="0" smtClean="0"/>
              <a:t>View </a:t>
            </a:r>
            <a:r>
              <a:rPr lang="en-US" sz="2600" b="1" dirty="0" smtClean="0">
                <a:solidFill>
                  <a:srgbClr val="0000FF"/>
                </a:solidFill>
              </a:rPr>
              <a:t>P</a:t>
            </a:r>
            <a:r>
              <a:rPr lang="en-US" sz="2600" dirty="0" smtClean="0"/>
              <a:t> as a first-order sentence </a:t>
            </a:r>
            <a:r>
              <a:rPr lang="en-US" sz="2600" b="1" dirty="0" smtClean="0">
                <a:solidFill>
                  <a:srgbClr val="FF0000"/>
                </a:solidFill>
                <a:sym typeface="Symbol"/>
              </a:rPr>
              <a:t></a:t>
            </a:r>
            <a:r>
              <a:rPr lang="en-US" sz="2600" b="1" baseline="-25000" dirty="0" smtClean="0">
                <a:solidFill>
                  <a:srgbClr val="FF0000"/>
                </a:solidFill>
              </a:rPr>
              <a:t>P </a:t>
            </a:r>
            <a:r>
              <a:rPr lang="en-US" sz="2600" dirty="0" smtClean="0"/>
              <a:t>describing the answer</a:t>
            </a:r>
          </a:p>
          <a:p>
            <a:pPr lvl="1"/>
            <a:r>
              <a:rPr lang="en-US" sz="2200" dirty="0" smtClean="0"/>
              <a:t>Associate a formula to each rule </a:t>
            </a:r>
          </a:p>
          <a:p>
            <a:pPr marL="457200" lvl="1" indent="0">
              <a:buNone/>
            </a:pPr>
            <a:r>
              <a:rPr lang="en-US" sz="2200" dirty="0" smtClean="0"/>
              <a:t>	R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(u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) ← R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(u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), . . . ,</a:t>
            </a:r>
            <a:r>
              <a:rPr lang="en-US" sz="2200" dirty="0" err="1" smtClean="0"/>
              <a:t>R</a:t>
            </a:r>
            <a:r>
              <a:rPr lang="en-US" sz="2200" baseline="-25000" dirty="0" err="1" smtClean="0"/>
              <a:t>n</a:t>
            </a:r>
            <a:r>
              <a:rPr lang="en-US" sz="2200" dirty="0" smtClean="0"/>
              <a:t>(u</a:t>
            </a:r>
            <a:r>
              <a:rPr lang="en-US" sz="2200" baseline="-25000" dirty="0" smtClean="0"/>
              <a:t>n</a:t>
            </a:r>
            <a:r>
              <a:rPr lang="en-US" sz="2200" dirty="0" smtClean="0"/>
              <a:t>) :</a:t>
            </a:r>
          </a:p>
          <a:p>
            <a:pPr marL="457200" lvl="1" indent="0">
              <a:buNone/>
            </a:pPr>
            <a:r>
              <a:rPr lang="en-US" sz="2200" dirty="0" smtClean="0">
                <a:sym typeface="Symbol"/>
              </a:rPr>
              <a:t>	</a:t>
            </a:r>
            <a:r>
              <a:rPr lang="en-US" sz="2200" dirty="0" smtClean="0"/>
              <a:t>x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, . . . , </a:t>
            </a:r>
            <a:r>
              <a:rPr lang="en-US" sz="2200" dirty="0" err="1" smtClean="0"/>
              <a:t>x</a:t>
            </a:r>
            <a:r>
              <a:rPr lang="en-US" sz="2200" baseline="-25000" dirty="0" err="1" smtClean="0"/>
              <a:t>m</a:t>
            </a:r>
            <a:r>
              <a:rPr lang="en-US" sz="2200" dirty="0" smtClean="0"/>
              <a:t>(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smtClean="0"/>
              <a:t>R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(u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) ∧ . . . ∧ </a:t>
            </a:r>
            <a:r>
              <a:rPr lang="en-US" sz="2200" dirty="0" err="1" smtClean="0"/>
              <a:t>R</a:t>
            </a:r>
            <a:r>
              <a:rPr lang="en-US" sz="2200" baseline="-25000" dirty="0" err="1" smtClean="0"/>
              <a:t>n</a:t>
            </a:r>
            <a:r>
              <a:rPr lang="en-US" sz="2200" dirty="0" smtClean="0"/>
              <a:t>(u</a:t>
            </a:r>
            <a:r>
              <a:rPr lang="en-US" sz="2200" baseline="-25000" dirty="0" smtClean="0"/>
              <a:t>n</a:t>
            </a:r>
            <a:r>
              <a:rPr lang="en-US" sz="2200" dirty="0" smtClean="0"/>
              <a:t>) </a:t>
            </a:r>
            <a:r>
              <a:rPr lang="en-US" sz="2200" dirty="0" smtClean="0">
                <a:sym typeface="Symbol"/>
              </a:rPr>
              <a:t></a:t>
            </a:r>
            <a:r>
              <a:rPr lang="en-US" sz="2200" dirty="0" smtClean="0"/>
              <a:t>R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(u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) )</a:t>
            </a:r>
          </a:p>
          <a:p>
            <a:pPr marL="457200" lvl="1" indent="0">
              <a:buNone/>
            </a:pPr>
            <a:r>
              <a:rPr lang="en-US" sz="2200" dirty="0" smtClean="0"/>
              <a:t>	where x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, . . . , </a:t>
            </a:r>
            <a:r>
              <a:rPr lang="en-US" sz="2200" dirty="0" err="1" smtClean="0"/>
              <a:t>x</a:t>
            </a:r>
            <a:r>
              <a:rPr lang="en-US" sz="2200" baseline="-25000" dirty="0" err="1" smtClean="0"/>
              <a:t>m</a:t>
            </a:r>
            <a:r>
              <a:rPr lang="en-US" sz="2200" dirty="0" smtClean="0"/>
              <a:t> are the variables occurring in the rule</a:t>
            </a:r>
          </a:p>
          <a:p>
            <a:pPr>
              <a:buNone/>
            </a:pPr>
            <a:r>
              <a:rPr lang="en-US" sz="2600" b="1" dirty="0" smtClean="0">
                <a:solidFill>
                  <a:srgbClr val="0000FF"/>
                </a:solidFill>
              </a:rPr>
              <a:t>P</a:t>
            </a:r>
            <a:r>
              <a:rPr lang="en-US" sz="2600" dirty="0" smtClean="0"/>
              <a:t> = {r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, ..., </a:t>
            </a:r>
            <a:r>
              <a:rPr lang="en-US" sz="2600" dirty="0" err="1" smtClean="0"/>
              <a:t>r</a:t>
            </a:r>
            <a:r>
              <a:rPr lang="en-US" sz="2600" baseline="-25000" dirty="0" err="1" smtClean="0"/>
              <a:t>n</a:t>
            </a:r>
            <a:r>
              <a:rPr lang="en-US" sz="2600" dirty="0" smtClean="0"/>
              <a:t>}, </a:t>
            </a:r>
            <a:r>
              <a:rPr lang="en-US" sz="2600" b="1" dirty="0" smtClean="0">
                <a:solidFill>
                  <a:srgbClr val="FF0000"/>
                </a:solidFill>
                <a:sym typeface="Symbol"/>
              </a:rPr>
              <a:t></a:t>
            </a:r>
            <a:r>
              <a:rPr lang="en-US" sz="2600" b="1" baseline="-25000" dirty="0" smtClean="0">
                <a:solidFill>
                  <a:srgbClr val="FF0000"/>
                </a:solidFill>
              </a:rPr>
              <a:t>P</a:t>
            </a:r>
            <a:r>
              <a:rPr lang="en-US" sz="2600" dirty="0" smtClean="0"/>
              <a:t> = r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∧ ... ∧ </a:t>
            </a:r>
            <a:r>
              <a:rPr lang="en-US" sz="2600" dirty="0" err="1" smtClean="0"/>
              <a:t>r</a:t>
            </a:r>
            <a:r>
              <a:rPr lang="en-US" sz="2600" baseline="-25000" dirty="0" err="1" smtClean="0"/>
              <a:t>n</a:t>
            </a: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The </a:t>
            </a:r>
            <a:r>
              <a:rPr lang="en-US" sz="2600" b="1" dirty="0" smtClean="0">
                <a:solidFill>
                  <a:srgbClr val="FF0000"/>
                </a:solidFill>
              </a:rPr>
              <a:t>semantics</a:t>
            </a:r>
            <a:r>
              <a:rPr lang="en-US" sz="2600" dirty="0" smtClean="0"/>
              <a:t> of </a:t>
            </a:r>
            <a:r>
              <a:rPr lang="en-US" sz="2600" b="1" dirty="0" smtClean="0">
                <a:solidFill>
                  <a:srgbClr val="0000FF"/>
                </a:solidFill>
              </a:rPr>
              <a:t>P</a:t>
            </a:r>
            <a:r>
              <a:rPr lang="en-US" sz="2600" dirty="0" smtClean="0"/>
              <a:t> for a database </a:t>
            </a:r>
            <a:r>
              <a:rPr lang="en-US" sz="2600" b="1" dirty="0" smtClean="0">
                <a:solidFill>
                  <a:srgbClr val="0000FF"/>
                </a:solidFill>
              </a:rPr>
              <a:t>I</a:t>
            </a:r>
            <a:r>
              <a:rPr lang="en-US" sz="2600" b="1" dirty="0" smtClean="0"/>
              <a:t>,</a:t>
            </a:r>
            <a:r>
              <a:rPr lang="en-US" sz="2600" dirty="0" smtClean="0"/>
              <a:t> denoted </a:t>
            </a:r>
            <a:r>
              <a:rPr lang="en-US" sz="2600" b="1" dirty="0" smtClean="0">
                <a:solidFill>
                  <a:srgbClr val="0000FF"/>
                </a:solidFill>
              </a:rPr>
              <a:t>P(I)</a:t>
            </a:r>
            <a:r>
              <a:rPr lang="en-US" sz="2600" dirty="0" smtClean="0"/>
              <a:t>, is the </a:t>
            </a:r>
            <a:r>
              <a:rPr lang="en-US" sz="2600" b="1" dirty="0" smtClean="0">
                <a:solidFill>
                  <a:srgbClr val="0000FF"/>
                </a:solidFill>
              </a:rPr>
              <a:t>minimum model of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sym typeface="Symbol"/>
              </a:rPr>
              <a:t></a:t>
            </a:r>
            <a:r>
              <a:rPr lang="en-US" sz="2600" b="1" baseline="-25000" dirty="0" smtClean="0">
                <a:solidFill>
                  <a:srgbClr val="FF0000"/>
                </a:solidFill>
              </a:rPr>
              <a:t>P</a:t>
            </a:r>
            <a:r>
              <a:rPr lang="en-US" sz="2600" dirty="0" smtClean="0"/>
              <a:t> </a:t>
            </a:r>
            <a:r>
              <a:rPr lang="en-US" sz="2600" b="1" dirty="0" smtClean="0">
                <a:solidFill>
                  <a:srgbClr val="0000FF"/>
                </a:solidFill>
              </a:rPr>
              <a:t>containing I</a:t>
            </a:r>
          </a:p>
          <a:p>
            <a:pPr>
              <a:buNone/>
            </a:pPr>
            <a:r>
              <a:rPr lang="en-US" sz="2600" dirty="0" smtClean="0"/>
              <a:t>Does it always exist?</a:t>
            </a:r>
          </a:p>
          <a:p>
            <a:pPr>
              <a:buNone/>
            </a:pPr>
            <a:r>
              <a:rPr lang="en-US" sz="2600" dirty="0" smtClean="0"/>
              <a:t>How can it be computed?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1941-0766-654E-B8F7-DB20117DECC8}" type="datetime1">
              <a:rPr lang="en-US" smtClean="0"/>
              <a:t>5/9/12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3370</TotalTime>
  <Words>2427</Words>
  <Application>Microsoft Macintosh PowerPoint</Application>
  <PresentationFormat>Présentation à l'écran (4:3)</PresentationFormat>
  <Paragraphs>702</Paragraphs>
  <Slides>46</Slides>
  <Notes>0</Notes>
  <HiddenSlides>1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46</vt:i4>
      </vt:variant>
    </vt:vector>
  </HeadingPairs>
  <TitlesOfParts>
    <vt:vector size="47" baseType="lpstr">
      <vt:lpstr>Thème Office</vt:lpstr>
      <vt:lpstr>Datalog Revival</vt:lpstr>
      <vt:lpstr>Datalog history</vt:lpstr>
      <vt:lpstr>Organization</vt:lpstr>
      <vt:lpstr>Datalog</vt:lpstr>
      <vt:lpstr>Limitation of relational calculus</vt:lpstr>
      <vt:lpstr>Datalog</vt:lpstr>
      <vt:lpstr>Datalog program</vt:lpstr>
      <vt:lpstr>Datalog program</vt:lpstr>
      <vt:lpstr>Model semantics</vt:lpstr>
      <vt:lpstr>Example: Transitive closure</vt:lpstr>
      <vt:lpstr>Existence of P(I)</vt:lpstr>
      <vt:lpstr>Fixpoint semantics</vt:lpstr>
      <vt:lpstr>Fixpoint semantics – continued </vt:lpstr>
      <vt:lpstr>Proof theory</vt:lpstr>
      <vt:lpstr>Static analysis</vt:lpstr>
      <vt:lpstr>Datalog evaluation by example</vt:lpstr>
      <vt:lpstr>More complicated example: Reverse same generation</vt:lpstr>
      <vt:lpstr>rsg(x,y) ← flat(x,y)   rsg(x,y) ← up(x,x1),rsg(y1,x1),down(y1,y)</vt:lpstr>
      <vt:lpstr>Naive algorithm</vt:lpstr>
      <vt:lpstr>Semi-naive</vt:lpstr>
      <vt:lpstr>rsg(x,y) ← flat(x,y)   rsg(x,y) ← up(x,x1),rsg(y1,x1),down(y1,y)</vt:lpstr>
      <vt:lpstr>Semi-naïve (end)</vt:lpstr>
      <vt:lpstr>And beyond</vt:lpstr>
      <vt:lpstr>Magic Set</vt:lpstr>
      <vt:lpstr>QSQ at work</vt:lpstr>
      <vt:lpstr>SLD-resolution by example</vt:lpstr>
      <vt:lpstr>Datalog¬ by example</vt:lpstr>
      <vt:lpstr>More complicated</vt:lpstr>
      <vt:lpstr>First fix: stratification</vt:lpstr>
      <vt:lpstr>Well-founded by example:  2-player game</vt:lpstr>
      <vt:lpstr>Winning position</vt:lpstr>
      <vt:lpstr>No winner no looser</vt:lpstr>
      <vt:lpstr>Program to specify  the winning/loosing positions</vt:lpstr>
      <vt:lpstr>Fixpoint computation</vt:lpstr>
      <vt:lpstr>Complexity and expressivity</vt:lpstr>
      <vt:lpstr>Datalog revival</vt:lpstr>
      <vt:lpstr>Datalog revival</vt:lpstr>
      <vt:lpstr>Datalog revival: different domains</vt:lpstr>
      <vt:lpstr>Declarative networking</vt:lpstr>
      <vt:lpstr>Data integration</vt:lpstr>
      <vt:lpstr>Program analysis</vt:lpstr>
      <vt:lpstr>Data extraction</vt:lpstr>
      <vt:lpstr>Conclusion</vt:lpstr>
      <vt:lpstr>Issues</vt:lpstr>
      <vt:lpstr>Présentation PowerPoint</vt:lpstr>
      <vt:lpstr>Georg Gottlob,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SGDB relationnels</dc:title>
  <dc:creator>serge</dc:creator>
  <cp:lastModifiedBy>Serge Abiteboul</cp:lastModifiedBy>
  <cp:revision>238</cp:revision>
  <dcterms:created xsi:type="dcterms:W3CDTF">2012-01-11T13:03:51Z</dcterms:created>
  <dcterms:modified xsi:type="dcterms:W3CDTF">2012-05-09T07:38:24Z</dcterms:modified>
</cp:coreProperties>
</file>