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523" r:id="rId3"/>
    <p:sldId id="526" r:id="rId4"/>
    <p:sldId id="524" r:id="rId5"/>
    <p:sldId id="514" r:id="rId6"/>
    <p:sldId id="537" r:id="rId7"/>
    <p:sldId id="515" r:id="rId8"/>
    <p:sldId id="516" r:id="rId9"/>
    <p:sldId id="536" r:id="rId10"/>
    <p:sldId id="525" r:id="rId11"/>
    <p:sldId id="535" r:id="rId12"/>
    <p:sldId id="475" r:id="rId13"/>
    <p:sldId id="517" r:id="rId14"/>
    <p:sldId id="518" r:id="rId15"/>
    <p:sldId id="519" r:id="rId16"/>
    <p:sldId id="520" r:id="rId17"/>
    <p:sldId id="521" r:id="rId18"/>
    <p:sldId id="470" r:id="rId19"/>
    <p:sldId id="471" r:id="rId20"/>
    <p:sldId id="472" r:id="rId21"/>
    <p:sldId id="527" r:id="rId22"/>
    <p:sldId id="473" r:id="rId23"/>
    <p:sldId id="530" r:id="rId24"/>
    <p:sldId id="477" r:id="rId25"/>
    <p:sldId id="478" r:id="rId26"/>
    <p:sldId id="479" r:id="rId27"/>
    <p:sldId id="487" r:id="rId28"/>
    <p:sldId id="480" r:id="rId29"/>
    <p:sldId id="486" r:id="rId30"/>
    <p:sldId id="488" r:id="rId31"/>
    <p:sldId id="489" r:id="rId32"/>
    <p:sldId id="490" r:id="rId33"/>
    <p:sldId id="491" r:id="rId34"/>
    <p:sldId id="481" r:id="rId35"/>
    <p:sldId id="482" r:id="rId36"/>
    <p:sldId id="509" r:id="rId37"/>
    <p:sldId id="512" r:id="rId38"/>
    <p:sldId id="534" r:id="rId39"/>
    <p:sldId id="510" r:id="rId40"/>
    <p:sldId id="511" r:id="rId41"/>
    <p:sldId id="499" r:id="rId42"/>
    <p:sldId id="500" r:id="rId43"/>
    <p:sldId id="501" r:id="rId44"/>
    <p:sldId id="502" r:id="rId45"/>
    <p:sldId id="503" r:id="rId46"/>
    <p:sldId id="505" r:id="rId47"/>
    <p:sldId id="508" r:id="rId48"/>
    <p:sldId id="498" r:id="rId49"/>
    <p:sldId id="531" r:id="rId50"/>
    <p:sldId id="528" r:id="rId51"/>
    <p:sldId id="538" r:id="rId52"/>
    <p:sldId id="483" r:id="rId53"/>
    <p:sldId id="513" r:id="rId54"/>
    <p:sldId id="484" r:id="rId55"/>
    <p:sldId id="539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718" autoAdjust="0"/>
  </p:normalViewPr>
  <p:slideViewPr>
    <p:cSldViewPr>
      <p:cViewPr>
        <p:scale>
          <a:sx n="75" d="100"/>
          <a:sy n="75" d="100"/>
        </p:scale>
        <p:origin x="-228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B5038-0648-43C4-A9E6-4F4249D98069}" type="datetimeFigureOut">
              <a:rPr lang="fr-FR" smtClean="0"/>
              <a:pPr/>
              <a:t>5/3/12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6397B-8E05-4715-A2DC-A7226DC372E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67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45" y="4343475"/>
            <a:ext cx="5030510" cy="41149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45" y="4343475"/>
            <a:ext cx="5030510" cy="41149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45" y="4343475"/>
            <a:ext cx="5030510" cy="41149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45" y="4343475"/>
            <a:ext cx="5030510" cy="41149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45" y="4343475"/>
            <a:ext cx="5030510" cy="41149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45" y="4343475"/>
            <a:ext cx="5030510" cy="41149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AA74-6E08-4864-8184-188931AE7016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81328"/>
            <a:ext cx="2026568" cy="340147"/>
          </a:xfrm>
        </p:spPr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517AA50-EA12-45B9-905D-A05EC8D8D1B9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9128B45-356E-4A35-ADDB-0EE72B20EEE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ebdam.inria.fr/Jorge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Search Engine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Serge Abiteboul</a:t>
            </a:r>
          </a:p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INRIA Saclay, Collège de France, ENS Cachan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62A6-E6C5-4527-9D48-D866A2230A87}" type="datetime1">
              <a:rPr lang="fr-FR" smtClean="0"/>
              <a:pPr/>
              <a:t>5/3/12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819A46-6734-574E-AFDD-5C16C1CEF941}" type="datetime1">
              <a:rPr lang="en-US" smtClean="0"/>
              <a:pPr/>
              <a:t>5/3/12</a:t>
            </a:fld>
            <a:endParaRPr lang="fr-FR" dirty="0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128B45-356E-4A35-ADDB-0EE72B20EEE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451C13-7345-DC44-87B4-2536F1EA29F8}" type="datetime1">
              <a:rPr lang="en-US" smtClean="0"/>
              <a:pPr/>
              <a:t>5/3/12</a:t>
            </a:fld>
            <a:endParaRPr lang="fr-FR"/>
          </a:p>
        </p:txBody>
      </p:sp>
      <p:sp>
        <p:nvSpPr>
          <p:cNvPr id="9" name="Espace réservé du numéro de diapositiv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128B45-356E-4A35-ADDB-0EE72B20EEE7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" name="Image 9" descr="cach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90" y="5908231"/>
            <a:ext cx="1522258" cy="761129"/>
          </a:xfrm>
          <a:prstGeom prst="rect">
            <a:avLst/>
          </a:prstGeom>
        </p:spPr>
      </p:pic>
      <p:pic>
        <p:nvPicPr>
          <p:cNvPr id="11" name="Image 10" descr="colleg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66" y="5946589"/>
            <a:ext cx="2049394" cy="794779"/>
          </a:xfrm>
          <a:prstGeom prst="rect">
            <a:avLst/>
          </a:prstGeom>
        </p:spPr>
      </p:pic>
      <p:pic>
        <p:nvPicPr>
          <p:cNvPr id="12" name="Image 11" descr="logoin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916976"/>
            <a:ext cx="2506128" cy="7523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Indexing Web pages</a:t>
            </a:r>
            <a:endParaRPr lang="en-US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0920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index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34298"/>
            <a:ext cx="2026568" cy="340147"/>
          </a:xfrm>
        </p:spPr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09128B45-356E-4A35-ADDB-0EE72B20EEE7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46986"/>
              </p:ext>
            </p:extLst>
          </p:nvPr>
        </p:nvGraphicFramePr>
        <p:xfrm>
          <a:off x="154212" y="2088456"/>
          <a:ext cx="571393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966"/>
                <a:gridCol w="2856966"/>
              </a:tblGrid>
              <a:tr h="340530">
                <a:tc>
                  <a:txBody>
                    <a:bodyPr/>
                    <a:lstStyle/>
                    <a:p>
                      <a:r>
                        <a:rPr lang="en-US" dirty="0" smtClean="0"/>
                        <a:t>Mot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Numéro</a:t>
                      </a:r>
                      <a:r>
                        <a:rPr lang="en-US" dirty="0" smtClean="0"/>
                        <a:t> de page</a:t>
                      </a:r>
                      <a:endParaRPr lang="en-US" dirty="0"/>
                    </a:p>
                  </a:txBody>
                  <a:tcPr/>
                </a:tc>
              </a:tr>
              <a:tr h="34053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530">
                <a:tc>
                  <a:txBody>
                    <a:bodyPr/>
                    <a:lstStyle/>
                    <a:p>
                      <a:r>
                        <a:rPr lang="en-US" dirty="0" smtClean="0"/>
                        <a:t>Abiteboul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34,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356</a:t>
                      </a:r>
                      <a:r>
                        <a:rPr lang="en-US" dirty="0" smtClean="0"/>
                        <a:t>,223,9900 …</a:t>
                      </a:r>
                      <a:endParaRPr lang="en-US" dirty="0"/>
                    </a:p>
                  </a:txBody>
                  <a:tcPr/>
                </a:tc>
              </a:tr>
              <a:tr h="34053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530">
                <a:tc>
                  <a:txBody>
                    <a:bodyPr/>
                    <a:lstStyle/>
                    <a:p>
                      <a:r>
                        <a:rPr lang="en-US" dirty="0" smtClean="0"/>
                        <a:t>INRIA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56,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356</a:t>
                      </a:r>
                      <a:r>
                        <a:rPr lang="en-US" dirty="0" smtClean="0"/>
                        <a:t>,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777</a:t>
                      </a:r>
                      <a:r>
                        <a:rPr lang="en-US" dirty="0" smtClean="0"/>
                        <a:t>,6560, …</a:t>
                      </a:r>
                      <a:endParaRPr lang="en-US" dirty="0"/>
                    </a:p>
                  </a:txBody>
                  <a:tcPr/>
                </a:tc>
              </a:tr>
              <a:tr h="34053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5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Rocquencourt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27,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777</a:t>
                      </a:r>
                      <a:r>
                        <a:rPr lang="en-US" dirty="0" smtClean="0"/>
                        <a:t>,9890,222</a:t>
                      </a:r>
                      <a:r>
                        <a:rPr lang="en-US" baseline="0" dirty="0" smtClean="0"/>
                        <a:t>90 …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285478"/>
              </p:ext>
            </p:extLst>
          </p:nvPr>
        </p:nvGraphicFramePr>
        <p:xfrm>
          <a:off x="6300192" y="2348880"/>
          <a:ext cx="2700270" cy="222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923"/>
                <a:gridCol w="1983347"/>
              </a:tblGrid>
              <a:tr h="3702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</a:t>
                      </a:r>
                      <a:endParaRPr lang="en-US" dirty="0"/>
                    </a:p>
                  </a:txBody>
                  <a:tcPr/>
                </a:tc>
              </a:tr>
              <a:tr h="370268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26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356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abiteboul.com</a:t>
                      </a:r>
                      <a:endParaRPr lang="en-US" dirty="0" smtClean="0"/>
                    </a:p>
                  </a:txBody>
                  <a:tcPr/>
                </a:tc>
              </a:tr>
              <a:tr h="370268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26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777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www.inria.fr</a:t>
                      </a:r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268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691680" y="5805264"/>
            <a:ext cx="2152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mtClean="0">
                <a:solidFill>
                  <a:srgbClr val="3366FF"/>
                </a:solidFill>
              </a:rPr>
              <a:t>“index inversé”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1073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tasks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Tokenization: separate text into lexical units called </a:t>
            </a:r>
            <a:r>
              <a:rPr lang="en-US" sz="2400" i="1" dirty="0" smtClean="0"/>
              <a:t>tokens</a:t>
            </a:r>
          </a:p>
          <a:p>
            <a:pPr marL="57150" indent="0" algn="r">
              <a:buNone/>
            </a:pPr>
            <a:r>
              <a:rPr lang="fr-FR" sz="2400" b="1" dirty="0" err="1" smtClean="0">
                <a:solidFill>
                  <a:srgbClr val="3366FF"/>
                </a:solidFill>
              </a:rPr>
              <a:t>tokenisation</a:t>
            </a:r>
            <a:r>
              <a:rPr lang="en-US" sz="2400" dirty="0" smtClean="0"/>
              <a:t>		</a:t>
            </a:r>
          </a:p>
          <a:p>
            <a:r>
              <a:rPr lang="en-US" sz="2400" dirty="0" smtClean="0"/>
              <a:t>Stemming: merge different forms of the same word      </a:t>
            </a:r>
          </a:p>
          <a:p>
            <a:pPr marL="0" indent="0" algn="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lemmatisation</a:t>
            </a:r>
            <a:endParaRPr lang="fr-FR" sz="2400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Also possible: </a:t>
            </a:r>
            <a:r>
              <a:rPr lang="en-US" dirty="0"/>
              <a:t>Phonetic </a:t>
            </a:r>
            <a:r>
              <a:rPr lang="en-US" dirty="0" smtClean="0"/>
              <a:t>stemming; merge </a:t>
            </a:r>
            <a:r>
              <a:rPr lang="en-US" dirty="0"/>
              <a:t>phonetically related </a:t>
            </a:r>
            <a:r>
              <a:rPr lang="en-US" dirty="0" smtClean="0"/>
              <a:t>words; </a:t>
            </a:r>
            <a:r>
              <a:rPr lang="en-US" dirty="0"/>
              <a:t>handle spelling </a:t>
            </a:r>
            <a:r>
              <a:rPr lang="en-US" dirty="0" smtClean="0"/>
              <a:t>errors</a:t>
            </a:r>
          </a:p>
          <a:p>
            <a:r>
              <a:rPr lang="en-US" sz="2400" dirty="0" smtClean="0"/>
              <a:t>Stop word removal			                </a:t>
            </a:r>
            <a:r>
              <a:rPr lang="en-US" sz="2400" dirty="0"/>
              <a:t> </a:t>
            </a:r>
            <a:r>
              <a:rPr lang="en-US" sz="2400" dirty="0" smtClean="0"/>
              <a:t>   </a:t>
            </a:r>
          </a:p>
          <a:p>
            <a:pPr marL="0" indent="0" algn="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retrait des mots vides</a:t>
            </a:r>
          </a:p>
          <a:p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d</a:t>
            </a:r>
            <a:r>
              <a:rPr lang="en-US" dirty="0" smtClean="0"/>
              <a:t>1 </a:t>
            </a:r>
            <a:r>
              <a:rPr lang="en-US" dirty="0"/>
              <a:t>The jaguar is a New World mammal of the </a:t>
            </a:r>
            <a:r>
              <a:rPr lang="en-US" dirty="0" err="1"/>
              <a:t>Felidae</a:t>
            </a:r>
            <a:r>
              <a:rPr lang="en-US" dirty="0"/>
              <a:t> family.</a:t>
            </a:r>
          </a:p>
          <a:p>
            <a:r>
              <a:rPr lang="en-US" b="1" dirty="0"/>
              <a:t>d</a:t>
            </a:r>
            <a:r>
              <a:rPr lang="en-US" dirty="0"/>
              <a:t>2 Jaguar has designed four new engines.</a:t>
            </a:r>
          </a:p>
          <a:p>
            <a:r>
              <a:rPr lang="en-US" b="1" dirty="0"/>
              <a:t>d</a:t>
            </a:r>
            <a:r>
              <a:rPr lang="en-US" dirty="0"/>
              <a:t>3 For Jaguar, Atari was keen to use a 68K family device.</a:t>
            </a:r>
          </a:p>
          <a:p>
            <a:r>
              <a:rPr lang="en-US" b="1" dirty="0"/>
              <a:t>d</a:t>
            </a:r>
            <a:r>
              <a:rPr lang="en-US" dirty="0"/>
              <a:t>4 The Jacksonville Jaguars are a professional US football team.</a:t>
            </a:r>
          </a:p>
          <a:p>
            <a:r>
              <a:rPr lang="en-US" b="1" dirty="0"/>
              <a:t>d</a:t>
            </a:r>
            <a:r>
              <a:rPr lang="en-US" dirty="0"/>
              <a:t>5 Mac OS X Jaguar is available at a price of US $199 for </a:t>
            </a:r>
            <a:r>
              <a:rPr lang="en-US" dirty="0" smtClean="0"/>
              <a:t>Apple’s new </a:t>
            </a:r>
            <a:r>
              <a:rPr lang="en-US" dirty="0"/>
              <a:t>“family pack”.</a:t>
            </a:r>
          </a:p>
          <a:p>
            <a:r>
              <a:rPr lang="en-US" b="1" dirty="0"/>
              <a:t>d</a:t>
            </a:r>
            <a:r>
              <a:rPr lang="en-US" dirty="0"/>
              <a:t>6 One such ruling family to incorporate the jaguar into their </a:t>
            </a:r>
            <a:r>
              <a:rPr lang="en-US" dirty="0" smtClean="0"/>
              <a:t>name is </a:t>
            </a:r>
            <a:r>
              <a:rPr lang="en-US" dirty="0"/>
              <a:t>Jaguar Paw.</a:t>
            </a:r>
          </a:p>
          <a:p>
            <a:r>
              <a:rPr lang="en-US" b="1" dirty="0"/>
              <a:t>d</a:t>
            </a:r>
            <a:r>
              <a:rPr lang="en-US" dirty="0"/>
              <a:t>7 It is a big cat.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59632" y="5733256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0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Tokenization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Separate text into tokens 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Remove punctuation, normalize case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1 </a:t>
            </a:r>
            <a:r>
              <a:rPr lang="en-US" dirty="0"/>
              <a:t>the1 jaguar2 is3 a4 new5 world6 mammal7 of8 the9 felidae10 family11</a:t>
            </a:r>
          </a:p>
          <a:p>
            <a:r>
              <a:rPr lang="en-US" b="1" dirty="0"/>
              <a:t>d</a:t>
            </a:r>
            <a:r>
              <a:rPr lang="en-US" dirty="0"/>
              <a:t>2 jaguar1 has2 designed3 four4 new5 engines6</a:t>
            </a:r>
          </a:p>
          <a:p>
            <a:r>
              <a:rPr lang="en-US" b="1" dirty="0"/>
              <a:t>d</a:t>
            </a:r>
            <a:r>
              <a:rPr lang="en-US" dirty="0"/>
              <a:t>3 for1 jaguar2 atari3 was4 keen5 to6 use7 a8 68k9 family10 device11</a:t>
            </a:r>
          </a:p>
          <a:p>
            <a:r>
              <a:rPr lang="en-US" b="1" dirty="0"/>
              <a:t>d</a:t>
            </a:r>
            <a:r>
              <a:rPr lang="en-US" dirty="0"/>
              <a:t>4 the1 jacksonville2 jaguars3 are4 a5 professional6 us7 football8 team9</a:t>
            </a:r>
          </a:p>
          <a:p>
            <a:r>
              <a:rPr lang="en-US" b="1" dirty="0"/>
              <a:t>d</a:t>
            </a:r>
            <a:r>
              <a:rPr lang="en-US" dirty="0"/>
              <a:t>5 mac1 os2 x3 jaguar4 is5 available6 at7 a8 price9 of10 us11 $</a:t>
            </a:r>
            <a:r>
              <a:rPr lang="en-US" dirty="0" smtClean="0"/>
              <a:t>19912 for13 </a:t>
            </a:r>
            <a:r>
              <a:rPr lang="en-US" dirty="0"/>
              <a:t>apple’s14 new15 family16 pack17</a:t>
            </a:r>
          </a:p>
          <a:p>
            <a:r>
              <a:rPr lang="en-US" b="1" dirty="0"/>
              <a:t>d</a:t>
            </a:r>
            <a:r>
              <a:rPr lang="en-US" dirty="0"/>
              <a:t>6 one1 such2 ruling3 family4 to5 incorporate6 the7 jaguar8 </a:t>
            </a:r>
            <a:r>
              <a:rPr lang="en-US" dirty="0" smtClean="0"/>
              <a:t>into9 their10 </a:t>
            </a:r>
            <a:r>
              <a:rPr lang="en-US" dirty="0"/>
              <a:t>name11 is12 jaguar13 paw14</a:t>
            </a:r>
          </a:p>
          <a:p>
            <a:pPr marL="342000">
              <a:spcBef>
                <a:spcPts val="1124"/>
              </a:spcBef>
            </a:pPr>
            <a:r>
              <a:rPr lang="en-US" b="1" dirty="0"/>
              <a:t>d</a:t>
            </a:r>
            <a:r>
              <a:rPr lang="cs-CZ" dirty="0" smtClean="0"/>
              <a:t>7 </a:t>
            </a:r>
            <a:r>
              <a:rPr lang="en-US" dirty="0"/>
              <a:t>It is a big cat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66934" y="5991671"/>
            <a:ext cx="251297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it1 is2 a3 big4 cat5</a:t>
            </a:r>
            <a:endParaRPr lang="en-US" sz="2400" dirty="0"/>
          </a:p>
        </p:txBody>
      </p:sp>
      <p:sp>
        <p:nvSpPr>
          <p:cNvPr id="7" name="Bulle rectangulaire 6"/>
          <p:cNvSpPr/>
          <p:nvPr/>
        </p:nvSpPr>
        <p:spPr>
          <a:xfrm>
            <a:off x="6876256" y="0"/>
            <a:ext cx="2267744" cy="1196752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Difficult </a:t>
            </a:r>
            <a:r>
              <a:rPr lang="en-US" sz="2400" dirty="0">
                <a:solidFill>
                  <a:srgbClr val="FFFFFF"/>
                </a:solidFill>
              </a:rPr>
              <a:t>in some languages</a:t>
            </a:r>
          </a:p>
        </p:txBody>
      </p:sp>
    </p:spTree>
    <p:extLst>
      <p:ext uri="{BB962C8B-B14F-4D97-AF65-F5344CB8AC3E}">
        <p14:creationId xmlns:p14="http://schemas.microsoft.com/office/powerpoint/2010/main" val="4794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Stemming (“</a:t>
            </a:r>
            <a:r>
              <a:rPr lang="en-US" dirty="0" err="1" smtClean="0"/>
              <a:t>lemmatisation</a:t>
            </a:r>
            <a:r>
              <a:rPr lang="en-US" dirty="0" smtClean="0"/>
              <a:t>”) 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400" b="1" dirty="0">
                <a:solidFill>
                  <a:srgbClr val="FF0000"/>
                </a:solidFill>
              </a:rPr>
              <a:t>Stemming: merge different forms of the same word</a:t>
            </a:r>
          </a:p>
          <a:p>
            <a:r>
              <a:rPr lang="en-US" sz="3400" b="1" dirty="0" smtClean="0"/>
              <a:t>d</a:t>
            </a:r>
            <a:r>
              <a:rPr lang="en-US" sz="3400" dirty="0" smtClean="0"/>
              <a:t>1 </a:t>
            </a:r>
            <a:r>
              <a:rPr lang="en-US" sz="3400" dirty="0"/>
              <a:t>the1 jaguar2 be3 a4 new5 world6 mammal7 of8 the9 felidae10 family11</a:t>
            </a:r>
          </a:p>
          <a:p>
            <a:r>
              <a:rPr lang="en-US" sz="3400" b="1" dirty="0"/>
              <a:t>d</a:t>
            </a:r>
            <a:r>
              <a:rPr lang="en-US" sz="3400" dirty="0"/>
              <a:t>2 jaguar1 have2 design3 four4 new5 engine6</a:t>
            </a:r>
          </a:p>
          <a:p>
            <a:r>
              <a:rPr lang="en-US" sz="3400" b="1" dirty="0"/>
              <a:t>d</a:t>
            </a:r>
            <a:r>
              <a:rPr lang="en-US" sz="3400" dirty="0"/>
              <a:t>3 for1 jaguar2 atari3 be4 keen5 to6 use7 a8 68k9 family10 device11</a:t>
            </a:r>
          </a:p>
          <a:p>
            <a:r>
              <a:rPr lang="en-US" sz="3400" b="1" dirty="0"/>
              <a:t>d</a:t>
            </a:r>
            <a:r>
              <a:rPr lang="en-US" sz="3400" dirty="0"/>
              <a:t>4 the1 jacksonville2 jaguar3 be4 a5 professional6 us7 football8 team9</a:t>
            </a:r>
          </a:p>
          <a:p>
            <a:r>
              <a:rPr lang="en-US" sz="3400" b="1" dirty="0"/>
              <a:t>d</a:t>
            </a:r>
            <a:r>
              <a:rPr lang="en-US" sz="3400" dirty="0"/>
              <a:t>5 mac1 os2 x3 jaguar4 be5 available6 at7 a8 price9 of10 us11 $</a:t>
            </a:r>
            <a:r>
              <a:rPr lang="en-US" sz="3400" dirty="0" smtClean="0"/>
              <a:t>19912 for13 </a:t>
            </a:r>
            <a:r>
              <a:rPr lang="en-US" sz="3400" dirty="0"/>
              <a:t>apple14 new15 family16 pack17</a:t>
            </a:r>
          </a:p>
          <a:p>
            <a:r>
              <a:rPr lang="en-US" sz="3400" b="1" dirty="0"/>
              <a:t>d</a:t>
            </a:r>
            <a:r>
              <a:rPr lang="en-US" sz="3400" dirty="0"/>
              <a:t>6 one1 such2 rule3 family4 to5 incorporate6 the7 jaguar8 </a:t>
            </a:r>
            <a:r>
              <a:rPr lang="en-US" sz="3400" dirty="0" smtClean="0"/>
              <a:t>into9 their10 </a:t>
            </a:r>
            <a:r>
              <a:rPr lang="en-US" sz="3400" dirty="0"/>
              <a:t>name11 be12 jaguar13 paw14</a:t>
            </a:r>
          </a:p>
          <a:p>
            <a:pPr>
              <a:spcBef>
                <a:spcPts val="1224"/>
              </a:spcBef>
            </a:pPr>
            <a:r>
              <a:rPr lang="hu-HU" sz="3400" b="1" dirty="0"/>
              <a:t>d</a:t>
            </a:r>
            <a:r>
              <a:rPr lang="hu-HU" sz="3400" dirty="0"/>
              <a:t>7 it1 </a:t>
            </a:r>
            <a:r>
              <a:rPr lang="hu-HU" sz="3400" dirty="0" smtClean="0"/>
              <a:t>is2 </a:t>
            </a:r>
            <a:r>
              <a:rPr lang="hu-HU" sz="3400" dirty="0"/>
              <a:t>a3 </a:t>
            </a:r>
            <a:r>
              <a:rPr lang="hu-HU" sz="3400" dirty="0" smtClean="0"/>
              <a:t>big4 cat5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66934" y="5991671"/>
            <a:ext cx="264372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i</a:t>
            </a:r>
            <a:r>
              <a:rPr lang="cs-CZ" sz="2400" dirty="0" smtClean="0"/>
              <a:t>t1 be2 </a:t>
            </a:r>
            <a:r>
              <a:rPr lang="cs-CZ" sz="2400" dirty="0"/>
              <a:t>a3 big4 cat5</a:t>
            </a:r>
            <a:endParaRPr lang="en-US" sz="2400" dirty="0"/>
          </a:p>
        </p:txBody>
      </p:sp>
      <p:sp>
        <p:nvSpPr>
          <p:cNvPr id="7" name="Bulle rectangulaire 6"/>
          <p:cNvSpPr/>
          <p:nvPr/>
        </p:nvSpPr>
        <p:spPr>
          <a:xfrm>
            <a:off x="6876256" y="0"/>
            <a:ext cx="2267744" cy="1196752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i</a:t>
            </a:r>
            <a:r>
              <a:rPr lang="en-US" sz="2400" dirty="0" smtClean="0">
                <a:solidFill>
                  <a:srgbClr val="FFFFFF"/>
                </a:solidFill>
              </a:rPr>
              <a:t>s   ☞  be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5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word removal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Remove too frequent words that bring no information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1 </a:t>
            </a:r>
            <a:r>
              <a:rPr lang="en-US" dirty="0"/>
              <a:t>jaguar2 new5 world6 mammal7 felidae10 family11</a:t>
            </a:r>
          </a:p>
          <a:p>
            <a:r>
              <a:rPr lang="en-US" b="1" dirty="0"/>
              <a:t>d</a:t>
            </a:r>
            <a:r>
              <a:rPr lang="en-US" dirty="0"/>
              <a:t>2 jaguar1 design3 four4 new5 engine6</a:t>
            </a:r>
          </a:p>
          <a:p>
            <a:r>
              <a:rPr lang="en-US" b="1" dirty="0"/>
              <a:t>d</a:t>
            </a:r>
            <a:r>
              <a:rPr lang="en-US" dirty="0"/>
              <a:t>3 jaguar2 atari3 keen5 68k9 family10 device11</a:t>
            </a:r>
          </a:p>
          <a:p>
            <a:r>
              <a:rPr lang="en-US" b="1" dirty="0"/>
              <a:t>d</a:t>
            </a:r>
            <a:r>
              <a:rPr lang="en-US" dirty="0"/>
              <a:t>4 jacksonville2 jaguar3 professional6 us7 football8 team9</a:t>
            </a:r>
          </a:p>
          <a:p>
            <a:r>
              <a:rPr lang="en-US" b="1" dirty="0"/>
              <a:t>d</a:t>
            </a:r>
            <a:r>
              <a:rPr lang="en-US" dirty="0"/>
              <a:t>5 mac1 os2 x3 jaguar4 available6 price9 us11 $19912 </a:t>
            </a:r>
            <a:r>
              <a:rPr lang="en-US" dirty="0" smtClean="0"/>
              <a:t>apple14 new15 </a:t>
            </a:r>
            <a:r>
              <a:rPr lang="en-US" dirty="0"/>
              <a:t>family16 pack17</a:t>
            </a:r>
          </a:p>
          <a:p>
            <a:r>
              <a:rPr lang="en-US" b="1" dirty="0"/>
              <a:t>d</a:t>
            </a:r>
            <a:r>
              <a:rPr lang="en-US" dirty="0"/>
              <a:t>6 one1 such2 rule3 family4 incorporate6 jaguar8 their10 </a:t>
            </a:r>
            <a:r>
              <a:rPr lang="en-US" dirty="0" smtClean="0"/>
              <a:t>name11 jaguar13 </a:t>
            </a:r>
            <a:r>
              <a:rPr lang="en-US" dirty="0"/>
              <a:t>paw14</a:t>
            </a:r>
          </a:p>
          <a:p>
            <a:r>
              <a:rPr lang="en-US" b="1" dirty="0"/>
              <a:t>d</a:t>
            </a:r>
            <a:r>
              <a:rPr lang="en-US" dirty="0"/>
              <a:t>7 </a:t>
            </a:r>
            <a:r>
              <a:rPr lang="hu-HU" dirty="0"/>
              <a:t>it1 be2 a3 </a:t>
            </a:r>
            <a:r>
              <a:rPr lang="en-US" dirty="0" smtClean="0"/>
              <a:t>big4 </a:t>
            </a:r>
            <a:r>
              <a:rPr lang="en-US" dirty="0"/>
              <a:t>cat5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16</a:t>
            </a:fld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1259632" y="5517232"/>
            <a:ext cx="13681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27784" y="5373216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0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</a:t>
            </a:r>
            <a:r>
              <a:rPr lang="en-US" dirty="0"/>
              <a:t>i</a:t>
            </a:r>
            <a:r>
              <a:rPr lang="en-US" dirty="0" smtClean="0"/>
              <a:t>ndex construction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 </a:t>
            </a:r>
            <a:r>
              <a:rPr lang="en-US" b="1" dirty="0"/>
              <a:t>d</a:t>
            </a:r>
            <a:r>
              <a:rPr lang="en-US" dirty="0"/>
              <a:t>1 , </a:t>
            </a:r>
            <a:r>
              <a:rPr lang="en-US" b="1" dirty="0"/>
              <a:t>d</a:t>
            </a:r>
            <a:r>
              <a:rPr lang="en-US" dirty="0"/>
              <a:t>3 , </a:t>
            </a:r>
            <a:r>
              <a:rPr lang="en-US" b="1" dirty="0"/>
              <a:t>d</a:t>
            </a:r>
            <a:r>
              <a:rPr lang="en-US" dirty="0"/>
              <a:t>5 , </a:t>
            </a:r>
            <a:r>
              <a:rPr lang="en-US" b="1" dirty="0"/>
              <a:t>d</a:t>
            </a:r>
            <a:r>
              <a:rPr lang="en-US" dirty="0"/>
              <a:t>6</a:t>
            </a:r>
          </a:p>
          <a:p>
            <a:r>
              <a:rPr lang="en-US" dirty="0"/>
              <a:t>football </a:t>
            </a:r>
            <a:r>
              <a:rPr lang="en-US" b="1" dirty="0"/>
              <a:t>d</a:t>
            </a:r>
            <a:r>
              <a:rPr lang="en-US" dirty="0"/>
              <a:t>4</a:t>
            </a:r>
          </a:p>
          <a:p>
            <a:r>
              <a:rPr lang="es-ES_tradnl" dirty="0"/>
              <a:t>jaguar </a:t>
            </a:r>
            <a:r>
              <a:rPr lang="es-ES_tradnl" b="1" dirty="0"/>
              <a:t>d</a:t>
            </a:r>
            <a:r>
              <a:rPr lang="es-ES_tradnl" dirty="0"/>
              <a:t>1 , </a:t>
            </a:r>
            <a:r>
              <a:rPr lang="es-ES_tradnl" b="1" dirty="0"/>
              <a:t>d</a:t>
            </a:r>
            <a:r>
              <a:rPr lang="es-ES_tradnl" dirty="0"/>
              <a:t>2 , </a:t>
            </a:r>
            <a:r>
              <a:rPr lang="es-ES_tradnl" b="1" dirty="0"/>
              <a:t>d</a:t>
            </a:r>
            <a:r>
              <a:rPr lang="es-ES_tradnl" dirty="0"/>
              <a:t>3 , </a:t>
            </a:r>
            <a:r>
              <a:rPr lang="es-ES_tradnl" b="1" dirty="0"/>
              <a:t>d</a:t>
            </a:r>
            <a:r>
              <a:rPr lang="es-ES_tradnl" dirty="0"/>
              <a:t>4 , </a:t>
            </a:r>
            <a:r>
              <a:rPr lang="es-ES_tradnl" b="1" dirty="0"/>
              <a:t>d</a:t>
            </a:r>
            <a:r>
              <a:rPr lang="es-ES_tradnl" dirty="0"/>
              <a:t>5 , </a:t>
            </a:r>
            <a:r>
              <a:rPr lang="es-ES_tradnl" b="1" dirty="0"/>
              <a:t>d</a:t>
            </a:r>
            <a:r>
              <a:rPr lang="es-ES_tradnl" dirty="0"/>
              <a:t>6</a:t>
            </a:r>
          </a:p>
          <a:p>
            <a:r>
              <a:rPr lang="en-US" dirty="0"/>
              <a:t>new </a:t>
            </a:r>
            <a:r>
              <a:rPr lang="en-US" b="1" dirty="0"/>
              <a:t>d</a:t>
            </a:r>
            <a:r>
              <a:rPr lang="en-US" dirty="0"/>
              <a:t>1 , </a:t>
            </a:r>
            <a:r>
              <a:rPr lang="en-US" b="1" dirty="0"/>
              <a:t>d</a:t>
            </a:r>
            <a:r>
              <a:rPr lang="en-US" dirty="0"/>
              <a:t>2 , </a:t>
            </a:r>
            <a:r>
              <a:rPr lang="en-US" b="1" dirty="0"/>
              <a:t>d</a:t>
            </a:r>
            <a:r>
              <a:rPr lang="en-US" dirty="0"/>
              <a:t>5</a:t>
            </a:r>
          </a:p>
          <a:p>
            <a:r>
              <a:rPr lang="en-US" dirty="0"/>
              <a:t>rule </a:t>
            </a:r>
            <a:r>
              <a:rPr lang="en-US" b="1" dirty="0"/>
              <a:t>d</a:t>
            </a:r>
            <a:r>
              <a:rPr lang="en-US" dirty="0"/>
              <a:t>6</a:t>
            </a:r>
          </a:p>
          <a:p>
            <a:r>
              <a:rPr lang="en-US" dirty="0"/>
              <a:t>us </a:t>
            </a:r>
            <a:r>
              <a:rPr lang="en-US" b="1" dirty="0"/>
              <a:t>d</a:t>
            </a:r>
            <a:r>
              <a:rPr lang="en-US" dirty="0"/>
              <a:t>4 , </a:t>
            </a:r>
            <a:r>
              <a:rPr lang="en-US" b="1" dirty="0"/>
              <a:t>d</a:t>
            </a:r>
            <a:r>
              <a:rPr lang="en-US" dirty="0"/>
              <a:t>5</a:t>
            </a:r>
          </a:p>
          <a:p>
            <a:r>
              <a:rPr lang="en-US" dirty="0"/>
              <a:t>world </a:t>
            </a:r>
            <a:r>
              <a:rPr lang="en-US" b="1" dirty="0"/>
              <a:t>d</a:t>
            </a:r>
            <a:r>
              <a:rPr lang="en-US" dirty="0"/>
              <a:t>1</a:t>
            </a:r>
          </a:p>
          <a:p>
            <a:r>
              <a:rPr lang="en-US" dirty="0"/>
              <a:t>. . 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68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Indexing: scaling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A query should require zero or very few disk </a:t>
            </a:r>
            <a:r>
              <a:rPr lang="en-US" sz="2400" dirty="0" smtClean="0"/>
              <a:t>accesses</a:t>
            </a:r>
          </a:p>
          <a:p>
            <a:pPr lvl="0">
              <a:buNone/>
            </a:pPr>
            <a:r>
              <a:rPr lang="en-US" sz="2400" dirty="0" smtClean="0"/>
              <a:t>If the number of indexed pages grows, the server needs more storage to keep the index, and each query is becoming more expensive to evaluate</a:t>
            </a:r>
          </a:p>
          <a:p>
            <a:pPr lvl="0">
              <a:buNone/>
            </a:pPr>
            <a:r>
              <a:rPr lang="en-US" sz="2400" dirty="0" smtClean="0"/>
              <a:t>If the number of users grows, the server receives more requests</a:t>
            </a:r>
          </a:p>
          <a:p>
            <a:pPr lvl="0">
              <a:buNone/>
            </a:pPr>
            <a:r>
              <a:rPr lang="en-US" sz="2400" dirty="0" smtClean="0"/>
              <a:t>In both cases, the server is quickly overwhelmed</a:t>
            </a:r>
          </a:p>
          <a:p>
            <a:pPr marL="514350" lvl="0" indent="-514350">
              <a:buNone/>
            </a:pPr>
            <a:r>
              <a:rPr lang="en-US" sz="2400" dirty="0" smtClean="0"/>
              <a:t>Solution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 technique of hashing and</a:t>
            </a:r>
          </a:p>
          <a:p>
            <a:pPr lvl="1"/>
            <a:r>
              <a:rPr lang="en-US" sz="2000" dirty="0" smtClean="0"/>
              <a:t>Parallelism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215439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e 209"/>
          <p:cNvGrpSpPr/>
          <p:nvPr/>
        </p:nvGrpSpPr>
        <p:grpSpPr>
          <a:xfrm>
            <a:off x="-54260" y="0"/>
            <a:ext cx="9252520" cy="6858000"/>
            <a:chOff x="-108520" y="0"/>
            <a:chExt cx="9252520" cy="6858000"/>
          </a:xfrm>
        </p:grpSpPr>
        <p:sp>
          <p:nvSpPr>
            <p:cNvPr id="73" name="Rectangle 7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4" name="Forme 211"/>
            <p:cNvCxnSpPr/>
            <p:nvPr/>
          </p:nvCxnSpPr>
          <p:spPr>
            <a:xfrm flipV="1">
              <a:off x="5220072" y="1590716"/>
              <a:ext cx="2881616" cy="1010192"/>
            </a:xfrm>
            <a:prstGeom prst="bentConnector2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  <p:cxnSp>
          <p:nvCxnSpPr>
            <p:cNvPr id="75" name="Forme 212"/>
            <p:cNvCxnSpPr/>
            <p:nvPr/>
          </p:nvCxnSpPr>
          <p:spPr>
            <a:xfrm>
              <a:off x="5220072" y="2960948"/>
              <a:ext cx="2881616" cy="900100"/>
            </a:xfrm>
            <a:prstGeom prst="bentConnector2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  <p:cxnSp>
          <p:nvCxnSpPr>
            <p:cNvPr id="76" name="Forme 213"/>
            <p:cNvCxnSpPr/>
            <p:nvPr/>
          </p:nvCxnSpPr>
          <p:spPr>
            <a:xfrm>
              <a:off x="5220072" y="3320988"/>
              <a:ext cx="2161536" cy="540060"/>
            </a:xfrm>
            <a:prstGeom prst="bentConnector2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  <p:cxnSp>
          <p:nvCxnSpPr>
            <p:cNvPr id="77" name="Forme 214"/>
            <p:cNvCxnSpPr/>
            <p:nvPr/>
          </p:nvCxnSpPr>
          <p:spPr>
            <a:xfrm>
              <a:off x="5220072" y="3681028"/>
              <a:ext cx="1441456" cy="180020"/>
            </a:xfrm>
            <a:prstGeom prst="bentConnector2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  <p:cxnSp>
          <p:nvCxnSpPr>
            <p:cNvPr id="78" name="Connecteur en angle 77"/>
            <p:cNvCxnSpPr/>
            <p:nvPr/>
          </p:nvCxnSpPr>
          <p:spPr>
            <a:xfrm>
              <a:off x="5220072" y="4041068"/>
              <a:ext cx="397340" cy="108012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  <p:sp>
          <p:nvSpPr>
            <p:cNvPr id="79" name="Plaque 78"/>
            <p:cNvSpPr/>
            <p:nvPr/>
          </p:nvSpPr>
          <p:spPr>
            <a:xfrm>
              <a:off x="3347864" y="260648"/>
              <a:ext cx="5688632" cy="4896544"/>
            </a:xfrm>
            <a:prstGeom prst="bevel">
              <a:avLst/>
            </a:prstGeom>
            <a:solidFill>
              <a:srgbClr val="C6D9F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71600" y="301080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71600" y="661120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71600" y="1052736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71600" y="1412776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71600" y="1772816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71600" y="2132856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1600" y="2492896"/>
              <a:ext cx="720080" cy="360040"/>
            </a:xfrm>
            <a:prstGeom prst="rect">
              <a:avLst/>
            </a:prstGeom>
            <a:solidFill>
              <a:srgbClr val="1F497D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 7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71600" y="2852936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71600" y="3212976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71600" y="3573016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269268" y="3933056"/>
              <a:ext cx="15412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Hachage H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499992" y="1340768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499992" y="1700808"/>
              <a:ext cx="720080" cy="360040"/>
            </a:xfrm>
            <a:prstGeom prst="rect">
              <a:avLst/>
            </a:prstGeom>
            <a:solidFill>
              <a:srgbClr val="1F497D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 2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499992" y="2060848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499992" y="2420888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499992" y="2780928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499992" y="3140968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499992" y="3501008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499992" y="3861048"/>
              <a:ext cx="720080" cy="36004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Plaque 98"/>
            <p:cNvSpPr/>
            <p:nvPr/>
          </p:nvSpPr>
          <p:spPr>
            <a:xfrm>
              <a:off x="2123728" y="0"/>
              <a:ext cx="872480" cy="584448"/>
            </a:xfrm>
            <a:prstGeom prst="bevel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Plaque 99"/>
            <p:cNvSpPr/>
            <p:nvPr/>
          </p:nvSpPr>
          <p:spPr>
            <a:xfrm>
              <a:off x="2123728" y="620688"/>
              <a:ext cx="872480" cy="584448"/>
            </a:xfrm>
            <a:prstGeom prst="bevel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M2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Plaque 100"/>
            <p:cNvSpPr/>
            <p:nvPr/>
          </p:nvSpPr>
          <p:spPr>
            <a:xfrm>
              <a:off x="2123728" y="1196752"/>
              <a:ext cx="872480" cy="584448"/>
            </a:xfrm>
            <a:prstGeom prst="bevel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M3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Plaque 101"/>
            <p:cNvSpPr/>
            <p:nvPr/>
          </p:nvSpPr>
          <p:spPr>
            <a:xfrm>
              <a:off x="2123728" y="1817440"/>
              <a:ext cx="872480" cy="584448"/>
            </a:xfrm>
            <a:prstGeom prst="bevel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M4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Plaque 102"/>
            <p:cNvSpPr/>
            <p:nvPr/>
          </p:nvSpPr>
          <p:spPr>
            <a:xfrm>
              <a:off x="2123728" y="2420888"/>
              <a:ext cx="872480" cy="584448"/>
            </a:xfrm>
            <a:prstGeom prst="bevel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M5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Plaque 103"/>
            <p:cNvSpPr/>
            <p:nvPr/>
          </p:nvSpPr>
          <p:spPr>
            <a:xfrm>
              <a:off x="2123728" y="3041576"/>
              <a:ext cx="872480" cy="584448"/>
            </a:xfrm>
            <a:prstGeom prst="bevel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M6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Plaque 104"/>
            <p:cNvSpPr/>
            <p:nvPr/>
          </p:nvSpPr>
          <p:spPr>
            <a:xfrm>
              <a:off x="1925452" y="5013176"/>
              <a:ext cx="872480" cy="584448"/>
            </a:xfrm>
            <a:prstGeom prst="bevel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M8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Plaque 105"/>
            <p:cNvSpPr/>
            <p:nvPr/>
          </p:nvSpPr>
          <p:spPr>
            <a:xfrm>
              <a:off x="1925452" y="5616624"/>
              <a:ext cx="872480" cy="584448"/>
            </a:xfrm>
            <a:prstGeom prst="bevel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M9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Plaque 106"/>
            <p:cNvSpPr/>
            <p:nvPr/>
          </p:nvSpPr>
          <p:spPr>
            <a:xfrm>
              <a:off x="1925452" y="6237312"/>
              <a:ext cx="872480" cy="584448"/>
            </a:xfrm>
            <a:prstGeom prst="bevel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M10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3869668" y="4119463"/>
              <a:ext cx="16206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Hachage H’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rganigramme : Document 246"/>
            <p:cNvSpPr/>
            <p:nvPr/>
          </p:nvSpPr>
          <p:spPr>
            <a:xfrm>
              <a:off x="5617412" y="1052736"/>
              <a:ext cx="648072" cy="576064"/>
            </a:xfrm>
            <a:prstGeom prst="flowChartDocumen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B1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rganigramme : Document 247"/>
            <p:cNvSpPr/>
            <p:nvPr/>
          </p:nvSpPr>
          <p:spPr>
            <a:xfrm>
              <a:off x="6337492" y="1052736"/>
              <a:ext cx="648072" cy="576064"/>
            </a:xfrm>
            <a:prstGeom prst="flowChartDocument">
              <a:avLst/>
            </a:prstGeom>
            <a:solidFill>
              <a:srgbClr val="1F497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B2</a:t>
              </a: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rganigramme : Document 248"/>
            <p:cNvSpPr/>
            <p:nvPr/>
          </p:nvSpPr>
          <p:spPr>
            <a:xfrm>
              <a:off x="7057572" y="1052736"/>
              <a:ext cx="648072" cy="576064"/>
            </a:xfrm>
            <a:prstGeom prst="flowChartDocumen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B3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Organigramme : Document 249"/>
            <p:cNvSpPr/>
            <p:nvPr/>
          </p:nvSpPr>
          <p:spPr>
            <a:xfrm>
              <a:off x="7777652" y="1052736"/>
              <a:ext cx="648072" cy="576064"/>
            </a:xfrm>
            <a:prstGeom prst="flowChartDocumen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B4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Organigramme : Document 250"/>
            <p:cNvSpPr/>
            <p:nvPr/>
          </p:nvSpPr>
          <p:spPr>
            <a:xfrm>
              <a:off x="5617412" y="3861048"/>
              <a:ext cx="648072" cy="576064"/>
            </a:xfrm>
            <a:prstGeom prst="flowChartDocumen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B5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rganigramme : Document 251"/>
            <p:cNvSpPr/>
            <p:nvPr/>
          </p:nvSpPr>
          <p:spPr>
            <a:xfrm>
              <a:off x="6337492" y="3861048"/>
              <a:ext cx="648072" cy="576064"/>
            </a:xfrm>
            <a:prstGeom prst="flowChartDocumen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B6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rganigramme : Document 252"/>
            <p:cNvSpPr/>
            <p:nvPr/>
          </p:nvSpPr>
          <p:spPr>
            <a:xfrm>
              <a:off x="7057572" y="3861048"/>
              <a:ext cx="648072" cy="576064"/>
            </a:xfrm>
            <a:prstGeom prst="flowChartDocumen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B7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rganigramme : Document 253"/>
            <p:cNvSpPr/>
            <p:nvPr/>
          </p:nvSpPr>
          <p:spPr>
            <a:xfrm>
              <a:off x="7777652" y="3861048"/>
              <a:ext cx="648072" cy="576064"/>
            </a:xfrm>
            <a:prstGeom prst="flowChartDocumen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B8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7" name="Connecteur en angle 116"/>
            <p:cNvCxnSpPr>
              <a:stCxn id="80" idx="3"/>
            </p:cNvCxnSpPr>
            <p:nvPr/>
          </p:nvCxnSpPr>
          <p:spPr>
            <a:xfrm flipV="1">
              <a:off x="1691680" y="260648"/>
              <a:ext cx="432048" cy="220452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118" name="Connecteur en angle 117"/>
            <p:cNvCxnSpPr>
              <a:stCxn id="81" idx="3"/>
            </p:cNvCxnSpPr>
            <p:nvPr/>
          </p:nvCxnSpPr>
          <p:spPr>
            <a:xfrm>
              <a:off x="1691680" y="841140"/>
              <a:ext cx="432048" cy="40196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119" name="Connecteur en angle 118"/>
            <p:cNvCxnSpPr>
              <a:stCxn id="82" idx="3"/>
              <a:endCxn id="101" idx="4"/>
            </p:cNvCxnSpPr>
            <p:nvPr/>
          </p:nvCxnSpPr>
          <p:spPr>
            <a:xfrm>
              <a:off x="1691680" y="1232756"/>
              <a:ext cx="432048" cy="25622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120" name="Connecteur en angle 119"/>
            <p:cNvCxnSpPr>
              <a:stCxn id="83" idx="3"/>
              <a:endCxn id="102" idx="5"/>
            </p:cNvCxnSpPr>
            <p:nvPr/>
          </p:nvCxnSpPr>
          <p:spPr>
            <a:xfrm>
              <a:off x="1691680" y="1592796"/>
              <a:ext cx="505104" cy="516868"/>
            </a:xfrm>
            <a:prstGeom prst="bentConnector3">
              <a:avLst>
                <a:gd name="adj1" fmla="val 68914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121" name="Connecteur en angle 120"/>
            <p:cNvCxnSpPr>
              <a:stCxn id="84" idx="3"/>
              <a:endCxn id="103" idx="4"/>
            </p:cNvCxnSpPr>
            <p:nvPr/>
          </p:nvCxnSpPr>
          <p:spPr>
            <a:xfrm>
              <a:off x="1691680" y="1952836"/>
              <a:ext cx="432048" cy="760276"/>
            </a:xfrm>
            <a:prstGeom prst="bentConnector3">
              <a:avLst>
                <a:gd name="adj1" fmla="val 68953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122" name="Connecteur en angle 121"/>
            <p:cNvCxnSpPr>
              <a:stCxn id="85" idx="3"/>
              <a:endCxn id="104" idx="4"/>
            </p:cNvCxnSpPr>
            <p:nvPr/>
          </p:nvCxnSpPr>
          <p:spPr>
            <a:xfrm>
              <a:off x="1691680" y="2312876"/>
              <a:ext cx="432048" cy="1020924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123" name="Forme 64"/>
            <p:cNvCxnSpPr>
              <a:stCxn id="86" idx="3"/>
            </p:cNvCxnSpPr>
            <p:nvPr/>
          </p:nvCxnSpPr>
          <p:spPr>
            <a:xfrm>
              <a:off x="1691680" y="2672916"/>
              <a:ext cx="576064" cy="1692188"/>
            </a:xfrm>
            <a:prstGeom prst="bentConnector3">
              <a:avLst>
                <a:gd name="adj1" fmla="val 23939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124" name="Connecteur en angle 123"/>
            <p:cNvCxnSpPr>
              <a:endCxn id="79" idx="4"/>
            </p:cNvCxnSpPr>
            <p:nvPr/>
          </p:nvCxnSpPr>
          <p:spPr>
            <a:xfrm rot="5400000" flipH="1" flipV="1">
              <a:off x="2375756" y="3392996"/>
              <a:ext cx="1656184" cy="288032"/>
            </a:xfrm>
            <a:prstGeom prst="bentConnector2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125" name="Connecteur droit 124"/>
            <p:cNvCxnSpPr/>
            <p:nvPr/>
          </p:nvCxnSpPr>
          <p:spPr>
            <a:xfrm>
              <a:off x="2123728" y="4365104"/>
              <a:ext cx="936104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26" name="Connecteur en angle 125"/>
            <p:cNvCxnSpPr>
              <a:stCxn id="88" idx="1"/>
              <a:endCxn id="106" idx="4"/>
            </p:cNvCxnSpPr>
            <p:nvPr/>
          </p:nvCxnSpPr>
          <p:spPr>
            <a:xfrm rot="10800000" flipH="1" flipV="1">
              <a:off x="971600" y="3392996"/>
              <a:ext cx="953852" cy="2515852"/>
            </a:xfrm>
            <a:prstGeom prst="bentConnector3">
              <a:avLst>
                <a:gd name="adj1" fmla="val -80445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127" name="Connecteur en angle 126"/>
            <p:cNvCxnSpPr>
              <a:stCxn id="87" idx="1"/>
              <a:endCxn id="107" idx="4"/>
            </p:cNvCxnSpPr>
            <p:nvPr/>
          </p:nvCxnSpPr>
          <p:spPr>
            <a:xfrm rot="10800000" flipH="1" flipV="1">
              <a:off x="971600" y="3032956"/>
              <a:ext cx="953852" cy="3496580"/>
            </a:xfrm>
            <a:prstGeom prst="bentConnector3">
              <a:avLst>
                <a:gd name="adj1" fmla="val -80445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128" name="Forme 85"/>
            <p:cNvCxnSpPr>
              <a:stCxn id="89" idx="1"/>
              <a:endCxn id="105" idx="5"/>
            </p:cNvCxnSpPr>
            <p:nvPr/>
          </p:nvCxnSpPr>
          <p:spPr>
            <a:xfrm rot="10800000" flipH="1" flipV="1">
              <a:off x="971600" y="3753036"/>
              <a:ext cx="1026908" cy="1552364"/>
            </a:xfrm>
            <a:prstGeom prst="bentConnector3">
              <a:avLst>
                <a:gd name="adj1" fmla="val -76596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129" name="ZoneTexte 128"/>
            <p:cNvSpPr txBox="1"/>
            <p:nvPr/>
          </p:nvSpPr>
          <p:spPr>
            <a:xfrm>
              <a:off x="-108520" y="2492896"/>
              <a:ext cx="10968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H(France)</a:t>
              </a:r>
            </a:p>
          </p:txBody>
        </p:sp>
        <p:sp>
          <p:nvSpPr>
            <p:cNvPr id="130" name="ZoneTexte 129"/>
            <p:cNvSpPr txBox="1"/>
            <p:nvPr/>
          </p:nvSpPr>
          <p:spPr>
            <a:xfrm>
              <a:off x="3406519" y="1700808"/>
              <a:ext cx="11654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H’(France)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1" name="Forme 114"/>
            <p:cNvCxnSpPr>
              <a:stCxn id="91" idx="3"/>
              <a:endCxn id="109" idx="1"/>
            </p:cNvCxnSpPr>
            <p:nvPr/>
          </p:nvCxnSpPr>
          <p:spPr>
            <a:xfrm flipV="1">
              <a:off x="5220072" y="1340768"/>
              <a:ext cx="397340" cy="180020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008000"/>
              </a:solidFill>
              <a:prstDash val="solid"/>
              <a:tailEnd type="arrow"/>
            </a:ln>
            <a:effectLst/>
          </p:spPr>
        </p:cxnSp>
        <p:cxnSp>
          <p:nvCxnSpPr>
            <p:cNvPr id="132" name="Forme 269"/>
            <p:cNvCxnSpPr/>
            <p:nvPr/>
          </p:nvCxnSpPr>
          <p:spPr>
            <a:xfrm flipV="1">
              <a:off x="5220072" y="1556792"/>
              <a:ext cx="1441456" cy="290112"/>
            </a:xfrm>
            <a:prstGeom prst="bentConnector2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tailEnd type="arrow"/>
            </a:ln>
            <a:effectLst/>
          </p:spPr>
        </p:cxnSp>
        <p:cxnSp>
          <p:nvCxnSpPr>
            <p:cNvPr id="133" name="Forme 270"/>
            <p:cNvCxnSpPr>
              <a:stCxn id="93" idx="3"/>
              <a:endCxn id="111" idx="2"/>
            </p:cNvCxnSpPr>
            <p:nvPr/>
          </p:nvCxnSpPr>
          <p:spPr>
            <a:xfrm flipV="1">
              <a:off x="5220072" y="1590716"/>
              <a:ext cx="2161536" cy="650152"/>
            </a:xfrm>
            <a:prstGeom prst="bentConnector2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tailEnd type="arrow"/>
            </a:ln>
            <a:effectLst/>
          </p:spPr>
        </p:cxnSp>
        <p:sp>
          <p:nvSpPr>
            <p:cNvPr id="134" name="Rectangle 133"/>
            <p:cNvSpPr/>
            <p:nvPr/>
          </p:nvSpPr>
          <p:spPr>
            <a:xfrm>
              <a:off x="5779978" y="4653136"/>
              <a:ext cx="6751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M7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5" name="Forme 272"/>
            <p:cNvCxnSpPr>
              <a:stCxn id="94" idx="3"/>
              <a:endCxn id="112" idx="2"/>
            </p:cNvCxnSpPr>
            <p:nvPr/>
          </p:nvCxnSpPr>
          <p:spPr>
            <a:xfrm flipV="1">
              <a:off x="5220072" y="1590716"/>
              <a:ext cx="2881616" cy="1010192"/>
            </a:xfrm>
            <a:prstGeom prst="bentConnector2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tailEnd type="arrow"/>
            </a:ln>
            <a:effectLst/>
          </p:spPr>
        </p:cxnSp>
        <p:cxnSp>
          <p:nvCxnSpPr>
            <p:cNvPr id="136" name="Forme 67"/>
            <p:cNvCxnSpPr>
              <a:stCxn id="98" idx="3"/>
              <a:endCxn id="113" idx="1"/>
            </p:cNvCxnSpPr>
            <p:nvPr/>
          </p:nvCxnSpPr>
          <p:spPr>
            <a:xfrm>
              <a:off x="5220072" y="4041068"/>
              <a:ext cx="397340" cy="108012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008000"/>
              </a:solidFill>
              <a:prstDash val="solid"/>
              <a:tailEnd type="arrow"/>
            </a:ln>
            <a:effectLst/>
          </p:spPr>
        </p:cxnSp>
        <p:cxnSp>
          <p:nvCxnSpPr>
            <p:cNvPr id="137" name="Forme 274"/>
            <p:cNvCxnSpPr>
              <a:stCxn id="97" idx="3"/>
              <a:endCxn id="114" idx="0"/>
            </p:cNvCxnSpPr>
            <p:nvPr/>
          </p:nvCxnSpPr>
          <p:spPr>
            <a:xfrm>
              <a:off x="5220072" y="3681028"/>
              <a:ext cx="1441456" cy="180020"/>
            </a:xfrm>
            <a:prstGeom prst="bentConnector2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tailEnd type="arrow"/>
            </a:ln>
            <a:effectLst/>
          </p:spPr>
        </p:cxnSp>
        <p:cxnSp>
          <p:nvCxnSpPr>
            <p:cNvPr id="138" name="Forme 275"/>
            <p:cNvCxnSpPr>
              <a:stCxn id="96" idx="3"/>
              <a:endCxn id="115" idx="0"/>
            </p:cNvCxnSpPr>
            <p:nvPr/>
          </p:nvCxnSpPr>
          <p:spPr>
            <a:xfrm>
              <a:off x="5220072" y="3320988"/>
              <a:ext cx="2161536" cy="540060"/>
            </a:xfrm>
            <a:prstGeom prst="bentConnector2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tailEnd type="arrow"/>
            </a:ln>
            <a:effectLst/>
          </p:spPr>
        </p:cxnSp>
        <p:cxnSp>
          <p:nvCxnSpPr>
            <p:cNvPr id="139" name="Forme 276"/>
            <p:cNvCxnSpPr>
              <a:stCxn id="95" idx="3"/>
              <a:endCxn id="116" idx="0"/>
            </p:cNvCxnSpPr>
            <p:nvPr/>
          </p:nvCxnSpPr>
          <p:spPr>
            <a:xfrm>
              <a:off x="5220072" y="2960948"/>
              <a:ext cx="2881616" cy="900100"/>
            </a:xfrm>
            <a:prstGeom prst="bentConnector2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tailEnd type="arrow"/>
            </a:ln>
            <a:effectLst/>
          </p:spPr>
        </p:cxnSp>
      </p:grpSp>
      <p:sp>
        <p:nvSpPr>
          <p:cNvPr id="5" name="Rectangle 4"/>
          <p:cNvSpPr/>
          <p:nvPr/>
        </p:nvSpPr>
        <p:spPr>
          <a:xfrm>
            <a:off x="2987824" y="5445224"/>
            <a:ext cx="6084168" cy="1296144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Finds the entries for a word </a:t>
            </a:r>
            <a:r>
              <a:rPr lang="en-US" sz="2400" i="1" dirty="0" smtClean="0">
                <a:solidFill>
                  <a:schemeClr val="tx1"/>
                </a:solidFill>
              </a:rPr>
              <a:t>w </a:t>
            </a:r>
            <a:r>
              <a:rPr lang="en-US" sz="2400" dirty="0" smtClean="0">
                <a:solidFill>
                  <a:schemeClr val="tx1"/>
                </a:solidFill>
              </a:rPr>
              <a:t>in constant time</a:t>
            </a:r>
          </a:p>
          <a:p>
            <a:pPr marL="342900" indent="-342900">
              <a:buAutoNum type="arabicParenR"/>
            </a:pPr>
            <a:r>
              <a:rPr lang="en-US" sz="2400" i="1" dirty="0" smtClean="0">
                <a:solidFill>
                  <a:schemeClr val="tx1"/>
                </a:solidFill>
              </a:rPr>
              <a:t>H(w)</a:t>
            </a:r>
            <a:r>
              <a:rPr lang="en-US" sz="2400" dirty="0" smtClean="0">
                <a:solidFill>
                  <a:schemeClr val="tx1"/>
                </a:solidFill>
              </a:rPr>
              <a:t> gives the machine number</a:t>
            </a:r>
          </a:p>
          <a:p>
            <a:pPr marL="342900" indent="-342900">
              <a:buAutoNum type="arabicParenR"/>
            </a:pPr>
            <a:r>
              <a:rPr lang="en-US" sz="2400" i="1" dirty="0" smtClean="0">
                <a:solidFill>
                  <a:schemeClr val="tx1"/>
                </a:solidFill>
              </a:rPr>
              <a:t>H’(w)</a:t>
            </a:r>
            <a:r>
              <a:rPr lang="en-US" sz="2400" dirty="0" smtClean="0">
                <a:solidFill>
                  <a:schemeClr val="tx1"/>
                </a:solidFill>
              </a:rPr>
              <a:t> gives the bloc number on the machine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303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Web to answer queries</a:t>
            </a:r>
          </a:p>
          <a:p>
            <a:pPr lvl="1"/>
            <a:r>
              <a:rPr lang="en-US" dirty="0" smtClean="0"/>
              <a:t>Input: some keywords</a:t>
            </a:r>
          </a:p>
          <a:p>
            <a:pPr lvl="1"/>
            <a:r>
              <a:rPr lang="en-US" dirty="0" smtClean="0"/>
              <a:t>Output: pages that contain these keywords</a:t>
            </a:r>
          </a:p>
          <a:p>
            <a:r>
              <a:rPr lang="en-US" dirty="0" smtClean="0"/>
              <a:t>Main tasks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Crawl the Web to retrieve </a:t>
            </a:r>
            <a:r>
              <a:rPr lang="en-US" dirty="0"/>
              <a:t>pages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Build </a:t>
            </a:r>
            <a:r>
              <a:rPr lang="en-US" dirty="0"/>
              <a:t>an </a:t>
            </a:r>
            <a:r>
              <a:rPr lang="en-US" dirty="0" smtClean="0"/>
              <a:t>index for these pages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Rank </a:t>
            </a:r>
            <a:r>
              <a:rPr lang="en-US" dirty="0" smtClean="0"/>
              <a:t>the pages (to sort results)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Fight the bad guys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9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scale, e.g., for Google search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size of the index</a:t>
            </a:r>
          </a:p>
          <a:p>
            <a:pPr lvl="1"/>
            <a:r>
              <a:rPr lang="en-US" sz="2000" dirty="0" smtClean="0"/>
              <a:t>Billions of pages </a:t>
            </a:r>
          </a:p>
          <a:p>
            <a:pPr lvl="1"/>
            <a:r>
              <a:rPr lang="en-US" sz="2000" dirty="0" smtClean="0"/>
              <a:t>The size of the index is roughly that of the indexed text</a:t>
            </a:r>
          </a:p>
          <a:p>
            <a:pPr marL="0" indent="0">
              <a:buNone/>
            </a:pPr>
            <a:r>
              <a:rPr lang="en-US" sz="2400" dirty="0" smtClean="0"/>
              <a:t>Dozens of billions of queries per month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Farms everywhere in the world with thousands of machines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383739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Ranking Web pages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Main issue: how to select the pages proposed in first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pages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answer?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73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witchery of search engines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There may be hundreds of </a:t>
            </a:r>
            <a:r>
              <a:rPr lang="en-US" sz="2400" b="1" dirty="0" smtClean="0">
                <a:solidFill>
                  <a:srgbClr val="3366FF"/>
                </a:solidFill>
              </a:rPr>
              <a:t>millions</a:t>
            </a:r>
            <a:r>
              <a:rPr lang="en-US" sz="2400" dirty="0" smtClean="0"/>
              <a:t> of result-pages that contain the keywords of the query</a:t>
            </a:r>
          </a:p>
          <a:p>
            <a:pPr>
              <a:buNone/>
            </a:pPr>
            <a:r>
              <a:rPr lang="en-US" sz="2400" dirty="0" smtClean="0"/>
              <a:t>A user will look at the first pages of results – 10 result-pages</a:t>
            </a:r>
          </a:p>
          <a:p>
            <a:pPr lvl="1"/>
            <a:r>
              <a:rPr lang="en-US" sz="2000" dirty="0" smtClean="0"/>
              <a:t>Possibly a few pages of pages – rarely </a:t>
            </a:r>
            <a:r>
              <a:rPr lang="en-US" sz="2000" b="1" dirty="0" smtClean="0">
                <a:solidFill>
                  <a:srgbClr val="3366FF"/>
                </a:solidFill>
              </a:rPr>
              <a:t>one hundred</a:t>
            </a:r>
          </a:p>
          <a:p>
            <a:pPr>
              <a:buNone/>
            </a:pPr>
            <a:r>
              <a:rPr lang="en-US" sz="2400" dirty="0" smtClean="0"/>
              <a:t>The witchery of search: place the result-pages the user wants in the first pages of results</a:t>
            </a:r>
          </a:p>
          <a:p>
            <a:pPr lvl="1"/>
            <a:r>
              <a:rPr lang="en-US" sz="2000" dirty="0" smtClean="0"/>
              <a:t>Information retrieval measures: e.g., TFIDF</a:t>
            </a:r>
          </a:p>
          <a:p>
            <a:pPr lvl="1"/>
            <a:r>
              <a:rPr lang="en-US" sz="2000" dirty="0" smtClean="0"/>
              <a:t>Measures based on the analysis of Web graph: e.g., PageRank</a:t>
            </a:r>
          </a:p>
          <a:p>
            <a:pPr lvl="1"/>
            <a:endParaRPr lang="en-US" sz="2000" dirty="0"/>
          </a:p>
          <a:p>
            <a:pPr>
              <a:buNone/>
            </a:pPr>
            <a:endParaRPr lang="en-US" sz="2400" dirty="0"/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9410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780928"/>
            <a:ext cx="8280920" cy="1296144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TF-IDF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Weight term occurrences: E.g., TF-</a:t>
            </a:r>
            <a:r>
              <a:rPr lang="en-US" sz="2400" dirty="0" smtClean="0"/>
              <a:t>IDF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Terms occurring frequently in a given document : more relevant</a:t>
            </a:r>
          </a:p>
          <a:p>
            <a:pPr marL="0" indent="0">
              <a:buNone/>
            </a:pPr>
            <a:r>
              <a:rPr lang="en-US" sz="2400" dirty="0"/>
              <a:t>Terms occurring rarely in the </a:t>
            </a:r>
            <a:r>
              <a:rPr lang="en-US" sz="2400" dirty="0" smtClean="0"/>
              <a:t>collection </a:t>
            </a:r>
            <a:r>
              <a:rPr lang="en-US" sz="2400" dirty="0"/>
              <a:t>: more informative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18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is a graph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 directed graph</a:t>
            </a:r>
          </a:p>
          <a:p>
            <a:pPr lvl="1"/>
            <a:r>
              <a:rPr lang="en-US" sz="2000" dirty="0" smtClean="0"/>
              <a:t>Vertices: Web pages</a:t>
            </a:r>
          </a:p>
          <a:p>
            <a:pPr lvl="1"/>
            <a:r>
              <a:rPr lang="en-US" sz="2000" dirty="0" smtClean="0"/>
              <a:t>Edges: Links from pages to pages</a:t>
            </a:r>
          </a:p>
          <a:p>
            <a:pPr>
              <a:buNone/>
            </a:pPr>
            <a:r>
              <a:rPr lang="en-US" sz="2400" dirty="0" smtClean="0"/>
              <a:t>Many other fun graphs</a:t>
            </a:r>
          </a:p>
          <a:p>
            <a:pPr lvl="1"/>
            <a:r>
              <a:rPr lang="en-US" sz="2000" dirty="0" smtClean="0"/>
              <a:t>Social networks</a:t>
            </a:r>
          </a:p>
          <a:p>
            <a:pPr lvl="1"/>
            <a:r>
              <a:rPr lang="en-US" sz="2000" dirty="0" smtClean="0"/>
              <a:t>Scientific publications</a:t>
            </a:r>
          </a:p>
          <a:p>
            <a:pPr lvl="1"/>
            <a:r>
              <a:rPr lang="en-US" sz="2000" dirty="0" smtClean="0"/>
              <a:t>Encyclopedias …</a:t>
            </a:r>
          </a:p>
          <a:p>
            <a:pPr lvl="1"/>
            <a:endParaRPr lang="en-US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6588224" y="3501008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7524328" y="2348880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5580112" y="4725144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7668344" y="4869160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8532440" y="3645024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Ellipse 10"/>
          <p:cNvSpPr/>
          <p:nvPr/>
        </p:nvSpPr>
        <p:spPr>
          <a:xfrm>
            <a:off x="6660232" y="6093296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2" name="Ellipse 11"/>
          <p:cNvSpPr/>
          <p:nvPr/>
        </p:nvSpPr>
        <p:spPr>
          <a:xfrm>
            <a:off x="5508104" y="2132856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4427984" y="3284984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>
            <a:off x="3851920" y="4941168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5" name="Ellipse 14"/>
          <p:cNvSpPr/>
          <p:nvPr/>
        </p:nvSpPr>
        <p:spPr>
          <a:xfrm>
            <a:off x="4932040" y="6309320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16" name="Connecteur droit avec flèche 15"/>
          <p:cNvCxnSpPr>
            <a:stCxn id="10" idx="2"/>
            <a:endCxn id="6" idx="6"/>
          </p:cNvCxnSpPr>
          <p:nvPr/>
        </p:nvCxnSpPr>
        <p:spPr>
          <a:xfrm flipH="1" flipV="1">
            <a:off x="7236296" y="3789040"/>
            <a:ext cx="1296144" cy="14401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6"/>
            <a:endCxn id="10" idx="3"/>
          </p:cNvCxnSpPr>
          <p:nvPr/>
        </p:nvCxnSpPr>
        <p:spPr>
          <a:xfrm flipV="1">
            <a:off x="6228184" y="4136725"/>
            <a:ext cx="2399164" cy="87645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7" idx="2"/>
            <a:endCxn id="12" idx="6"/>
          </p:cNvCxnSpPr>
          <p:nvPr/>
        </p:nvCxnSpPr>
        <p:spPr>
          <a:xfrm flipH="1" flipV="1">
            <a:off x="6156176" y="2420888"/>
            <a:ext cx="1368152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2" idx="3"/>
            <a:endCxn id="13" idx="7"/>
          </p:cNvCxnSpPr>
          <p:nvPr/>
        </p:nvCxnSpPr>
        <p:spPr>
          <a:xfrm flipH="1">
            <a:off x="4981148" y="2624557"/>
            <a:ext cx="621864" cy="74479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3" idx="6"/>
            <a:endCxn id="6" idx="2"/>
          </p:cNvCxnSpPr>
          <p:nvPr/>
        </p:nvCxnSpPr>
        <p:spPr>
          <a:xfrm>
            <a:off x="5076056" y="3573016"/>
            <a:ext cx="1512168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6" idx="1"/>
            <a:endCxn id="12" idx="5"/>
          </p:cNvCxnSpPr>
          <p:nvPr/>
        </p:nvCxnSpPr>
        <p:spPr>
          <a:xfrm flipH="1" flipV="1">
            <a:off x="6061268" y="2624557"/>
            <a:ext cx="621864" cy="96081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0"/>
            <a:endCxn id="7" idx="3"/>
          </p:cNvCxnSpPr>
          <p:nvPr/>
        </p:nvCxnSpPr>
        <p:spPr>
          <a:xfrm flipV="1">
            <a:off x="6912260" y="2840581"/>
            <a:ext cx="706976" cy="66042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7" idx="4"/>
            <a:endCxn id="6" idx="7"/>
          </p:cNvCxnSpPr>
          <p:nvPr/>
        </p:nvCxnSpPr>
        <p:spPr>
          <a:xfrm flipH="1">
            <a:off x="7141388" y="2924944"/>
            <a:ext cx="706976" cy="66042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9" idx="0"/>
            <a:endCxn id="7" idx="4"/>
          </p:cNvCxnSpPr>
          <p:nvPr/>
        </p:nvCxnSpPr>
        <p:spPr>
          <a:xfrm flipH="1" flipV="1">
            <a:off x="7848364" y="2924944"/>
            <a:ext cx="144016" cy="194421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9" idx="1"/>
            <a:endCxn id="6" idx="5"/>
          </p:cNvCxnSpPr>
          <p:nvPr/>
        </p:nvCxnSpPr>
        <p:spPr>
          <a:xfrm flipH="1" flipV="1">
            <a:off x="7141388" y="3992709"/>
            <a:ext cx="621864" cy="96081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9" idx="2"/>
            <a:endCxn id="15" idx="7"/>
          </p:cNvCxnSpPr>
          <p:nvPr/>
        </p:nvCxnSpPr>
        <p:spPr>
          <a:xfrm flipH="1">
            <a:off x="5485204" y="5157192"/>
            <a:ext cx="2183140" cy="123649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1" idx="7"/>
            <a:endCxn id="9" idx="3"/>
          </p:cNvCxnSpPr>
          <p:nvPr/>
        </p:nvCxnSpPr>
        <p:spPr>
          <a:xfrm flipV="1">
            <a:off x="7213396" y="5360861"/>
            <a:ext cx="549856" cy="81679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1" idx="3"/>
            <a:endCxn id="15" idx="6"/>
          </p:cNvCxnSpPr>
          <p:nvPr/>
        </p:nvCxnSpPr>
        <p:spPr>
          <a:xfrm flipH="1">
            <a:off x="5580112" y="6584997"/>
            <a:ext cx="1175028" cy="1235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5" idx="1"/>
            <a:endCxn id="14" idx="4"/>
          </p:cNvCxnSpPr>
          <p:nvPr/>
        </p:nvCxnSpPr>
        <p:spPr>
          <a:xfrm flipH="1" flipV="1">
            <a:off x="4175956" y="5517232"/>
            <a:ext cx="850992" cy="87645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4" idx="6"/>
            <a:endCxn id="8" idx="2"/>
          </p:cNvCxnSpPr>
          <p:nvPr/>
        </p:nvCxnSpPr>
        <p:spPr>
          <a:xfrm flipV="1">
            <a:off x="4499992" y="5013176"/>
            <a:ext cx="1080120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8" idx="1"/>
            <a:endCxn id="13" idx="5"/>
          </p:cNvCxnSpPr>
          <p:nvPr/>
        </p:nvCxnSpPr>
        <p:spPr>
          <a:xfrm flipH="1" flipV="1">
            <a:off x="4981148" y="3776685"/>
            <a:ext cx="693872" cy="103282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8" idx="0"/>
            <a:endCxn id="6" idx="3"/>
          </p:cNvCxnSpPr>
          <p:nvPr/>
        </p:nvCxnSpPr>
        <p:spPr>
          <a:xfrm flipV="1">
            <a:off x="5904148" y="3992709"/>
            <a:ext cx="778984" cy="73243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Forme 60"/>
          <p:cNvCxnSpPr>
            <a:stCxn id="12" idx="2"/>
            <a:endCxn id="14" idx="1"/>
          </p:cNvCxnSpPr>
          <p:nvPr/>
        </p:nvCxnSpPr>
        <p:spPr>
          <a:xfrm rot="10800000" flipV="1">
            <a:off x="3946828" y="2420887"/>
            <a:ext cx="1561276" cy="2604643"/>
          </a:xfrm>
          <a:prstGeom prst="curvedConnector2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4" idx="5"/>
            <a:endCxn id="15" idx="0"/>
          </p:cNvCxnSpPr>
          <p:nvPr/>
        </p:nvCxnSpPr>
        <p:spPr>
          <a:xfrm>
            <a:off x="4405084" y="5432869"/>
            <a:ext cx="850992" cy="87645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6" idx="4"/>
            <a:endCxn id="8" idx="7"/>
          </p:cNvCxnSpPr>
          <p:nvPr/>
        </p:nvCxnSpPr>
        <p:spPr>
          <a:xfrm flipH="1">
            <a:off x="6133276" y="4077072"/>
            <a:ext cx="778984" cy="73243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endCxn id="11" idx="0"/>
          </p:cNvCxnSpPr>
          <p:nvPr/>
        </p:nvCxnSpPr>
        <p:spPr>
          <a:xfrm flipH="1">
            <a:off x="6984268" y="4077072"/>
            <a:ext cx="36004" cy="20162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11" idx="1"/>
            <a:endCxn id="8" idx="5"/>
          </p:cNvCxnSpPr>
          <p:nvPr/>
        </p:nvCxnSpPr>
        <p:spPr>
          <a:xfrm flipH="1" flipV="1">
            <a:off x="6133276" y="5216845"/>
            <a:ext cx="621864" cy="96081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32452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The random surfer of the Web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Random surfer’s algorithm</a:t>
            </a:r>
          </a:p>
          <a:p>
            <a:pPr lvl="1"/>
            <a:r>
              <a:rPr lang="en-US" sz="2000" dirty="0" smtClean="0"/>
              <a:t>Start: choose a random page  on the Web</a:t>
            </a:r>
          </a:p>
          <a:p>
            <a:pPr lvl="1"/>
            <a:r>
              <a:rPr lang="en-US" sz="2000" dirty="0" smtClean="0"/>
              <a:t>Follow links: choose between them randomly</a:t>
            </a:r>
          </a:p>
          <a:p>
            <a:pPr lvl="1"/>
            <a:r>
              <a:rPr lang="en-US" sz="2000" dirty="0" smtClean="0"/>
              <a:t>Keep going on for ever</a:t>
            </a:r>
          </a:p>
          <a:p>
            <a:pPr lvl="1"/>
            <a:r>
              <a:rPr lang="en-US" sz="2000" dirty="0" smtClean="0"/>
              <a:t>In a dead</a:t>
            </a:r>
            <a:r>
              <a:rPr lang="en-US" sz="2000" dirty="0" smtClean="0"/>
              <a:t>-</a:t>
            </a:r>
            <a:r>
              <a:rPr lang="en-US" sz="2000" dirty="0" smtClean="0"/>
              <a:t>e</a:t>
            </a:r>
            <a:r>
              <a:rPr lang="en-US" sz="2000" dirty="0" smtClean="0"/>
              <a:t>nd</a:t>
            </a:r>
            <a:r>
              <a:rPr lang="en-US" sz="2000" dirty="0" smtClean="0"/>
              <a:t>: choose a random page on the Web</a:t>
            </a:r>
          </a:p>
          <a:p>
            <a:pPr>
              <a:buNone/>
            </a:pPr>
            <a:r>
              <a:rPr lang="en-US" sz="2400" dirty="0" smtClean="0"/>
              <a:t>Popularity of a page: probability for a surfer to be in a page after an infinite time</a:t>
            </a:r>
          </a:p>
          <a:p>
            <a:pPr>
              <a:buNone/>
            </a:pPr>
            <a:r>
              <a:rPr lang="en-US" sz="2400" dirty="0" smtClean="0"/>
              <a:t>High probability for popular pages</a:t>
            </a:r>
          </a:p>
          <a:p>
            <a:pPr>
              <a:buNone/>
            </a:pPr>
            <a:r>
              <a:rPr lang="en-US" sz="2400" dirty="0" smtClean="0"/>
              <a:t>How can we compute this popularity?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Introduced by Brin and Page: PageRank</a:t>
            </a:r>
          </a:p>
          <a:p>
            <a:pPr lvl="1"/>
            <a:endParaRPr lang="en-US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-12572"/>
            <a:ext cx="1872208" cy="30429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matrix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dirty="0"/>
              <a:t>G</a:t>
            </a:r>
            <a:r>
              <a:rPr lang="en-US" sz="2400" i="1" dirty="0" smtClean="0"/>
              <a:t>(</a:t>
            </a:r>
            <a:r>
              <a:rPr lang="en-US" sz="2400" i="1" dirty="0" err="1"/>
              <a:t>i</a:t>
            </a:r>
            <a:r>
              <a:rPr lang="en-US" sz="2400" i="1" dirty="0" err="1" smtClean="0"/>
              <a:t>,j</a:t>
            </a:r>
            <a:r>
              <a:rPr lang="en-US" sz="2400" i="1" dirty="0" smtClean="0"/>
              <a:t>) = 0 if there is no link from page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to page j;</a:t>
            </a:r>
          </a:p>
          <a:p>
            <a:pPr>
              <a:buNone/>
            </a:pPr>
            <a:r>
              <a:rPr lang="en-US" sz="2400" i="1" dirty="0" smtClean="0"/>
              <a:t>G(</a:t>
            </a:r>
            <a:r>
              <a:rPr lang="en-US" sz="2400" i="1" dirty="0" err="1" smtClean="0"/>
              <a:t>i,j</a:t>
            </a:r>
            <a:r>
              <a:rPr lang="en-US" sz="2400" i="1" dirty="0" smtClean="0"/>
              <a:t>) = 1/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dirty="0" smtClean="0"/>
              <a:t>otherwise, with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 the number of outgoing links of page </a:t>
            </a:r>
            <a:r>
              <a:rPr lang="en-US" sz="2400" i="1" dirty="0" err="1" smtClean="0"/>
              <a:t>i</a:t>
            </a: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			</a:t>
            </a:r>
            <a:r>
              <a:rPr lang="en-US" sz="2400" i="1" dirty="0"/>
              <a:t>G</a:t>
            </a:r>
            <a:r>
              <a:rPr lang="en-US" sz="2400" i="1" dirty="0" smtClean="0"/>
              <a:t> =</a:t>
            </a:r>
          </a:p>
          <a:p>
            <a:pPr>
              <a:buNone/>
            </a:pPr>
            <a:endParaRPr lang="en-US" sz="2400" i="1" dirty="0" smtClean="0"/>
          </a:p>
          <a:p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26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416785"/>
              </p:ext>
            </p:extLst>
          </p:nvPr>
        </p:nvGraphicFramePr>
        <p:xfrm>
          <a:off x="2915812" y="2492896"/>
          <a:ext cx="590466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</a:tblGrid>
              <a:tr h="3456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/>
                        <a:t>0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1/4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1/2</a:t>
                      </a:r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1/3</a:t>
                      </a:r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1/3</a:t>
                      </a:r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ln w="38100">
            <a:noFill/>
          </a:ln>
        </p:spPr>
        <p:txBody>
          <a:bodyPr/>
          <a:lstStyle/>
          <a:p>
            <a:r>
              <a:rPr lang="en-US" dirty="0" smtClean="0"/>
              <a:t>Popularity transfers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 w="38100">
            <a:noFill/>
          </a:ln>
        </p:spPr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ln w="38100">
            <a:noFill/>
          </a:ln>
        </p:spPr>
        <p:txBody>
          <a:bodyPr/>
          <a:lstStyle/>
          <a:p>
            <a:fld id="{09128B45-356E-4A35-ADDB-0EE72B20EEE7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292080" y="3212976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6228184" y="2060848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4283968" y="4437112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>
            <a:off x="6372200" y="4581128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5" name="Ellipse 14"/>
          <p:cNvSpPr/>
          <p:nvPr/>
        </p:nvSpPr>
        <p:spPr>
          <a:xfrm>
            <a:off x="7236296" y="3356992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Ellipse 15"/>
          <p:cNvSpPr/>
          <p:nvPr/>
        </p:nvSpPr>
        <p:spPr>
          <a:xfrm>
            <a:off x="5364088" y="5805264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7" name="Ellipse 16"/>
          <p:cNvSpPr/>
          <p:nvPr/>
        </p:nvSpPr>
        <p:spPr>
          <a:xfrm>
            <a:off x="4211960" y="1844824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Ellipse 17"/>
          <p:cNvSpPr/>
          <p:nvPr/>
        </p:nvSpPr>
        <p:spPr>
          <a:xfrm>
            <a:off x="3131840" y="2996952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2555776" y="4653136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3635896" y="6021288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24" name="Connecteur droit avec flèche 23"/>
          <p:cNvCxnSpPr>
            <a:stCxn id="15" idx="2"/>
            <a:endCxn id="6" idx="6"/>
          </p:cNvCxnSpPr>
          <p:nvPr/>
        </p:nvCxnSpPr>
        <p:spPr>
          <a:xfrm flipH="1" flipV="1">
            <a:off x="5940152" y="3501008"/>
            <a:ext cx="1296144" cy="14401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8" idx="6"/>
            <a:endCxn id="15" idx="3"/>
          </p:cNvCxnSpPr>
          <p:nvPr/>
        </p:nvCxnSpPr>
        <p:spPr>
          <a:xfrm flipV="1">
            <a:off x="4932040" y="3848693"/>
            <a:ext cx="2399164" cy="87645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7" idx="2"/>
            <a:endCxn id="17" idx="6"/>
          </p:cNvCxnSpPr>
          <p:nvPr/>
        </p:nvCxnSpPr>
        <p:spPr>
          <a:xfrm flipH="1" flipV="1">
            <a:off x="4860032" y="2132856"/>
            <a:ext cx="1368152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7" idx="3"/>
            <a:endCxn id="18" idx="7"/>
          </p:cNvCxnSpPr>
          <p:nvPr/>
        </p:nvCxnSpPr>
        <p:spPr>
          <a:xfrm flipH="1">
            <a:off x="3685004" y="2336525"/>
            <a:ext cx="621864" cy="74479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8" idx="6"/>
            <a:endCxn id="6" idx="2"/>
          </p:cNvCxnSpPr>
          <p:nvPr/>
        </p:nvCxnSpPr>
        <p:spPr>
          <a:xfrm>
            <a:off x="3779912" y="3284984"/>
            <a:ext cx="1512168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6" idx="1"/>
            <a:endCxn id="17" idx="5"/>
          </p:cNvCxnSpPr>
          <p:nvPr/>
        </p:nvCxnSpPr>
        <p:spPr>
          <a:xfrm flipH="1" flipV="1">
            <a:off x="4765124" y="2336525"/>
            <a:ext cx="621864" cy="96081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6" idx="0"/>
            <a:endCxn id="7" idx="3"/>
          </p:cNvCxnSpPr>
          <p:nvPr/>
        </p:nvCxnSpPr>
        <p:spPr>
          <a:xfrm flipV="1">
            <a:off x="5616116" y="2552549"/>
            <a:ext cx="706976" cy="66042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7" idx="4"/>
            <a:endCxn id="6" idx="7"/>
          </p:cNvCxnSpPr>
          <p:nvPr/>
        </p:nvCxnSpPr>
        <p:spPr>
          <a:xfrm flipH="1">
            <a:off x="5845244" y="2636912"/>
            <a:ext cx="706976" cy="66042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14" idx="0"/>
            <a:endCxn id="7" idx="4"/>
          </p:cNvCxnSpPr>
          <p:nvPr/>
        </p:nvCxnSpPr>
        <p:spPr>
          <a:xfrm flipH="1" flipV="1">
            <a:off x="6552220" y="2636912"/>
            <a:ext cx="144016" cy="194421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14" idx="1"/>
            <a:endCxn id="6" idx="5"/>
          </p:cNvCxnSpPr>
          <p:nvPr/>
        </p:nvCxnSpPr>
        <p:spPr>
          <a:xfrm flipH="1" flipV="1">
            <a:off x="5845244" y="3704677"/>
            <a:ext cx="621864" cy="96081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14" idx="2"/>
            <a:endCxn id="22" idx="7"/>
          </p:cNvCxnSpPr>
          <p:nvPr/>
        </p:nvCxnSpPr>
        <p:spPr>
          <a:xfrm flipH="1">
            <a:off x="4189060" y="4869160"/>
            <a:ext cx="2183140" cy="123649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16" idx="7"/>
            <a:endCxn id="14" idx="3"/>
          </p:cNvCxnSpPr>
          <p:nvPr/>
        </p:nvCxnSpPr>
        <p:spPr>
          <a:xfrm flipV="1">
            <a:off x="5917252" y="5072829"/>
            <a:ext cx="549856" cy="81679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16" idx="3"/>
            <a:endCxn id="22" idx="6"/>
          </p:cNvCxnSpPr>
          <p:nvPr/>
        </p:nvCxnSpPr>
        <p:spPr>
          <a:xfrm flipH="1">
            <a:off x="4283968" y="6296965"/>
            <a:ext cx="1175028" cy="1235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22" idx="1"/>
            <a:endCxn id="21" idx="4"/>
          </p:cNvCxnSpPr>
          <p:nvPr/>
        </p:nvCxnSpPr>
        <p:spPr>
          <a:xfrm flipH="1" flipV="1">
            <a:off x="2879812" y="5229200"/>
            <a:ext cx="850992" cy="87645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21" idx="6"/>
            <a:endCxn id="8" idx="2"/>
          </p:cNvCxnSpPr>
          <p:nvPr/>
        </p:nvCxnSpPr>
        <p:spPr>
          <a:xfrm flipV="1">
            <a:off x="3203848" y="4725144"/>
            <a:ext cx="1080120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8" idx="1"/>
            <a:endCxn id="18" idx="5"/>
          </p:cNvCxnSpPr>
          <p:nvPr/>
        </p:nvCxnSpPr>
        <p:spPr>
          <a:xfrm flipH="1" flipV="1">
            <a:off x="3685004" y="3488653"/>
            <a:ext cx="693872" cy="103282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8" idx="0"/>
            <a:endCxn id="6" idx="3"/>
          </p:cNvCxnSpPr>
          <p:nvPr/>
        </p:nvCxnSpPr>
        <p:spPr>
          <a:xfrm flipV="1">
            <a:off x="4608004" y="3704677"/>
            <a:ext cx="778984" cy="73243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Forme 60"/>
          <p:cNvCxnSpPr>
            <a:stCxn id="17" idx="2"/>
            <a:endCxn id="21" idx="1"/>
          </p:cNvCxnSpPr>
          <p:nvPr/>
        </p:nvCxnSpPr>
        <p:spPr>
          <a:xfrm rot="10800000" flipV="1">
            <a:off x="2650684" y="2132855"/>
            <a:ext cx="1561276" cy="2604643"/>
          </a:xfrm>
          <a:prstGeom prst="curvedConnector2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stCxn id="21" idx="5"/>
            <a:endCxn id="22" idx="0"/>
          </p:cNvCxnSpPr>
          <p:nvPr/>
        </p:nvCxnSpPr>
        <p:spPr>
          <a:xfrm>
            <a:off x="3108940" y="5144837"/>
            <a:ext cx="850992" cy="87645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6" idx="4"/>
            <a:endCxn id="8" idx="7"/>
          </p:cNvCxnSpPr>
          <p:nvPr/>
        </p:nvCxnSpPr>
        <p:spPr>
          <a:xfrm flipH="1">
            <a:off x="4837132" y="3789040"/>
            <a:ext cx="778984" cy="73243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endCxn id="16" idx="0"/>
          </p:cNvCxnSpPr>
          <p:nvPr/>
        </p:nvCxnSpPr>
        <p:spPr>
          <a:xfrm flipH="1">
            <a:off x="5688124" y="3789040"/>
            <a:ext cx="36004" cy="20162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>
            <a:stCxn id="16" idx="1"/>
            <a:endCxn id="8" idx="5"/>
          </p:cNvCxnSpPr>
          <p:nvPr/>
        </p:nvCxnSpPr>
        <p:spPr>
          <a:xfrm flipH="1" flipV="1">
            <a:off x="4837132" y="4928813"/>
            <a:ext cx="621864" cy="96081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876256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491880" y="197954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1/2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837885" y="233958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1/2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516216" y="414908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1/3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084168" y="428380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1/3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868144" y="478786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1/3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860032" y="278092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1/4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652120" y="278092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1/4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5004048" y="393305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1/4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508104" y="393305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1/4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popularity of pages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44930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We consider the </a:t>
            </a:r>
            <a:r>
              <a:rPr lang="en-US" sz="2400" b="1" dirty="0" smtClean="0">
                <a:solidFill>
                  <a:srgbClr val="FF0000"/>
                </a:solidFill>
              </a:rPr>
              <a:t>fixpoint equation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3366FF"/>
                </a:solidFill>
              </a:rPr>
              <a:t>Pop = G</a:t>
            </a:r>
            <a:r>
              <a:rPr lang="en-US" sz="2400" b="1" baseline="30000" dirty="0" smtClean="0">
                <a:solidFill>
                  <a:srgbClr val="3366FF"/>
                </a:solidFill>
              </a:rPr>
              <a:t>T . </a:t>
            </a:r>
            <a:r>
              <a:rPr lang="en-US" sz="2400" b="1" dirty="0" smtClean="0">
                <a:solidFill>
                  <a:srgbClr val="3366FF"/>
                </a:solidFill>
              </a:rPr>
              <a:t>Pop</a:t>
            </a:r>
          </a:p>
          <a:p>
            <a:pPr>
              <a:buNone/>
            </a:pPr>
            <a:r>
              <a:rPr lang="en-US" sz="2400" dirty="0" smtClean="0"/>
              <a:t>If the graph is strongly connected and </a:t>
            </a:r>
            <a:r>
              <a:rPr lang="en-US" sz="2400" dirty="0" err="1" smtClean="0"/>
              <a:t>aperiodic</a:t>
            </a:r>
            <a:r>
              <a:rPr lang="en-US" sz="2400" dirty="0" smtClean="0"/>
              <a:t>, this can be computed as the limit when k goes to </a:t>
            </a:r>
            <a:r>
              <a:rPr lang="en-US" sz="2400" dirty="0" smtClean="0">
                <a:sym typeface="Symbol"/>
              </a:rPr>
              <a:t> of </a:t>
            </a:r>
          </a:p>
          <a:p>
            <a:pPr algn="ctr">
              <a:buNone/>
            </a:pPr>
            <a:r>
              <a:rPr lang="en-US" sz="2400" b="1" dirty="0" err="1" smtClean="0">
                <a:solidFill>
                  <a:srgbClr val="3366FF"/>
                </a:solidFill>
              </a:rPr>
              <a:t>Pop</a:t>
            </a:r>
            <a:r>
              <a:rPr lang="en-US" sz="2400" b="1" baseline="-25000" dirty="0" err="1" smtClean="0">
                <a:solidFill>
                  <a:srgbClr val="3366FF"/>
                </a:solidFill>
              </a:rPr>
              <a:t>k</a:t>
            </a:r>
            <a:r>
              <a:rPr lang="en-US" sz="2400" b="1" dirty="0" smtClean="0">
                <a:solidFill>
                  <a:srgbClr val="3366FF"/>
                </a:solidFill>
              </a:rPr>
              <a:t> = (G</a:t>
            </a:r>
            <a:r>
              <a:rPr lang="en-US" sz="2400" b="1" baseline="30000" dirty="0" smtClean="0">
                <a:solidFill>
                  <a:srgbClr val="3366FF"/>
                </a:solidFill>
              </a:rPr>
              <a:t>T</a:t>
            </a:r>
            <a:r>
              <a:rPr lang="en-US" sz="2400" b="1" dirty="0" smtClean="0">
                <a:solidFill>
                  <a:srgbClr val="3366FF"/>
                </a:solidFill>
              </a:rPr>
              <a:t> )</a:t>
            </a:r>
            <a:r>
              <a:rPr lang="en-US" sz="2400" b="1" baseline="30000" dirty="0" smtClean="0">
                <a:solidFill>
                  <a:srgbClr val="3366FF"/>
                </a:solidFill>
              </a:rPr>
              <a:t>k . </a:t>
            </a:r>
            <a:r>
              <a:rPr lang="en-US" sz="2400" b="1" dirty="0" smtClean="0">
                <a:solidFill>
                  <a:srgbClr val="3366FF"/>
                </a:solidFill>
              </a:rPr>
              <a:t>Init   </a:t>
            </a:r>
          </a:p>
          <a:p>
            <a:pPr>
              <a:buNone/>
            </a:pPr>
            <a:r>
              <a:rPr lang="en-US" sz="2400" dirty="0" smtClean="0"/>
              <a:t>	for some initial column vector Init, say</a:t>
            </a:r>
          </a:p>
          <a:p>
            <a:pPr>
              <a:buNone/>
            </a:pPr>
            <a:r>
              <a:rPr lang="en-US" sz="2400" dirty="0" smtClean="0"/>
              <a:t>	Init = </a:t>
            </a:r>
            <a:r>
              <a:rPr lang="en-US" sz="2000" dirty="0" smtClean="0"/>
              <a:t>[1/10, 1/10, 1/10, 1/10, 1/10, 1/10, 1/10, 1/10, 1/10, 1/10]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Then, Pop(</a:t>
            </a:r>
            <a:r>
              <a:rPr lang="en-US" sz="2400" dirty="0" err="1" smtClean="0"/>
              <a:t>i</a:t>
            </a:r>
            <a:r>
              <a:rPr lang="en-US" sz="2400" dirty="0" smtClean="0"/>
              <a:t>) is the probability that the surfer is in page </a:t>
            </a:r>
            <a:r>
              <a:rPr lang="en-US" sz="2400" dirty="0" err="1" smtClean="0"/>
              <a:t>i</a:t>
            </a:r>
            <a:r>
              <a:rPr lang="en-US" sz="2400" dirty="0" smtClean="0"/>
              <a:t> after an infinite time</a:t>
            </a: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29</a:t>
            </a:fld>
            <a:endParaRPr lang="fr-FR"/>
          </a:p>
        </p:txBody>
      </p:sp>
      <p:grpSp>
        <p:nvGrpSpPr>
          <p:cNvPr id="38" name="Grouper 37"/>
          <p:cNvGrpSpPr/>
          <p:nvPr/>
        </p:nvGrpSpPr>
        <p:grpSpPr>
          <a:xfrm>
            <a:off x="2483768" y="1844824"/>
            <a:ext cx="5400600" cy="4824536"/>
            <a:chOff x="2483768" y="1844824"/>
            <a:chExt cx="5400600" cy="4824536"/>
          </a:xfrm>
        </p:grpSpPr>
        <p:sp>
          <p:nvSpPr>
            <p:cNvPr id="39" name="Ellipse 38"/>
            <p:cNvSpPr/>
            <p:nvPr/>
          </p:nvSpPr>
          <p:spPr>
            <a:xfrm>
              <a:off x="5292080" y="3212976"/>
              <a:ext cx="648072" cy="576064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lipse 39"/>
            <p:cNvSpPr/>
            <p:nvPr/>
          </p:nvSpPr>
          <p:spPr>
            <a:xfrm>
              <a:off x="6228184" y="2060848"/>
              <a:ext cx="648072" cy="576064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/>
            <p:cNvSpPr/>
            <p:nvPr/>
          </p:nvSpPr>
          <p:spPr>
            <a:xfrm>
              <a:off x="4211960" y="4509120"/>
              <a:ext cx="648072" cy="576064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/>
            <p:cNvSpPr/>
            <p:nvPr/>
          </p:nvSpPr>
          <p:spPr>
            <a:xfrm>
              <a:off x="6372200" y="4581128"/>
              <a:ext cx="648072" cy="576064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llipse 42"/>
            <p:cNvSpPr/>
            <p:nvPr/>
          </p:nvSpPr>
          <p:spPr>
            <a:xfrm>
              <a:off x="7236296" y="3356992"/>
              <a:ext cx="648072" cy="576064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292080" y="5877272"/>
              <a:ext cx="648072" cy="576064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211960" y="1844824"/>
              <a:ext cx="648072" cy="576064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131840" y="2996952"/>
              <a:ext cx="648072" cy="576064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lipse 46"/>
            <p:cNvSpPr/>
            <p:nvPr/>
          </p:nvSpPr>
          <p:spPr>
            <a:xfrm>
              <a:off x="2483768" y="4653136"/>
              <a:ext cx="648072" cy="576064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lipse 47"/>
            <p:cNvSpPr/>
            <p:nvPr/>
          </p:nvSpPr>
          <p:spPr>
            <a:xfrm>
              <a:off x="3563888" y="6093296"/>
              <a:ext cx="648072" cy="576064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Connecteur droit avec flèche 48"/>
            <p:cNvCxnSpPr>
              <a:stCxn id="43" idx="2"/>
              <a:endCxn id="39" idx="6"/>
            </p:cNvCxnSpPr>
            <p:nvPr/>
          </p:nvCxnSpPr>
          <p:spPr>
            <a:xfrm flipH="1" flipV="1">
              <a:off x="5940152" y="3501008"/>
              <a:ext cx="1296144" cy="14401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>
              <a:stCxn id="41" idx="6"/>
              <a:endCxn id="43" idx="3"/>
            </p:cNvCxnSpPr>
            <p:nvPr/>
          </p:nvCxnSpPr>
          <p:spPr>
            <a:xfrm flipV="1">
              <a:off x="4860032" y="3848693"/>
              <a:ext cx="2471172" cy="94845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>
              <a:stCxn id="40" idx="2"/>
              <a:endCxn id="45" idx="6"/>
            </p:cNvCxnSpPr>
            <p:nvPr/>
          </p:nvCxnSpPr>
          <p:spPr>
            <a:xfrm flipH="1" flipV="1">
              <a:off x="4860032" y="2132856"/>
              <a:ext cx="1368152" cy="21602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>
              <a:stCxn id="45" idx="3"/>
              <a:endCxn id="46" idx="7"/>
            </p:cNvCxnSpPr>
            <p:nvPr/>
          </p:nvCxnSpPr>
          <p:spPr>
            <a:xfrm flipH="1">
              <a:off x="3685004" y="2336525"/>
              <a:ext cx="621864" cy="74479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>
              <a:stCxn id="46" idx="6"/>
              <a:endCxn id="39" idx="2"/>
            </p:cNvCxnSpPr>
            <p:nvPr/>
          </p:nvCxnSpPr>
          <p:spPr>
            <a:xfrm>
              <a:off x="3779912" y="3284984"/>
              <a:ext cx="1512168" cy="21602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>
              <a:stCxn id="39" idx="1"/>
              <a:endCxn id="45" idx="5"/>
            </p:cNvCxnSpPr>
            <p:nvPr/>
          </p:nvCxnSpPr>
          <p:spPr>
            <a:xfrm flipH="1" flipV="1">
              <a:off x="4765124" y="2336525"/>
              <a:ext cx="621864" cy="96081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>
              <a:stCxn id="39" idx="0"/>
              <a:endCxn id="40" idx="3"/>
            </p:cNvCxnSpPr>
            <p:nvPr/>
          </p:nvCxnSpPr>
          <p:spPr>
            <a:xfrm flipV="1">
              <a:off x="5616116" y="2552549"/>
              <a:ext cx="706976" cy="66042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>
              <a:stCxn id="40" idx="4"/>
              <a:endCxn id="39" idx="7"/>
            </p:cNvCxnSpPr>
            <p:nvPr/>
          </p:nvCxnSpPr>
          <p:spPr>
            <a:xfrm flipH="1">
              <a:off x="5845244" y="2636912"/>
              <a:ext cx="706976" cy="66042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>
              <a:stCxn id="42" idx="0"/>
              <a:endCxn id="40" idx="4"/>
            </p:cNvCxnSpPr>
            <p:nvPr/>
          </p:nvCxnSpPr>
          <p:spPr>
            <a:xfrm flipH="1" flipV="1">
              <a:off x="6552220" y="2636912"/>
              <a:ext cx="144016" cy="194421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/>
            <p:cNvCxnSpPr>
              <a:stCxn id="42" idx="1"/>
              <a:endCxn id="39" idx="5"/>
            </p:cNvCxnSpPr>
            <p:nvPr/>
          </p:nvCxnSpPr>
          <p:spPr>
            <a:xfrm flipH="1" flipV="1">
              <a:off x="5845244" y="3704677"/>
              <a:ext cx="621864" cy="96081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>
              <a:stCxn id="42" idx="2"/>
              <a:endCxn id="48" idx="7"/>
            </p:cNvCxnSpPr>
            <p:nvPr/>
          </p:nvCxnSpPr>
          <p:spPr>
            <a:xfrm flipH="1">
              <a:off x="4117052" y="4869160"/>
              <a:ext cx="2255148" cy="130849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>
              <a:stCxn id="44" idx="7"/>
              <a:endCxn id="42" idx="3"/>
            </p:cNvCxnSpPr>
            <p:nvPr/>
          </p:nvCxnSpPr>
          <p:spPr>
            <a:xfrm flipV="1">
              <a:off x="5845244" y="5072829"/>
              <a:ext cx="621864" cy="88880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>
              <a:stCxn id="44" idx="3"/>
              <a:endCxn id="48" idx="6"/>
            </p:cNvCxnSpPr>
            <p:nvPr/>
          </p:nvCxnSpPr>
          <p:spPr>
            <a:xfrm flipH="1">
              <a:off x="4211960" y="6368973"/>
              <a:ext cx="1175028" cy="1235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>
              <a:stCxn id="48" idx="1"/>
              <a:endCxn id="47" idx="4"/>
            </p:cNvCxnSpPr>
            <p:nvPr/>
          </p:nvCxnSpPr>
          <p:spPr>
            <a:xfrm flipH="1" flipV="1">
              <a:off x="2807804" y="5229200"/>
              <a:ext cx="850992" cy="94845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>
              <a:stCxn id="47" idx="6"/>
              <a:endCxn id="41" idx="2"/>
            </p:cNvCxnSpPr>
            <p:nvPr/>
          </p:nvCxnSpPr>
          <p:spPr>
            <a:xfrm flipV="1">
              <a:off x="3131840" y="4797152"/>
              <a:ext cx="1080120" cy="14401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>
              <a:stCxn id="41" idx="1"/>
              <a:endCxn id="46" idx="5"/>
            </p:cNvCxnSpPr>
            <p:nvPr/>
          </p:nvCxnSpPr>
          <p:spPr>
            <a:xfrm flipH="1" flipV="1">
              <a:off x="3685004" y="3488653"/>
              <a:ext cx="621864" cy="110483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>
              <a:stCxn id="41" idx="0"/>
              <a:endCxn id="39" idx="3"/>
            </p:cNvCxnSpPr>
            <p:nvPr/>
          </p:nvCxnSpPr>
          <p:spPr>
            <a:xfrm flipV="1">
              <a:off x="4535996" y="3704677"/>
              <a:ext cx="850992" cy="8044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Forme 32"/>
            <p:cNvCxnSpPr>
              <a:stCxn id="45" idx="2"/>
              <a:endCxn id="47" idx="1"/>
            </p:cNvCxnSpPr>
            <p:nvPr/>
          </p:nvCxnSpPr>
          <p:spPr>
            <a:xfrm rot="10800000" flipV="1">
              <a:off x="2578676" y="2132855"/>
              <a:ext cx="1633284" cy="2604643"/>
            </a:xfrm>
            <a:prstGeom prst="curvedConnector2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>
              <a:stCxn id="47" idx="5"/>
              <a:endCxn id="48" idx="0"/>
            </p:cNvCxnSpPr>
            <p:nvPr/>
          </p:nvCxnSpPr>
          <p:spPr>
            <a:xfrm>
              <a:off x="3036932" y="5144837"/>
              <a:ext cx="850992" cy="94845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/>
            <p:cNvCxnSpPr>
              <a:stCxn id="39" idx="4"/>
              <a:endCxn id="41" idx="7"/>
            </p:cNvCxnSpPr>
            <p:nvPr/>
          </p:nvCxnSpPr>
          <p:spPr>
            <a:xfrm flipH="1">
              <a:off x="4765124" y="3789040"/>
              <a:ext cx="850992" cy="8044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>
              <a:endCxn id="44" idx="0"/>
            </p:cNvCxnSpPr>
            <p:nvPr/>
          </p:nvCxnSpPr>
          <p:spPr>
            <a:xfrm flipH="1">
              <a:off x="5616116" y="3861048"/>
              <a:ext cx="36004" cy="201622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>
              <a:stCxn id="44" idx="1"/>
              <a:endCxn id="41" idx="5"/>
            </p:cNvCxnSpPr>
            <p:nvPr/>
          </p:nvCxnSpPr>
          <p:spPr>
            <a:xfrm flipH="1" flipV="1">
              <a:off x="4765124" y="5000821"/>
              <a:ext cx="621864" cy="96081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 advClick="0" advTm="1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Crawling the Web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Indexing Web pages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Ranking Web pages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Fighting the bad guys</a:t>
            </a:r>
          </a:p>
          <a:p>
            <a:pPr>
              <a:buNone/>
            </a:pPr>
            <a:r>
              <a:rPr lang="en-US" sz="2400" dirty="0" smtClean="0"/>
              <a:t>Jewel: Distributed page ranking </a:t>
            </a:r>
          </a:p>
          <a:p>
            <a:pPr>
              <a:buNone/>
            </a:pPr>
            <a:r>
              <a:rPr lang="en-US" sz="2400" dirty="0" smtClean="0"/>
              <a:t>Conclusion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3531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76056" y="3140968"/>
            <a:ext cx="1008112" cy="864096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6372200" y="2204864"/>
            <a:ext cx="288032" cy="28803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139952" y="4509120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6516216" y="4797152"/>
            <a:ext cx="288032" cy="28803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7380312" y="3573016"/>
            <a:ext cx="288032" cy="28803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5508104" y="6021288"/>
            <a:ext cx="288032" cy="28803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4355976" y="1988840"/>
            <a:ext cx="288032" cy="28803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3347864" y="3212976"/>
            <a:ext cx="144016" cy="144016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2627784" y="4869160"/>
            <a:ext cx="288032" cy="28803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3779912" y="6237312"/>
            <a:ext cx="288032" cy="28803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avec flèche 15"/>
          <p:cNvCxnSpPr>
            <a:stCxn id="10" idx="2"/>
            <a:endCxn id="6" idx="6"/>
          </p:cNvCxnSpPr>
          <p:nvPr/>
        </p:nvCxnSpPr>
        <p:spPr>
          <a:xfrm flipH="1" flipV="1">
            <a:off x="6084168" y="3573016"/>
            <a:ext cx="1296144" cy="14401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6"/>
            <a:endCxn id="10" idx="3"/>
          </p:cNvCxnSpPr>
          <p:nvPr/>
        </p:nvCxnSpPr>
        <p:spPr>
          <a:xfrm flipV="1">
            <a:off x="4788024" y="3818867"/>
            <a:ext cx="2634469" cy="97828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7" idx="2"/>
            <a:endCxn id="12" idx="6"/>
          </p:cNvCxnSpPr>
          <p:nvPr/>
        </p:nvCxnSpPr>
        <p:spPr>
          <a:xfrm flipH="1" flipV="1">
            <a:off x="4644008" y="2132856"/>
            <a:ext cx="1728192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2" idx="3"/>
            <a:endCxn id="13" idx="7"/>
          </p:cNvCxnSpPr>
          <p:nvPr/>
        </p:nvCxnSpPr>
        <p:spPr>
          <a:xfrm flipH="1">
            <a:off x="3470789" y="2234691"/>
            <a:ext cx="927368" cy="99937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3" idx="6"/>
            <a:endCxn id="6" idx="2"/>
          </p:cNvCxnSpPr>
          <p:nvPr/>
        </p:nvCxnSpPr>
        <p:spPr>
          <a:xfrm>
            <a:off x="3491880" y="3284984"/>
            <a:ext cx="1584176" cy="2880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6" idx="1"/>
            <a:endCxn id="12" idx="5"/>
          </p:cNvCxnSpPr>
          <p:nvPr/>
        </p:nvCxnSpPr>
        <p:spPr>
          <a:xfrm flipH="1" flipV="1">
            <a:off x="4601827" y="2234691"/>
            <a:ext cx="621864" cy="103282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0"/>
            <a:endCxn id="7" idx="3"/>
          </p:cNvCxnSpPr>
          <p:nvPr/>
        </p:nvCxnSpPr>
        <p:spPr>
          <a:xfrm flipV="1">
            <a:off x="5580112" y="2450715"/>
            <a:ext cx="834269" cy="69025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7" idx="4"/>
            <a:endCxn id="6" idx="7"/>
          </p:cNvCxnSpPr>
          <p:nvPr/>
        </p:nvCxnSpPr>
        <p:spPr>
          <a:xfrm flipH="1">
            <a:off x="5936533" y="2492896"/>
            <a:ext cx="579683" cy="77461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9" idx="0"/>
            <a:endCxn id="7" idx="4"/>
          </p:cNvCxnSpPr>
          <p:nvPr/>
        </p:nvCxnSpPr>
        <p:spPr>
          <a:xfrm flipH="1" flipV="1">
            <a:off x="6516216" y="2492896"/>
            <a:ext cx="144016" cy="23042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9" idx="1"/>
            <a:endCxn id="6" idx="5"/>
          </p:cNvCxnSpPr>
          <p:nvPr/>
        </p:nvCxnSpPr>
        <p:spPr>
          <a:xfrm flipH="1" flipV="1">
            <a:off x="5936533" y="3878520"/>
            <a:ext cx="621864" cy="96081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9" idx="2"/>
            <a:endCxn id="15" idx="7"/>
          </p:cNvCxnSpPr>
          <p:nvPr/>
        </p:nvCxnSpPr>
        <p:spPr>
          <a:xfrm flipH="1">
            <a:off x="4025763" y="4941168"/>
            <a:ext cx="2490453" cy="133832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1" idx="7"/>
            <a:endCxn id="9" idx="3"/>
          </p:cNvCxnSpPr>
          <p:nvPr/>
        </p:nvCxnSpPr>
        <p:spPr>
          <a:xfrm flipV="1">
            <a:off x="5753955" y="5043003"/>
            <a:ext cx="804442" cy="10204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1" idx="3"/>
            <a:endCxn id="15" idx="6"/>
          </p:cNvCxnSpPr>
          <p:nvPr/>
        </p:nvCxnSpPr>
        <p:spPr>
          <a:xfrm flipH="1">
            <a:off x="4067944" y="6267139"/>
            <a:ext cx="1482341" cy="11418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5" idx="1"/>
            <a:endCxn id="14" idx="4"/>
          </p:cNvCxnSpPr>
          <p:nvPr/>
        </p:nvCxnSpPr>
        <p:spPr>
          <a:xfrm flipH="1" flipV="1">
            <a:off x="2771800" y="5157192"/>
            <a:ext cx="1050293" cy="112230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4" idx="6"/>
            <a:endCxn id="8" idx="2"/>
          </p:cNvCxnSpPr>
          <p:nvPr/>
        </p:nvCxnSpPr>
        <p:spPr>
          <a:xfrm flipV="1">
            <a:off x="2915816" y="4797152"/>
            <a:ext cx="1224136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8" idx="1"/>
            <a:endCxn id="13" idx="5"/>
          </p:cNvCxnSpPr>
          <p:nvPr/>
        </p:nvCxnSpPr>
        <p:spPr>
          <a:xfrm flipH="1" flipV="1">
            <a:off x="3470789" y="3335901"/>
            <a:ext cx="764071" cy="125758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8" idx="0"/>
            <a:endCxn id="6" idx="3"/>
          </p:cNvCxnSpPr>
          <p:nvPr/>
        </p:nvCxnSpPr>
        <p:spPr>
          <a:xfrm flipV="1">
            <a:off x="4463988" y="3878520"/>
            <a:ext cx="759703" cy="6306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Forme 32"/>
          <p:cNvCxnSpPr>
            <a:stCxn id="12" idx="2"/>
          </p:cNvCxnSpPr>
          <p:nvPr/>
        </p:nvCxnSpPr>
        <p:spPr>
          <a:xfrm rot="10800000" flipV="1">
            <a:off x="2699794" y="2132855"/>
            <a:ext cx="1656183" cy="2634469"/>
          </a:xfrm>
          <a:prstGeom prst="curvedConnector2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4" idx="5"/>
            <a:endCxn id="15" idx="0"/>
          </p:cNvCxnSpPr>
          <p:nvPr/>
        </p:nvCxnSpPr>
        <p:spPr>
          <a:xfrm>
            <a:off x="2873635" y="5115011"/>
            <a:ext cx="1050293" cy="112230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6" idx="4"/>
            <a:endCxn id="8" idx="7"/>
          </p:cNvCxnSpPr>
          <p:nvPr/>
        </p:nvCxnSpPr>
        <p:spPr>
          <a:xfrm flipH="1">
            <a:off x="4693116" y="4005064"/>
            <a:ext cx="886996" cy="58841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endCxn id="11" idx="0"/>
          </p:cNvCxnSpPr>
          <p:nvPr/>
        </p:nvCxnSpPr>
        <p:spPr>
          <a:xfrm>
            <a:off x="5436096" y="3645024"/>
            <a:ext cx="216024" cy="237626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11" idx="1"/>
            <a:endCxn id="8" idx="5"/>
          </p:cNvCxnSpPr>
          <p:nvPr/>
        </p:nvCxnSpPr>
        <p:spPr>
          <a:xfrm flipH="1" flipV="1">
            <a:off x="4693116" y="5000821"/>
            <a:ext cx="857169" cy="106264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advClick="0" advTm="1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148064" y="3140968"/>
            <a:ext cx="936104" cy="792088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6156176" y="2132856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139952" y="4437112"/>
            <a:ext cx="720080" cy="64807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6588224" y="4797152"/>
            <a:ext cx="216024" cy="21602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7380312" y="3573016"/>
            <a:ext cx="288032" cy="28803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5364088" y="5877272"/>
            <a:ext cx="576064" cy="504056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4211960" y="1844824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3203848" y="3140968"/>
            <a:ext cx="360040" cy="36004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2411760" y="4653136"/>
            <a:ext cx="720080" cy="64807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3563888" y="6093296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avec flèche 15"/>
          <p:cNvCxnSpPr>
            <a:stCxn id="10" idx="2"/>
            <a:endCxn id="6" idx="6"/>
          </p:cNvCxnSpPr>
          <p:nvPr/>
        </p:nvCxnSpPr>
        <p:spPr>
          <a:xfrm flipH="1" flipV="1">
            <a:off x="6084168" y="3537012"/>
            <a:ext cx="1296144" cy="18002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6"/>
            <a:endCxn id="10" idx="3"/>
          </p:cNvCxnSpPr>
          <p:nvPr/>
        </p:nvCxnSpPr>
        <p:spPr>
          <a:xfrm flipV="1">
            <a:off x="4860032" y="3818867"/>
            <a:ext cx="2562461" cy="94228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7" idx="2"/>
            <a:endCxn id="12" idx="6"/>
          </p:cNvCxnSpPr>
          <p:nvPr/>
        </p:nvCxnSpPr>
        <p:spPr>
          <a:xfrm flipH="1" flipV="1">
            <a:off x="4860032" y="2132856"/>
            <a:ext cx="1296144" cy="2880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2" idx="3"/>
            <a:endCxn id="13" idx="7"/>
          </p:cNvCxnSpPr>
          <p:nvPr/>
        </p:nvCxnSpPr>
        <p:spPr>
          <a:xfrm flipH="1">
            <a:off x="3511161" y="2336525"/>
            <a:ext cx="795707" cy="85717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3" idx="6"/>
            <a:endCxn id="6" idx="2"/>
          </p:cNvCxnSpPr>
          <p:nvPr/>
        </p:nvCxnSpPr>
        <p:spPr>
          <a:xfrm>
            <a:off x="3563888" y="3320988"/>
            <a:ext cx="1584176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6" idx="1"/>
            <a:endCxn id="12" idx="5"/>
          </p:cNvCxnSpPr>
          <p:nvPr/>
        </p:nvCxnSpPr>
        <p:spPr>
          <a:xfrm flipH="1" flipV="1">
            <a:off x="4765124" y="2336525"/>
            <a:ext cx="520029" cy="92044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0"/>
            <a:endCxn id="7" idx="3"/>
          </p:cNvCxnSpPr>
          <p:nvPr/>
        </p:nvCxnSpPr>
        <p:spPr>
          <a:xfrm flipV="1">
            <a:off x="5616116" y="2624557"/>
            <a:ext cx="634968" cy="51641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7" idx="4"/>
            <a:endCxn id="6" idx="7"/>
          </p:cNvCxnSpPr>
          <p:nvPr/>
        </p:nvCxnSpPr>
        <p:spPr>
          <a:xfrm flipH="1">
            <a:off x="5947079" y="2708920"/>
            <a:ext cx="533133" cy="54804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9" idx="0"/>
            <a:endCxn id="7" idx="4"/>
          </p:cNvCxnSpPr>
          <p:nvPr/>
        </p:nvCxnSpPr>
        <p:spPr>
          <a:xfrm flipH="1" flipV="1">
            <a:off x="6480212" y="2708920"/>
            <a:ext cx="216024" cy="20882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9" idx="1"/>
            <a:endCxn id="6" idx="5"/>
          </p:cNvCxnSpPr>
          <p:nvPr/>
        </p:nvCxnSpPr>
        <p:spPr>
          <a:xfrm flipH="1" flipV="1">
            <a:off x="5947079" y="3817057"/>
            <a:ext cx="672781" cy="101173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9" idx="2"/>
            <a:endCxn id="15" idx="7"/>
          </p:cNvCxnSpPr>
          <p:nvPr/>
        </p:nvCxnSpPr>
        <p:spPr>
          <a:xfrm flipH="1">
            <a:off x="4117052" y="4905164"/>
            <a:ext cx="2471172" cy="127249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1" idx="7"/>
            <a:endCxn id="9" idx="3"/>
          </p:cNvCxnSpPr>
          <p:nvPr/>
        </p:nvCxnSpPr>
        <p:spPr>
          <a:xfrm flipV="1">
            <a:off x="5855789" y="4981540"/>
            <a:ext cx="764071" cy="96954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1" idx="3"/>
            <a:endCxn id="15" idx="6"/>
          </p:cNvCxnSpPr>
          <p:nvPr/>
        </p:nvCxnSpPr>
        <p:spPr>
          <a:xfrm flipH="1">
            <a:off x="4211960" y="6307511"/>
            <a:ext cx="1236491" cy="7381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5" idx="1"/>
            <a:endCxn id="14" idx="4"/>
          </p:cNvCxnSpPr>
          <p:nvPr/>
        </p:nvCxnSpPr>
        <p:spPr>
          <a:xfrm flipH="1" flipV="1">
            <a:off x="2771800" y="5301208"/>
            <a:ext cx="886996" cy="87645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4" idx="6"/>
            <a:endCxn id="8" idx="2"/>
          </p:cNvCxnSpPr>
          <p:nvPr/>
        </p:nvCxnSpPr>
        <p:spPr>
          <a:xfrm flipV="1">
            <a:off x="3131840" y="4761148"/>
            <a:ext cx="1008112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8" idx="1"/>
            <a:endCxn id="13" idx="5"/>
          </p:cNvCxnSpPr>
          <p:nvPr/>
        </p:nvCxnSpPr>
        <p:spPr>
          <a:xfrm flipH="1" flipV="1">
            <a:off x="3511161" y="3448281"/>
            <a:ext cx="734244" cy="108373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8" idx="0"/>
            <a:endCxn id="6" idx="3"/>
          </p:cNvCxnSpPr>
          <p:nvPr/>
        </p:nvCxnSpPr>
        <p:spPr>
          <a:xfrm flipV="1">
            <a:off x="4499992" y="3817057"/>
            <a:ext cx="785161" cy="62005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Forme 32"/>
          <p:cNvCxnSpPr>
            <a:stCxn id="12" idx="2"/>
            <a:endCxn id="14" idx="1"/>
          </p:cNvCxnSpPr>
          <p:nvPr/>
        </p:nvCxnSpPr>
        <p:spPr>
          <a:xfrm rot="10800000" flipV="1">
            <a:off x="2517214" y="2132856"/>
            <a:ext cx="1694747" cy="2615188"/>
          </a:xfrm>
          <a:prstGeom prst="curvedConnector2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4" idx="5"/>
            <a:endCxn id="15" idx="0"/>
          </p:cNvCxnSpPr>
          <p:nvPr/>
        </p:nvCxnSpPr>
        <p:spPr>
          <a:xfrm>
            <a:off x="3026387" y="5206300"/>
            <a:ext cx="861537" cy="88699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6" idx="4"/>
            <a:endCxn id="8" idx="7"/>
          </p:cNvCxnSpPr>
          <p:nvPr/>
        </p:nvCxnSpPr>
        <p:spPr>
          <a:xfrm flipH="1">
            <a:off x="4754579" y="3933056"/>
            <a:ext cx="861537" cy="59896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endCxn id="11" idx="0"/>
          </p:cNvCxnSpPr>
          <p:nvPr/>
        </p:nvCxnSpPr>
        <p:spPr>
          <a:xfrm>
            <a:off x="5652120" y="3789040"/>
            <a:ext cx="0" cy="20882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11" idx="1"/>
            <a:endCxn id="8" idx="5"/>
          </p:cNvCxnSpPr>
          <p:nvPr/>
        </p:nvCxnSpPr>
        <p:spPr>
          <a:xfrm flipH="1" flipV="1">
            <a:off x="4754579" y="4990276"/>
            <a:ext cx="693872" cy="96081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advClick="0" advTm="1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148064" y="3140968"/>
            <a:ext cx="936104" cy="792088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6156176" y="2132856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211960" y="4509120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6516216" y="4797152"/>
            <a:ext cx="288032" cy="21602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7380312" y="3573016"/>
            <a:ext cx="288032" cy="28803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5436096" y="5949280"/>
            <a:ext cx="432048" cy="432048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4211960" y="1844824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3131840" y="3068960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2411760" y="4653136"/>
            <a:ext cx="720080" cy="64807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3563888" y="6093296"/>
            <a:ext cx="648072" cy="504056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avec flèche 15"/>
          <p:cNvCxnSpPr>
            <a:stCxn id="10" idx="2"/>
            <a:endCxn id="6" idx="6"/>
          </p:cNvCxnSpPr>
          <p:nvPr/>
        </p:nvCxnSpPr>
        <p:spPr>
          <a:xfrm flipH="1" flipV="1">
            <a:off x="6084168" y="3537012"/>
            <a:ext cx="1296144" cy="18002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6"/>
            <a:endCxn id="10" idx="3"/>
          </p:cNvCxnSpPr>
          <p:nvPr/>
        </p:nvCxnSpPr>
        <p:spPr>
          <a:xfrm flipV="1">
            <a:off x="4860032" y="3818867"/>
            <a:ext cx="2562461" cy="97828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7" idx="2"/>
            <a:endCxn id="12" idx="6"/>
          </p:cNvCxnSpPr>
          <p:nvPr/>
        </p:nvCxnSpPr>
        <p:spPr>
          <a:xfrm flipH="1" flipV="1">
            <a:off x="4860032" y="2132856"/>
            <a:ext cx="1296144" cy="2880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2" idx="3"/>
            <a:endCxn id="13" idx="7"/>
          </p:cNvCxnSpPr>
          <p:nvPr/>
        </p:nvCxnSpPr>
        <p:spPr>
          <a:xfrm flipH="1">
            <a:off x="3685004" y="2336525"/>
            <a:ext cx="621864" cy="81679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3" idx="6"/>
            <a:endCxn id="6" idx="2"/>
          </p:cNvCxnSpPr>
          <p:nvPr/>
        </p:nvCxnSpPr>
        <p:spPr>
          <a:xfrm>
            <a:off x="3779912" y="3356992"/>
            <a:ext cx="1368152" cy="18002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6" idx="1"/>
            <a:endCxn id="12" idx="5"/>
          </p:cNvCxnSpPr>
          <p:nvPr/>
        </p:nvCxnSpPr>
        <p:spPr>
          <a:xfrm flipH="1" flipV="1">
            <a:off x="4765124" y="2336525"/>
            <a:ext cx="520029" cy="92044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0"/>
            <a:endCxn id="7" idx="3"/>
          </p:cNvCxnSpPr>
          <p:nvPr/>
        </p:nvCxnSpPr>
        <p:spPr>
          <a:xfrm flipV="1">
            <a:off x="5616116" y="2624557"/>
            <a:ext cx="634968" cy="51641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7" idx="4"/>
            <a:endCxn id="6" idx="7"/>
          </p:cNvCxnSpPr>
          <p:nvPr/>
        </p:nvCxnSpPr>
        <p:spPr>
          <a:xfrm flipH="1">
            <a:off x="5947079" y="2708920"/>
            <a:ext cx="533133" cy="54804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9" idx="0"/>
            <a:endCxn id="7" idx="4"/>
          </p:cNvCxnSpPr>
          <p:nvPr/>
        </p:nvCxnSpPr>
        <p:spPr>
          <a:xfrm flipH="1" flipV="1">
            <a:off x="6480212" y="2708920"/>
            <a:ext cx="180020" cy="20882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9" idx="1"/>
            <a:endCxn id="6" idx="5"/>
          </p:cNvCxnSpPr>
          <p:nvPr/>
        </p:nvCxnSpPr>
        <p:spPr>
          <a:xfrm flipH="1" flipV="1">
            <a:off x="5947079" y="3817057"/>
            <a:ext cx="611318" cy="101173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9" idx="2"/>
            <a:endCxn id="15" idx="7"/>
          </p:cNvCxnSpPr>
          <p:nvPr/>
        </p:nvCxnSpPr>
        <p:spPr>
          <a:xfrm flipH="1">
            <a:off x="4117052" y="4905164"/>
            <a:ext cx="2399164" cy="126194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1" idx="7"/>
            <a:endCxn id="9" idx="3"/>
          </p:cNvCxnSpPr>
          <p:nvPr/>
        </p:nvCxnSpPr>
        <p:spPr>
          <a:xfrm flipV="1">
            <a:off x="5804872" y="4981540"/>
            <a:ext cx="753525" cy="103101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1" idx="3"/>
            <a:endCxn id="15" idx="6"/>
          </p:cNvCxnSpPr>
          <p:nvPr/>
        </p:nvCxnSpPr>
        <p:spPr>
          <a:xfrm flipH="1">
            <a:off x="4211960" y="6318056"/>
            <a:ext cx="1287408" cy="2726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5" idx="1"/>
            <a:endCxn id="14" idx="4"/>
          </p:cNvCxnSpPr>
          <p:nvPr/>
        </p:nvCxnSpPr>
        <p:spPr>
          <a:xfrm flipH="1" flipV="1">
            <a:off x="2771800" y="5301208"/>
            <a:ext cx="886996" cy="86590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4" idx="6"/>
            <a:endCxn id="8" idx="2"/>
          </p:cNvCxnSpPr>
          <p:nvPr/>
        </p:nvCxnSpPr>
        <p:spPr>
          <a:xfrm flipV="1">
            <a:off x="3131840" y="4797152"/>
            <a:ext cx="1080120" cy="18002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8" idx="1"/>
            <a:endCxn id="13" idx="5"/>
          </p:cNvCxnSpPr>
          <p:nvPr/>
        </p:nvCxnSpPr>
        <p:spPr>
          <a:xfrm flipH="1" flipV="1">
            <a:off x="3685004" y="3560661"/>
            <a:ext cx="621864" cy="103282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8" idx="0"/>
            <a:endCxn id="6" idx="3"/>
          </p:cNvCxnSpPr>
          <p:nvPr/>
        </p:nvCxnSpPr>
        <p:spPr>
          <a:xfrm flipV="1">
            <a:off x="4535996" y="3817057"/>
            <a:ext cx="749157" cy="69206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Forme 32"/>
          <p:cNvCxnSpPr>
            <a:stCxn id="12" idx="2"/>
            <a:endCxn id="14" idx="1"/>
          </p:cNvCxnSpPr>
          <p:nvPr/>
        </p:nvCxnSpPr>
        <p:spPr>
          <a:xfrm rot="10800000" flipV="1">
            <a:off x="2517214" y="2132856"/>
            <a:ext cx="1694747" cy="2615188"/>
          </a:xfrm>
          <a:prstGeom prst="curvedConnector2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4" idx="5"/>
            <a:endCxn id="15" idx="0"/>
          </p:cNvCxnSpPr>
          <p:nvPr/>
        </p:nvCxnSpPr>
        <p:spPr>
          <a:xfrm>
            <a:off x="3026387" y="5206300"/>
            <a:ext cx="861537" cy="88699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6" idx="4"/>
            <a:endCxn id="8" idx="7"/>
          </p:cNvCxnSpPr>
          <p:nvPr/>
        </p:nvCxnSpPr>
        <p:spPr>
          <a:xfrm flipH="1">
            <a:off x="4765124" y="3933056"/>
            <a:ext cx="850992" cy="66042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endCxn id="11" idx="0"/>
          </p:cNvCxnSpPr>
          <p:nvPr/>
        </p:nvCxnSpPr>
        <p:spPr>
          <a:xfrm flipH="1">
            <a:off x="5652120" y="3861048"/>
            <a:ext cx="72008" cy="20882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11" idx="1"/>
            <a:endCxn id="8" idx="5"/>
          </p:cNvCxnSpPr>
          <p:nvPr/>
        </p:nvCxnSpPr>
        <p:spPr>
          <a:xfrm flipH="1" flipV="1">
            <a:off x="4765124" y="5000821"/>
            <a:ext cx="734244" cy="101173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advClick="0" advTm="1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fixpoint is reached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76056" y="3068960"/>
            <a:ext cx="936104" cy="93610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6300192" y="2204864"/>
            <a:ext cx="432048" cy="432048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139952" y="4437112"/>
            <a:ext cx="720080" cy="72008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6516216" y="4797152"/>
            <a:ext cx="288032" cy="21602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7308304" y="3501008"/>
            <a:ext cx="432048" cy="432048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5436096" y="5949280"/>
            <a:ext cx="432048" cy="432048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4211960" y="1844824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3131840" y="2924944"/>
            <a:ext cx="648072" cy="64807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2411760" y="4653136"/>
            <a:ext cx="792088" cy="72008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3635896" y="6093296"/>
            <a:ext cx="648072" cy="576064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avec flèche 15"/>
          <p:cNvCxnSpPr>
            <a:stCxn id="10" idx="2"/>
            <a:endCxn id="6" idx="6"/>
          </p:cNvCxnSpPr>
          <p:nvPr/>
        </p:nvCxnSpPr>
        <p:spPr>
          <a:xfrm flipH="1" flipV="1">
            <a:off x="6012160" y="3537012"/>
            <a:ext cx="1296144" cy="18002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6"/>
            <a:endCxn id="10" idx="3"/>
          </p:cNvCxnSpPr>
          <p:nvPr/>
        </p:nvCxnSpPr>
        <p:spPr>
          <a:xfrm flipV="1">
            <a:off x="4860032" y="3869784"/>
            <a:ext cx="2511544" cy="92736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7" idx="2"/>
            <a:endCxn id="12" idx="6"/>
          </p:cNvCxnSpPr>
          <p:nvPr/>
        </p:nvCxnSpPr>
        <p:spPr>
          <a:xfrm flipH="1" flipV="1">
            <a:off x="4860032" y="2132856"/>
            <a:ext cx="1440160" cy="2880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2" idx="3"/>
            <a:endCxn id="13" idx="7"/>
          </p:cNvCxnSpPr>
          <p:nvPr/>
        </p:nvCxnSpPr>
        <p:spPr>
          <a:xfrm flipH="1">
            <a:off x="3685004" y="2336525"/>
            <a:ext cx="621864" cy="68332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3" idx="6"/>
            <a:endCxn id="6" idx="2"/>
          </p:cNvCxnSpPr>
          <p:nvPr/>
        </p:nvCxnSpPr>
        <p:spPr>
          <a:xfrm>
            <a:off x="3779912" y="3248980"/>
            <a:ext cx="1296144" cy="2880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6" idx="1"/>
            <a:endCxn id="12" idx="5"/>
          </p:cNvCxnSpPr>
          <p:nvPr/>
        </p:nvCxnSpPr>
        <p:spPr>
          <a:xfrm flipH="1" flipV="1">
            <a:off x="4765124" y="2336525"/>
            <a:ext cx="448021" cy="8695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0"/>
            <a:endCxn id="7" idx="3"/>
          </p:cNvCxnSpPr>
          <p:nvPr/>
        </p:nvCxnSpPr>
        <p:spPr>
          <a:xfrm flipV="1">
            <a:off x="5544108" y="2573640"/>
            <a:ext cx="819356" cy="49532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7" idx="4"/>
            <a:endCxn id="6" idx="7"/>
          </p:cNvCxnSpPr>
          <p:nvPr/>
        </p:nvCxnSpPr>
        <p:spPr>
          <a:xfrm flipH="1">
            <a:off x="5875071" y="2636912"/>
            <a:ext cx="641145" cy="5691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9" idx="0"/>
            <a:endCxn id="7" idx="4"/>
          </p:cNvCxnSpPr>
          <p:nvPr/>
        </p:nvCxnSpPr>
        <p:spPr>
          <a:xfrm flipH="1" flipV="1">
            <a:off x="6516216" y="2636912"/>
            <a:ext cx="144016" cy="216024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9" idx="1"/>
            <a:endCxn id="6" idx="5"/>
          </p:cNvCxnSpPr>
          <p:nvPr/>
        </p:nvCxnSpPr>
        <p:spPr>
          <a:xfrm flipH="1" flipV="1">
            <a:off x="5875071" y="3867975"/>
            <a:ext cx="683326" cy="96081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9" idx="2"/>
            <a:endCxn id="15" idx="7"/>
          </p:cNvCxnSpPr>
          <p:nvPr/>
        </p:nvCxnSpPr>
        <p:spPr>
          <a:xfrm flipH="1">
            <a:off x="4189060" y="4905164"/>
            <a:ext cx="2327156" cy="127249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1" idx="7"/>
            <a:endCxn id="9" idx="3"/>
          </p:cNvCxnSpPr>
          <p:nvPr/>
        </p:nvCxnSpPr>
        <p:spPr>
          <a:xfrm flipV="1">
            <a:off x="5804872" y="4981540"/>
            <a:ext cx="753525" cy="103101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1" idx="3"/>
            <a:endCxn id="15" idx="6"/>
          </p:cNvCxnSpPr>
          <p:nvPr/>
        </p:nvCxnSpPr>
        <p:spPr>
          <a:xfrm flipH="1">
            <a:off x="4283968" y="6318056"/>
            <a:ext cx="1215400" cy="6327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5" idx="1"/>
            <a:endCxn id="14" idx="4"/>
          </p:cNvCxnSpPr>
          <p:nvPr/>
        </p:nvCxnSpPr>
        <p:spPr>
          <a:xfrm flipH="1" flipV="1">
            <a:off x="2807804" y="5373216"/>
            <a:ext cx="923000" cy="8044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4" idx="6"/>
            <a:endCxn id="8" idx="2"/>
          </p:cNvCxnSpPr>
          <p:nvPr/>
        </p:nvCxnSpPr>
        <p:spPr>
          <a:xfrm flipV="1">
            <a:off x="3203848" y="4797152"/>
            <a:ext cx="936104" cy="2160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8" idx="1"/>
            <a:endCxn id="13" idx="5"/>
          </p:cNvCxnSpPr>
          <p:nvPr/>
        </p:nvCxnSpPr>
        <p:spPr>
          <a:xfrm flipH="1" flipV="1">
            <a:off x="3685004" y="3478108"/>
            <a:ext cx="560401" cy="106445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8" idx="0"/>
            <a:endCxn id="6" idx="3"/>
          </p:cNvCxnSpPr>
          <p:nvPr/>
        </p:nvCxnSpPr>
        <p:spPr>
          <a:xfrm flipV="1">
            <a:off x="4499992" y="3867975"/>
            <a:ext cx="713153" cy="5691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Forme 32"/>
          <p:cNvCxnSpPr>
            <a:stCxn id="12" idx="2"/>
            <a:endCxn id="14" idx="1"/>
          </p:cNvCxnSpPr>
          <p:nvPr/>
        </p:nvCxnSpPr>
        <p:spPr>
          <a:xfrm rot="10800000" flipV="1">
            <a:off x="2527760" y="2132855"/>
            <a:ext cx="1684201" cy="2625733"/>
          </a:xfrm>
          <a:prstGeom prst="curvedConnector2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4" idx="5"/>
            <a:endCxn id="15" idx="0"/>
          </p:cNvCxnSpPr>
          <p:nvPr/>
        </p:nvCxnSpPr>
        <p:spPr>
          <a:xfrm>
            <a:off x="3087849" y="5267763"/>
            <a:ext cx="872083" cy="82553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6" idx="4"/>
            <a:endCxn id="8" idx="7"/>
          </p:cNvCxnSpPr>
          <p:nvPr/>
        </p:nvCxnSpPr>
        <p:spPr>
          <a:xfrm flipH="1">
            <a:off x="4754579" y="4005064"/>
            <a:ext cx="789529" cy="53750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endCxn id="11" idx="0"/>
          </p:cNvCxnSpPr>
          <p:nvPr/>
        </p:nvCxnSpPr>
        <p:spPr>
          <a:xfrm flipH="1">
            <a:off x="5652120" y="3861048"/>
            <a:ext cx="72008" cy="20882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11" idx="1"/>
            <a:endCxn id="8" idx="5"/>
          </p:cNvCxnSpPr>
          <p:nvPr/>
        </p:nvCxnSpPr>
        <p:spPr>
          <a:xfrm flipH="1" flipV="1">
            <a:off x="4754579" y="5051739"/>
            <a:ext cx="744789" cy="96081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graph is not strongly connected</a:t>
            </a:r>
          </a:p>
          <a:p>
            <a:r>
              <a:rPr lang="en-US" sz="2400" dirty="0" smtClean="0"/>
              <a:t>Introduce a </a:t>
            </a:r>
            <a:r>
              <a:rPr lang="en-US" sz="2400" b="1" dirty="0" smtClean="0">
                <a:solidFill>
                  <a:srgbClr val="FF0000"/>
                </a:solidFill>
              </a:rPr>
              <a:t>damping factor </a:t>
            </a:r>
            <a:r>
              <a:rPr lang="en-US" sz="2400" dirty="0" smtClean="0"/>
              <a:t>to fix this 	“</a:t>
            </a:r>
            <a:r>
              <a:rPr lang="en-US" sz="2400" dirty="0" err="1" smtClean="0"/>
              <a:t>amortissement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Replace 	</a:t>
            </a:r>
            <a:r>
              <a:rPr lang="en-US" sz="2400" dirty="0" err="1" smtClean="0"/>
              <a:t>Pop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= (G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 )</a:t>
            </a:r>
            <a:r>
              <a:rPr lang="en-US" sz="2400" baseline="30000" dirty="0" smtClean="0"/>
              <a:t>k . </a:t>
            </a:r>
            <a:r>
              <a:rPr lang="en-US" sz="2400" dirty="0" smtClean="0"/>
              <a:t>Init   </a:t>
            </a:r>
          </a:p>
          <a:p>
            <a:pPr>
              <a:buNone/>
            </a:pPr>
            <a:r>
              <a:rPr lang="en-US" sz="2400" dirty="0" smtClean="0"/>
              <a:t>	By		</a:t>
            </a:r>
            <a:r>
              <a:rPr lang="en-US" sz="2400" dirty="0" err="1" smtClean="0"/>
              <a:t>Pop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= ((1-d)G</a:t>
            </a:r>
            <a:r>
              <a:rPr lang="en-US" sz="2400" baseline="30000" dirty="0" smtClean="0"/>
              <a:t>T +</a:t>
            </a:r>
            <a:r>
              <a:rPr lang="en-US" sz="2400" dirty="0" smtClean="0"/>
              <a:t> </a:t>
            </a:r>
            <a:r>
              <a:rPr lang="en-US" sz="2400" dirty="0" err="1" smtClean="0"/>
              <a:t>dU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k . </a:t>
            </a:r>
            <a:r>
              <a:rPr lang="en-US" sz="2400" dirty="0" smtClean="0"/>
              <a:t>Init </a:t>
            </a:r>
          </a:p>
          <a:p>
            <a:pPr>
              <a:buNone/>
            </a:pPr>
            <a:r>
              <a:rPr lang="en-US" sz="2400" dirty="0" smtClean="0"/>
              <a:t>	where U is a matrix with 1</a:t>
            </a:r>
          </a:p>
          <a:p>
            <a:r>
              <a:rPr lang="en-US" sz="2400" dirty="0" smtClean="0"/>
              <a:t>Interpretation: add thin edges between all edges of the graph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pages in practice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dirty="0" smtClean="0"/>
              <a:t>Rank by weights based on several criteria</a:t>
            </a:r>
          </a:p>
          <a:p>
            <a:pPr lvl="1"/>
            <a:r>
              <a:rPr lang="en-US" sz="2000" dirty="0" smtClean="0"/>
              <a:t>E.g., weight(</a:t>
            </a:r>
            <a:r>
              <a:rPr lang="en-US" sz="2000" i="1" dirty="0" err="1" smtClean="0"/>
              <a:t>t,d</a:t>
            </a:r>
            <a:r>
              <a:rPr lang="en-US" sz="2000" i="1" dirty="0" smtClean="0"/>
              <a:t>) = </a:t>
            </a:r>
            <a:r>
              <a:rPr lang="en-US" sz="2000" i="1" dirty="0" err="1" smtClean="0"/>
              <a:t>tfidf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t,d</a:t>
            </a:r>
            <a:r>
              <a:rPr lang="en-US" sz="2000" i="1" dirty="0" smtClean="0"/>
              <a:t>) × Pop(d)</a:t>
            </a:r>
          </a:p>
          <a:p>
            <a:pPr lvl="1"/>
            <a:r>
              <a:rPr lang="en-US" sz="2000" dirty="0" smtClean="0"/>
              <a:t>Many more criteria in Google</a:t>
            </a:r>
          </a:p>
          <a:p>
            <a:pPr marL="0" indent="0">
              <a:buNone/>
            </a:pPr>
            <a:r>
              <a:rPr lang="en-US" sz="2400" dirty="0" smtClean="0"/>
              <a:t>Issue of the bad guys</a:t>
            </a:r>
          </a:p>
          <a:p>
            <a:pPr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</a:t>
            </a:r>
            <a:r>
              <a:rPr lang="en-US" dirty="0" smtClean="0"/>
              <a:t>ighting the </a:t>
            </a:r>
            <a:r>
              <a:rPr lang="en-US" dirty="0"/>
              <a:t>bad guys</a:t>
            </a:r>
            <a:br>
              <a:rPr lang="en-US" dirty="0"/>
            </a:b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77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Spamdexing the </a:t>
            </a:r>
            <a:r>
              <a:rPr lang="en-US" dirty="0"/>
              <a:t>o</a:t>
            </a:r>
            <a:r>
              <a:rPr lang="en-US" dirty="0" smtClean="0"/>
              <a:t>ld fashion style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Lying about the document to bring readers to a page</a:t>
            </a:r>
          </a:p>
          <a:p>
            <a:pPr lvl="1"/>
            <a:r>
              <a:rPr lang="en-US" dirty="0" smtClean="0"/>
              <a:t>Include words that are not related to the page content</a:t>
            </a:r>
          </a:p>
          <a:p>
            <a:pPr lvl="1"/>
            <a:r>
              <a:rPr lang="en-US" dirty="0" smtClean="0"/>
              <a:t>Typically make them invisible, e.g. blank on blank</a:t>
            </a:r>
          </a:p>
          <a:p>
            <a:r>
              <a:rPr lang="en-US" dirty="0" smtClean="0"/>
              <a:t>In meta-information such as </a:t>
            </a:r>
          </a:p>
          <a:p>
            <a:pPr lvl="1"/>
            <a:r>
              <a:rPr lang="en-US" dirty="0" smtClean="0"/>
              <a:t>&lt;meta name=“</a:t>
            </a:r>
            <a:r>
              <a:rPr lang="en-US" dirty="0"/>
              <a:t>Aretha </a:t>
            </a:r>
            <a:r>
              <a:rPr lang="en-US" dirty="0" smtClean="0"/>
              <a:t>Franklin Ray Charles Elvis Presley Sam Cooke John Lennon Marvin Gaye Bob Dylan Otis Redding Stevie Wonder James Brown”&gt;</a:t>
            </a:r>
            <a:endParaRPr lang="en-US" dirty="0"/>
          </a:p>
          <a:p>
            <a:r>
              <a:rPr lang="en-US" dirty="0" smtClean="0"/>
              <a:t>Countermeasure</a:t>
            </a:r>
          </a:p>
          <a:p>
            <a:pPr lvl="1"/>
            <a:r>
              <a:rPr lang="en-US" dirty="0" smtClean="0"/>
              <a:t>Detect invisible text and ignore it</a:t>
            </a:r>
          </a:p>
          <a:p>
            <a:pPr lvl="1"/>
            <a:r>
              <a:rPr lang="en-US" dirty="0" smtClean="0"/>
              <a:t>Ignore meta-information unrelated to the page content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79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Spamdexing a little old fashioned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Pollute existing websites (typically blogs, wikis) by adding </a:t>
            </a:r>
            <a:r>
              <a:rPr lang="en-US" dirty="0"/>
              <a:t>links </a:t>
            </a:r>
            <a:r>
              <a:rPr lang="en-US" dirty="0" smtClean="0"/>
              <a:t>to the </a:t>
            </a:r>
            <a:r>
              <a:rPr lang="en-US" dirty="0" err="1" smtClean="0"/>
              <a:t>spamdexer</a:t>
            </a:r>
            <a:r>
              <a:rPr lang="en-US" dirty="0" smtClean="0"/>
              <a:t> website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Countermeasures</a:t>
            </a:r>
          </a:p>
          <a:p>
            <a:pPr lvl="1" indent="-342900"/>
            <a:r>
              <a:rPr lang="en-US" dirty="0" smtClean="0"/>
              <a:t>Control who can write in the blog/wiki/etc.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(require validation)</a:t>
            </a:r>
          </a:p>
          <a:p>
            <a:pPr lvl="1" indent="-342900"/>
            <a:r>
              <a:rPr lang="en-US" dirty="0"/>
              <a:t>Detect pollution and block it</a:t>
            </a:r>
          </a:p>
          <a:p>
            <a:pPr lvl="1" indent="-342900"/>
            <a:r>
              <a:rPr lang="en-US" dirty="0" smtClean="0"/>
              <a:t>Disallow indexing</a:t>
            </a:r>
          </a:p>
          <a:p>
            <a:pPr lvl="1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5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Spamdexing the modern way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7427168" cy="4968552"/>
          </a:xfrm>
        </p:spPr>
        <p:txBody>
          <a:bodyPr>
            <a:normAutofit/>
          </a:bodyPr>
          <a:lstStyle/>
          <a:p>
            <a:r>
              <a:rPr lang="en-US" sz="2400" dirty="0"/>
              <a:t>Use </a:t>
            </a:r>
            <a:r>
              <a:rPr lang="en-US" sz="2400" b="1" dirty="0">
                <a:solidFill>
                  <a:srgbClr val="FF0000"/>
                </a:solidFill>
              </a:rPr>
              <a:t>link-</a:t>
            </a:r>
            <a:r>
              <a:rPr lang="en-US" sz="2400" b="1" dirty="0" smtClean="0">
                <a:solidFill>
                  <a:srgbClr val="FF0000"/>
                </a:solidFill>
              </a:rPr>
              <a:t>farms </a:t>
            </a:r>
            <a:r>
              <a:rPr lang="en-US" sz="2400" dirty="0" smtClean="0"/>
              <a:t>to artificially 			     raise the popularity of your 			    page</a:t>
            </a:r>
            <a:endParaRPr lang="en-US" sz="2400" dirty="0"/>
          </a:p>
          <a:p>
            <a:r>
              <a:rPr lang="en-US" sz="2400" dirty="0" smtClean="0"/>
              <a:t>Countermeasures: </a:t>
            </a:r>
          </a:p>
          <a:p>
            <a:pPr marL="0" indent="0">
              <a:buNone/>
            </a:pPr>
            <a:r>
              <a:rPr lang="en-US" sz="2400" dirty="0" smtClean="0"/>
              <a:t>     detect link-farms</a:t>
            </a:r>
          </a:p>
          <a:p>
            <a:pPr lvl="1"/>
            <a:r>
              <a:rPr lang="en-US" sz="2000" dirty="0" smtClean="0"/>
              <a:t>E.g. brutal </a:t>
            </a:r>
            <a:r>
              <a:rPr lang="en-US" sz="2000" dirty="0"/>
              <a:t>P</a:t>
            </a:r>
            <a:r>
              <a:rPr lang="en-US" sz="2000" dirty="0" smtClean="0"/>
              <a:t>ageRank variations</a:t>
            </a:r>
          </a:p>
          <a:p>
            <a:pPr lvl="1"/>
            <a:r>
              <a:rPr lang="en-US" sz="2000" dirty="0" smtClean="0"/>
              <a:t>Bizarre content</a:t>
            </a:r>
          </a:p>
          <a:p>
            <a:pPr marL="457200" lvl="1" indent="0">
              <a:buNone/>
            </a:pPr>
            <a:r>
              <a:rPr lang="en-US" sz="2000" dirty="0" smtClean="0"/>
              <a:t>This is not easy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Use less PageRank</a:t>
            </a:r>
          </a:p>
          <a:p>
            <a:pPr lvl="1"/>
            <a:r>
              <a:rPr lang="en-US" sz="2000" dirty="0" smtClean="0"/>
              <a:t>Alternative ranking such as </a:t>
            </a:r>
            <a:r>
              <a:rPr lang="en-US" sz="2000" dirty="0" err="1" smtClean="0"/>
              <a:t>TrustRank</a:t>
            </a:r>
            <a:endParaRPr lang="en-US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52" y="1556792"/>
            <a:ext cx="4535460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461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Crawling the pages</a:t>
            </a:r>
            <a:endParaRPr lang="en-US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0920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2564904"/>
            <a:ext cx="7488832" cy="2592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Bombing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Try querying “</a:t>
            </a:r>
            <a:r>
              <a:rPr lang="en-US" sz="2400" b="1" dirty="0" smtClean="0">
                <a:solidFill>
                  <a:srgbClr val="3366FF"/>
                </a:solidFill>
              </a:rPr>
              <a:t>find Chuck Norris</a:t>
            </a:r>
            <a:r>
              <a:rPr lang="en-US" sz="2400" dirty="0" smtClean="0"/>
              <a:t>” in Google, </a:t>
            </a:r>
            <a:r>
              <a:rPr lang="en-US" sz="2400" dirty="0" err="1" smtClean="0"/>
              <a:t>Exalead</a:t>
            </a:r>
            <a:r>
              <a:rPr lang="en-US" sz="2400" dirty="0" smtClean="0"/>
              <a:t>…</a:t>
            </a:r>
          </a:p>
          <a:p>
            <a:r>
              <a:rPr lang="en-US" sz="2400" dirty="0" smtClean="0"/>
              <a:t>The first result page contains</a:t>
            </a:r>
          </a:p>
          <a:p>
            <a:endParaRPr lang="en-US" sz="2400" dirty="0" smtClean="0"/>
          </a:p>
          <a:p>
            <a:pPr marL="40005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Google won't search for </a:t>
            </a:r>
            <a:r>
              <a:rPr lang="en-US" sz="2000" b="1" dirty="0">
                <a:solidFill>
                  <a:srgbClr val="FF0000"/>
                </a:solidFill>
              </a:rPr>
              <a:t>Chuck Norris</a:t>
            </a:r>
            <a:r>
              <a:rPr lang="en-US" sz="2000" dirty="0">
                <a:solidFill>
                  <a:srgbClr val="FF0000"/>
                </a:solidFill>
              </a:rPr>
              <a:t> because it knows you don't find </a:t>
            </a:r>
            <a:r>
              <a:rPr lang="en-US" sz="2000" b="1" dirty="0">
                <a:solidFill>
                  <a:srgbClr val="FF0000"/>
                </a:solidFill>
              </a:rPr>
              <a:t>Chuck Norris</a:t>
            </a:r>
            <a:r>
              <a:rPr lang="en-US" sz="2000" dirty="0">
                <a:solidFill>
                  <a:srgbClr val="FF0000"/>
                </a:solidFill>
              </a:rPr>
              <a:t>, he finds you.</a:t>
            </a:r>
          </a:p>
          <a:p>
            <a:pPr marL="400050" lvl="1" indent="0">
              <a:buNone/>
            </a:pPr>
            <a:r>
              <a:rPr lang="en-US" sz="2000" dirty="0"/>
              <a:t>Your search - </a:t>
            </a:r>
            <a:r>
              <a:rPr lang="en-US" sz="2000" b="1" dirty="0"/>
              <a:t>Chuck Norris</a:t>
            </a:r>
            <a:r>
              <a:rPr lang="en-US" sz="2000" dirty="0"/>
              <a:t> - did not match any documents. </a:t>
            </a:r>
          </a:p>
          <a:p>
            <a:pPr marL="400050" lvl="1" indent="0">
              <a:buNone/>
            </a:pPr>
            <a:r>
              <a:rPr lang="en-US" sz="2000" dirty="0"/>
              <a:t>Suggestions:</a:t>
            </a:r>
          </a:p>
          <a:p>
            <a:pPr lvl="1" indent="-342900">
              <a:spcBef>
                <a:spcPts val="0"/>
              </a:spcBef>
            </a:pPr>
            <a:r>
              <a:rPr lang="en-US" sz="2000" dirty="0"/>
              <a:t>Run, before he finds you.</a:t>
            </a:r>
          </a:p>
          <a:p>
            <a:pPr lvl="1" indent="-342900">
              <a:spcBef>
                <a:spcPts val="0"/>
              </a:spcBef>
            </a:pPr>
            <a:r>
              <a:rPr lang="en-US" sz="2000" dirty="0"/>
              <a:t>Try a different person.</a:t>
            </a:r>
          </a:p>
          <a:p>
            <a:pPr lvl="1" indent="-342900">
              <a:spcBef>
                <a:spcPts val="0"/>
              </a:spcBef>
            </a:pPr>
            <a:r>
              <a:rPr lang="en-US" sz="2000" dirty="0"/>
              <a:t>Try someone less dangerous</a:t>
            </a:r>
            <a:r>
              <a:rPr lang="en-US" sz="2000" dirty="0" smtClean="0"/>
              <a:t>.</a:t>
            </a:r>
          </a:p>
          <a:p>
            <a:pPr lvl="1" indent="-342900">
              <a:spcBef>
                <a:spcPts val="0"/>
              </a:spcBef>
            </a:pPr>
            <a:endParaRPr lang="en-US" sz="2000" dirty="0"/>
          </a:p>
          <a:p>
            <a:r>
              <a:rPr lang="en-US" sz="2400" dirty="0" smtClean="0"/>
              <a:t>To do that: people created many pages pointing to that page with a text “find Chuck Norris”</a:t>
            </a: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173" y="0"/>
            <a:ext cx="1904827" cy="23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9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Jewel: the OPIC Algorithm</a:t>
            </a:r>
            <a:endParaRPr lang="fr-FR" dirty="0" smtClean="0"/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60000" indent="-457200" algn="l"/>
            <a:r>
              <a:rPr lang="en-US" sz="2400" dirty="0" smtClean="0">
                <a:solidFill>
                  <a:srgbClr val="000000"/>
                </a:solidFill>
              </a:rPr>
              <a:t>Work with Gregory Cobena, Mihai Preda &amp; Laurent </a:t>
            </a:r>
            <a:r>
              <a:rPr lang="en-US" sz="2400" dirty="0" err="1" smtClean="0">
                <a:solidFill>
                  <a:srgbClr val="000000"/>
                </a:solidFill>
              </a:rPr>
              <a:t>Mignet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60000" indent="-457200" algn="l"/>
            <a:r>
              <a:rPr lang="en-US" sz="2400" dirty="0" smtClean="0">
                <a:solidFill>
                  <a:srgbClr val="000000"/>
                </a:solidFill>
              </a:rPr>
              <a:t>Used in the INRIA-</a:t>
            </a:r>
            <a:r>
              <a:rPr lang="en-US" sz="2400" dirty="0" err="1" smtClean="0">
                <a:solidFill>
                  <a:srgbClr val="000000"/>
                </a:solidFill>
              </a:rPr>
              <a:t>Xyleme</a:t>
            </a:r>
            <a:r>
              <a:rPr lang="en-US" sz="2400" dirty="0" smtClean="0">
                <a:solidFill>
                  <a:srgbClr val="000000"/>
                </a:solidFill>
              </a:rPr>
              <a:t> crawler with up to a billion URLs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697F-A755-4D06-876B-112C827154DC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770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 vs. off-line computation</a:t>
            </a:r>
            <a:endParaRPr lang="en-US" dirty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Off-line algorithm</a:t>
            </a:r>
          </a:p>
          <a:p>
            <a:pPr lvl="1"/>
            <a:r>
              <a:rPr lang="en-US" sz="2000" dirty="0" smtClean="0"/>
              <a:t>Crawl the Web and build a Link-matrix</a:t>
            </a:r>
          </a:p>
          <a:p>
            <a:pPr lvl="1"/>
            <a:r>
              <a:rPr lang="en-US" sz="2000" dirty="0" smtClean="0"/>
              <a:t>Store the link matrix and update it – very expensive</a:t>
            </a:r>
          </a:p>
          <a:p>
            <a:pPr lvl="1"/>
            <a:r>
              <a:rPr lang="en-US" sz="2000" dirty="0" smtClean="0"/>
              <a:t>Start an off-line computation of popularity on a frozen link matrix</a:t>
            </a:r>
          </a:p>
          <a:p>
            <a:pPr marL="0" indent="0">
              <a:buNone/>
            </a:pPr>
            <a:r>
              <a:rPr lang="en-US" sz="2400" dirty="0" smtClean="0"/>
              <a:t>On-line algorithm:  OPIC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smtClean="0"/>
              <a:t>	for </a:t>
            </a:r>
            <a:r>
              <a:rPr lang="en-US" sz="2400" b="1" dirty="0" smtClean="0">
                <a:solidFill>
                  <a:srgbClr val="FF0000"/>
                </a:solidFill>
              </a:rPr>
              <a:t>On-line Page Importance Computation</a:t>
            </a:r>
          </a:p>
          <a:p>
            <a:pPr lvl="1"/>
            <a:r>
              <a:rPr lang="en-US" sz="2000" dirty="0" smtClean="0"/>
              <a:t>The storage of the link matrix is not needed</a:t>
            </a:r>
          </a:p>
          <a:p>
            <a:pPr lvl="1"/>
            <a:r>
              <a:rPr lang="en-US" sz="2000" dirty="0" smtClean="0"/>
              <a:t>An estimate of popularity is computed while crawling and continuously updated</a:t>
            </a:r>
          </a:p>
          <a:p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6A39-D231-4562-AB12-8848E6FF43D6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4875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Static Graphs: OPIC</a:t>
            </a:r>
            <a:endParaRPr 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457200">
              <a:buNone/>
            </a:pPr>
            <a:r>
              <a:rPr lang="en-US" sz="2400" dirty="0" smtClean="0"/>
              <a:t>Start with a set of pages</a:t>
            </a:r>
          </a:p>
          <a:p>
            <a:pPr marL="645750" lvl="1" indent="-342900"/>
            <a:r>
              <a:rPr lang="en-US" sz="2000" dirty="0" smtClean="0"/>
              <a:t>Assign to each page a small amount of cash</a:t>
            </a:r>
          </a:p>
          <a:p>
            <a:pPr marL="360000" indent="-457200">
              <a:buNone/>
            </a:pPr>
            <a:r>
              <a:rPr lang="en-US" sz="2400" dirty="0" smtClean="0"/>
              <a:t>Choose arbitrarily a page</a:t>
            </a:r>
          </a:p>
          <a:p>
            <a:pPr marL="760050" lvl="1" indent="-457200"/>
            <a:r>
              <a:rPr lang="en-US" sz="2000" dirty="0" smtClean="0"/>
              <a:t>Read the page (it may have changed on the Web)</a:t>
            </a:r>
          </a:p>
          <a:p>
            <a:pPr marL="760050" lvl="1" indent="-457200"/>
            <a:r>
              <a:rPr lang="en-US" sz="2000" dirty="0" smtClean="0"/>
              <a:t>Distribute its cash equally between its children</a:t>
            </a:r>
          </a:p>
          <a:p>
            <a:pPr marL="760050" lvl="1" indent="-457200"/>
            <a:r>
              <a:rPr lang="en-US" sz="2000" dirty="0" smtClean="0"/>
              <a:t>If it has no child, distribute it equally between all pages </a:t>
            </a:r>
          </a:p>
          <a:p>
            <a:pPr marL="360000" indent="-457200">
              <a:buNone/>
            </a:pPr>
            <a:r>
              <a:rPr lang="en-US" sz="2400" dirty="0" smtClean="0"/>
              <a:t>The total of cash in all pages does not change</a:t>
            </a:r>
          </a:p>
          <a:p>
            <a:pPr marL="360000" indent="-457200">
              <a:buNone/>
            </a:pP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A1C1-6D45-4ADA-8CB9-CA1245FEF813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1095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Small Web of 3 </a:t>
            </a:r>
            <a:r>
              <a:rPr lang="en-US" dirty="0" smtClean="0"/>
              <a:t>pages</a:t>
            </a:r>
            <a:endParaRPr lang="en-US" dirty="0"/>
          </a:p>
        </p:txBody>
      </p:sp>
      <p:sp>
        <p:nvSpPr>
          <p:cNvPr id="352260" name="Oval 4"/>
          <p:cNvSpPr>
            <a:spLocks noChangeArrowheads="1"/>
          </p:cNvSpPr>
          <p:nvPr/>
        </p:nvSpPr>
        <p:spPr bwMode="auto">
          <a:xfrm>
            <a:off x="5568462" y="2276475"/>
            <a:ext cx="1295400" cy="10668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400">
                <a:latin typeface="Times New Roman" pitchFamily="18" charset="0"/>
              </a:rPr>
              <a:t>Alice</a:t>
            </a:r>
          </a:p>
        </p:txBody>
      </p:sp>
      <p:sp>
        <p:nvSpPr>
          <p:cNvPr id="352261" name="Oval 5"/>
          <p:cNvSpPr>
            <a:spLocks noChangeArrowheads="1"/>
          </p:cNvSpPr>
          <p:nvPr/>
        </p:nvSpPr>
        <p:spPr bwMode="auto">
          <a:xfrm>
            <a:off x="4306766" y="4221163"/>
            <a:ext cx="1295400" cy="10668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400">
                <a:latin typeface="Times New Roman" pitchFamily="18" charset="0"/>
              </a:rPr>
              <a:t>Bob</a:t>
            </a:r>
          </a:p>
        </p:txBody>
      </p:sp>
      <p:sp>
        <p:nvSpPr>
          <p:cNvPr id="352262" name="Oval 6"/>
          <p:cNvSpPr>
            <a:spLocks noChangeArrowheads="1"/>
          </p:cNvSpPr>
          <p:nvPr/>
        </p:nvSpPr>
        <p:spPr bwMode="auto">
          <a:xfrm>
            <a:off x="6550269" y="4162425"/>
            <a:ext cx="1295400" cy="10668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400">
                <a:latin typeface="Times New Roman" pitchFamily="18" charset="0"/>
              </a:rPr>
              <a:t>Georges</a:t>
            </a:r>
          </a:p>
        </p:txBody>
      </p:sp>
      <p:cxnSp>
        <p:nvCxnSpPr>
          <p:cNvPr id="352263" name="AutoShape 7"/>
          <p:cNvCxnSpPr>
            <a:cxnSpLocks noChangeShapeType="1"/>
            <a:stCxn id="352261" idx="0"/>
            <a:endCxn id="352260" idx="2"/>
          </p:cNvCxnSpPr>
          <p:nvPr/>
        </p:nvCxnSpPr>
        <p:spPr bwMode="auto">
          <a:xfrm rot="16200000">
            <a:off x="4555820" y="3208521"/>
            <a:ext cx="1411288" cy="613996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</p:cxnSp>
      <p:cxnSp>
        <p:nvCxnSpPr>
          <p:cNvPr id="352264" name="AutoShape 8"/>
          <p:cNvCxnSpPr>
            <a:cxnSpLocks noChangeShapeType="1"/>
            <a:stCxn id="352260" idx="4"/>
            <a:endCxn id="352261" idx="6"/>
          </p:cNvCxnSpPr>
          <p:nvPr/>
        </p:nvCxnSpPr>
        <p:spPr bwMode="auto">
          <a:xfrm rot="5400000">
            <a:off x="5203520" y="3741921"/>
            <a:ext cx="1411288" cy="613996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</p:cxnSp>
      <p:cxnSp>
        <p:nvCxnSpPr>
          <p:cNvPr id="352265" name="AutoShape 9"/>
          <p:cNvCxnSpPr>
            <a:cxnSpLocks noChangeShapeType="1"/>
            <a:stCxn id="352260" idx="5"/>
            <a:endCxn id="352262" idx="0"/>
          </p:cNvCxnSpPr>
          <p:nvPr/>
        </p:nvCxnSpPr>
        <p:spPr bwMode="auto">
          <a:xfrm rot="16200000" flipH="1">
            <a:off x="6449036" y="3413492"/>
            <a:ext cx="974725" cy="523142"/>
          </a:xfrm>
          <a:prstGeom prst="curvedConnector3">
            <a:avLst>
              <a:gd name="adj1" fmla="val 57981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</p:cxnSp>
      <p:cxnSp>
        <p:nvCxnSpPr>
          <p:cNvPr id="352266" name="AutoShape 10"/>
          <p:cNvCxnSpPr>
            <a:cxnSpLocks noChangeShapeType="1"/>
            <a:stCxn id="352262" idx="4"/>
            <a:endCxn id="352261" idx="4"/>
          </p:cNvCxnSpPr>
          <p:nvPr/>
        </p:nvCxnSpPr>
        <p:spPr bwMode="auto">
          <a:xfrm rot="5400000">
            <a:off x="6046849" y="4136843"/>
            <a:ext cx="58738" cy="2243503"/>
          </a:xfrm>
          <a:prstGeom prst="curvedConnector3">
            <a:avLst>
              <a:gd name="adj1" fmla="val 489190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</p:cxn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D80C-34A7-45E9-A964-227E6278A1C0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44</a:t>
            </a:fld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6732240" y="2132856"/>
            <a:ext cx="1017431" cy="576314"/>
            <a:chOff x="6876256" y="2132856"/>
            <a:chExt cx="1017431" cy="576314"/>
          </a:xfrm>
        </p:grpSpPr>
        <p:pic>
          <p:nvPicPr>
            <p:cNvPr id="352269" name="Picture 13" descr="euro1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6256" y="2132856"/>
              <a:ext cx="1017431" cy="576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ZoneTexte 18"/>
            <p:cNvSpPr txBox="1"/>
            <p:nvPr/>
          </p:nvSpPr>
          <p:spPr>
            <a:xfrm>
              <a:off x="6948264" y="227687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7524328" y="5084934"/>
            <a:ext cx="1017431" cy="576314"/>
            <a:chOff x="7884368" y="4509120"/>
            <a:chExt cx="1017431" cy="576314"/>
          </a:xfrm>
        </p:grpSpPr>
        <p:pic>
          <p:nvPicPr>
            <p:cNvPr id="20" name="Picture 13" descr="euro1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4509120"/>
              <a:ext cx="1017431" cy="576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ZoneTexte 20"/>
            <p:cNvSpPr txBox="1"/>
            <p:nvPr/>
          </p:nvSpPr>
          <p:spPr>
            <a:xfrm>
              <a:off x="7956376" y="4653136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3779912" y="5085184"/>
            <a:ext cx="1017431" cy="576314"/>
            <a:chOff x="3779912" y="5085184"/>
            <a:chExt cx="1017431" cy="576314"/>
          </a:xfrm>
        </p:grpSpPr>
        <p:pic>
          <p:nvPicPr>
            <p:cNvPr id="22" name="Picture 13" descr="euro1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5085184"/>
              <a:ext cx="1017431" cy="576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ZoneTexte 22"/>
            <p:cNvSpPr txBox="1"/>
            <p:nvPr/>
          </p:nvSpPr>
          <p:spPr>
            <a:xfrm>
              <a:off x="3851920" y="52292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71516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4637E-6 L 0.26771 -0.49329 " pathEditMode="relative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71 -0.49329 L 0.33074 0.04188 " pathEditMode="relative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9533E-6 L -0.34705 0.482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74 0.04188 L 0.01563 0.02083 " pathEditMode="relative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4637E-6 L -0.39375 0.08399 " pathEditMode="relative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OPIC-popularity </a:t>
            </a:r>
            <a:endParaRPr lang="en-US" dirty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Definition: the </a:t>
            </a:r>
            <a:r>
              <a:rPr lang="en-US" sz="2400" b="1" dirty="0">
                <a:solidFill>
                  <a:srgbClr val="FF0000"/>
                </a:solidFill>
              </a:rPr>
              <a:t>OPIC-popularity </a:t>
            </a:r>
            <a:r>
              <a:rPr lang="en-US" sz="2400" dirty="0"/>
              <a:t>of a page is the flow of cash in the </a:t>
            </a:r>
            <a:r>
              <a:rPr lang="en-US" sz="2400" dirty="0" smtClean="0"/>
              <a:t>page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/>
              <a:t>Thm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3366FF"/>
                </a:solidFill>
              </a:rPr>
              <a:t>OPIC-popularity is the same as PageRank-</a:t>
            </a:r>
            <a:r>
              <a:rPr lang="en-US" sz="2400" b="1" dirty="0" smtClean="0">
                <a:solidFill>
                  <a:srgbClr val="3366FF"/>
                </a:solidFill>
              </a:rPr>
              <a:t>popularity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3366FF"/>
                </a:solidFill>
              </a:rPr>
              <a:t>(at the limit)</a:t>
            </a:r>
          </a:p>
          <a:p>
            <a:pPr marL="0" indent="0">
              <a:buNone/>
            </a:pPr>
            <a:r>
              <a:rPr lang="en-US" sz="2400" dirty="0" smtClean="0"/>
              <a:t>Issue: speed of convergence</a:t>
            </a:r>
            <a:endParaRPr lang="en-US" sz="24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C860-C7BA-4802-9CD6-9E2FDCD62095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99592" y="2852936"/>
            <a:ext cx="7524328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The sum of the cash a page received 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________________________________</a:t>
            </a:r>
          </a:p>
          <a:p>
            <a:pPr algn="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The sum of cash all the pages received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1600" y="3471391"/>
            <a:ext cx="238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OPIC-Pop</a:t>
            </a:r>
            <a:r>
              <a:rPr lang="en-US" sz="2400" dirty="0"/>
              <a:t>(page) = </a:t>
            </a:r>
          </a:p>
        </p:txBody>
      </p:sp>
    </p:spTree>
    <p:extLst>
      <p:ext uri="{BB962C8B-B14F-4D97-AF65-F5344CB8AC3E}">
        <p14:creationId xmlns:p14="http://schemas.microsoft.com/office/powerpoint/2010/main" val="13023957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Requires </a:t>
            </a:r>
            <a:r>
              <a:rPr lang="en-US" sz="2400" dirty="0"/>
              <a:t>less </a:t>
            </a:r>
            <a:r>
              <a:rPr lang="en-US" sz="2400" dirty="0" smtClean="0"/>
              <a:t>resources: no </a:t>
            </a:r>
            <a:r>
              <a:rPr lang="en-US" sz="2400" dirty="0"/>
              <a:t>need to store the Web </a:t>
            </a:r>
            <a:r>
              <a:rPr lang="en-US" sz="2400" dirty="0" smtClean="0"/>
              <a:t>graph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Computes popularity of newly discovered pages while crawling</a:t>
            </a:r>
          </a:p>
          <a:p>
            <a:pPr marL="857250" lvl="1" indent="-457200"/>
            <a:r>
              <a:rPr lang="en-US" dirty="0" smtClean="0"/>
              <a:t>Use it to decide what to crawl: the most popular ones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Continuously </a:t>
            </a:r>
            <a:r>
              <a:rPr lang="en-US" sz="2400" b="1" dirty="0" smtClean="0">
                <a:solidFill>
                  <a:srgbClr val="3366FF"/>
                </a:solidFill>
              </a:rPr>
              <a:t>adapt to changes </a:t>
            </a:r>
            <a:r>
              <a:rPr lang="en-US" sz="2400" dirty="0" smtClean="0"/>
              <a:t>(new pages, page updates)</a:t>
            </a:r>
          </a:p>
          <a:p>
            <a:pPr lvl="1"/>
            <a:r>
              <a:rPr lang="en-US" dirty="0" smtClean="0"/>
              <a:t>Consider only the flow in a page “recently” (time window)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AB7F-9FC6-48C9-8590-E79EED9CFA17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4517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(2)</a:t>
            </a:r>
            <a:endParaRPr lang="en-US" dirty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Crawler</a:t>
            </a:r>
          </a:p>
          <a:p>
            <a:pPr lvl="1"/>
            <a:r>
              <a:rPr lang="en-US" dirty="0" smtClean="0"/>
              <a:t>Up to 100 robots running simultaneously on a single PC</a:t>
            </a:r>
          </a:p>
          <a:p>
            <a:pPr lvl="1"/>
            <a:r>
              <a:rPr lang="en-US" dirty="0" smtClean="0"/>
              <a:t>Average of 50 pages/seconds on an (old)PC (4 millions/day)</a:t>
            </a:r>
          </a:p>
          <a:p>
            <a:pPr lvl="1"/>
            <a:r>
              <a:rPr lang="en-US" dirty="0" smtClean="0"/>
              <a:t>Limiting factor was the number of random disk access</a:t>
            </a:r>
          </a:p>
          <a:p>
            <a:pPr marL="0" indent="0">
              <a:buNone/>
            </a:pPr>
            <a:r>
              <a:rPr lang="en-US" dirty="0" smtClean="0"/>
              <a:t>Performance and Politeness</a:t>
            </a:r>
          </a:p>
          <a:p>
            <a:pPr lvl="1"/>
            <a:r>
              <a:rPr lang="en-US" dirty="0" smtClean="0"/>
              <a:t>Pages were grouped by domain to minimize the cost of DNS (Domain Name Server) resolution</a:t>
            </a:r>
          </a:p>
          <a:p>
            <a:pPr lvl="1"/>
            <a:r>
              <a:rPr lang="en-US" dirty="0" smtClean="0"/>
              <a:t>To avoid rapid firing, we maintained a large number of accessible sites in memory (1 million domains).</a:t>
            </a:r>
          </a:p>
          <a:p>
            <a:pPr marL="360000" indent="-457200">
              <a:buNone/>
            </a:pPr>
            <a:r>
              <a:rPr lang="en-US" dirty="0" smtClean="0"/>
              <a:t>Knowledge about visited pages: 100 million pages in main memory</a:t>
            </a:r>
          </a:p>
          <a:p>
            <a:pPr lvl="1"/>
            <a:r>
              <a:rPr lang="en-US" dirty="0" smtClean="0"/>
              <a:t>For each page, the exact disk location of the info structure (4 bytes) + a counter that we use for page rank and for the crawling strategy</a:t>
            </a:r>
          </a:p>
          <a:p>
            <a:pPr lvl="1"/>
            <a:r>
              <a:rPr lang="en-US" dirty="0" smtClean="0"/>
              <a:t>One disk access per page read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3FD8-7DB6-4C00-8A5E-9CEBE9CF3FCF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2087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41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search engine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3366FF"/>
                </a:solidFill>
              </a:rPr>
              <a:t>crawler</a:t>
            </a:r>
            <a:r>
              <a:rPr lang="en-US" sz="2400" dirty="0" smtClean="0"/>
              <a:t> to visit the Web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3366FF"/>
                </a:solidFill>
              </a:rPr>
              <a:t>index</a:t>
            </a:r>
            <a:r>
              <a:rPr lang="en-US" sz="2400" dirty="0" smtClean="0"/>
              <a:t>  with heavy use of parallelism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3366FF"/>
                </a:solidFill>
              </a:rPr>
              <a:t>ranking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 smtClean="0"/>
              <a:t>based on popularity and other measures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82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rawlers </a:t>
            </a:r>
            <a:r>
              <a:rPr lang="en-US" sz="2400" dirty="0"/>
              <a:t>, (Web) spiders , (Web) robots </a:t>
            </a:r>
          </a:p>
          <a:p>
            <a:pPr lvl="1"/>
            <a:r>
              <a:rPr lang="en-US" sz="2000" dirty="0" smtClean="0"/>
              <a:t>Autonomous agents that retrieve </a:t>
            </a:r>
            <a:r>
              <a:rPr lang="en-US" sz="2000" dirty="0"/>
              <a:t>pages from the Web</a:t>
            </a:r>
          </a:p>
          <a:p>
            <a:r>
              <a:rPr lang="en-US" sz="2400" dirty="0"/>
              <a:t>Basics of crawling</a:t>
            </a:r>
            <a:r>
              <a:rPr lang="en-US" sz="2400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Start </a:t>
            </a:r>
            <a:r>
              <a:rPr lang="en-US" sz="2000" dirty="0"/>
              <a:t>from a given URL or set of URLs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Retrieve </a:t>
            </a:r>
            <a:r>
              <a:rPr lang="en-US" sz="2000" dirty="0"/>
              <a:t>and index the corresponding </a:t>
            </a:r>
            <a:r>
              <a:rPr lang="en-US" sz="2000" dirty="0" smtClean="0"/>
              <a:t>pages</a:t>
            </a:r>
            <a:endParaRPr lang="en-US" sz="2000" dirty="0"/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Discover </a:t>
            </a:r>
            <a:r>
              <a:rPr lang="en-US" sz="2000" dirty="0"/>
              <a:t>hyperlinks (</a:t>
            </a:r>
            <a:r>
              <a:rPr lang="en-US" sz="2000" b="1" dirty="0"/>
              <a:t>&lt;a&gt; </a:t>
            </a:r>
            <a:r>
              <a:rPr lang="en-US" sz="2000" dirty="0"/>
              <a:t>elements)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Repeat </a:t>
            </a:r>
            <a:r>
              <a:rPr lang="en-US" sz="2000" dirty="0"/>
              <a:t>on each </a:t>
            </a:r>
            <a:r>
              <a:rPr lang="en-US" sz="2000" dirty="0" smtClean="0"/>
              <a:t>link that has been found</a:t>
            </a:r>
            <a:endParaRPr lang="en-US" sz="2000" dirty="0"/>
          </a:p>
          <a:p>
            <a:r>
              <a:rPr lang="en-US" sz="2400" dirty="0" smtClean="0"/>
              <a:t>No </a:t>
            </a:r>
            <a:r>
              <a:rPr lang="en-US" sz="2400" dirty="0"/>
              <a:t>real termination </a:t>
            </a:r>
            <a:r>
              <a:rPr lang="en-US" sz="2400" dirty="0" smtClean="0"/>
              <a:t>condition</a:t>
            </a:r>
          </a:p>
          <a:p>
            <a:pPr lvl="1"/>
            <a:r>
              <a:rPr lang="en-US" sz="2000" dirty="0" smtClean="0"/>
              <a:t>Virtually </a:t>
            </a:r>
            <a:r>
              <a:rPr lang="en-US" sz="2000" dirty="0"/>
              <a:t>unlimited number of Web </a:t>
            </a:r>
            <a:r>
              <a:rPr lang="en-US" sz="2000" dirty="0" smtClean="0"/>
              <a:t>pages</a:t>
            </a:r>
            <a:endParaRPr lang="en-US" sz="2000" dirty="0"/>
          </a:p>
          <a:p>
            <a:pPr lvl="1"/>
            <a:r>
              <a:rPr lang="en-US" sz="2000" dirty="0"/>
              <a:t>Continuous crawl: reread pages that may have changed</a:t>
            </a:r>
          </a:p>
          <a:p>
            <a:pPr lvl="1"/>
            <a:endParaRPr lang="en-US" sz="2000" dirty="0"/>
          </a:p>
          <a:p>
            <a:endParaRPr lang="en-US" sz="1800" dirty="0"/>
          </a:p>
          <a:p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94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much more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Fagin threshold </a:t>
            </a:r>
            <a:r>
              <a:rPr lang="en-US" sz="2400" dirty="0"/>
              <a:t>algorithm  for </a:t>
            </a:r>
            <a:r>
              <a:rPr lang="en-US" sz="2400" dirty="0" smtClean="0"/>
              <a:t>combining AND results </a:t>
            </a:r>
          </a:p>
          <a:p>
            <a:pPr lvl="1"/>
            <a:r>
              <a:rPr lang="en-US" sz="2000" dirty="0" smtClean="0"/>
              <a:t>retrieving </a:t>
            </a:r>
            <a:r>
              <a:rPr lang="en-US" sz="2000" dirty="0"/>
              <a:t>top-k  </a:t>
            </a:r>
            <a:r>
              <a:rPr lang="en-US" sz="2000" dirty="0" smtClean="0"/>
              <a:t>results with minimal access to the lists for each keyword</a:t>
            </a:r>
            <a:endParaRPr lang="en-US" sz="2000" dirty="0"/>
          </a:p>
          <a:p>
            <a:pPr>
              <a:buNone/>
            </a:pPr>
            <a:r>
              <a:rPr lang="en-US" sz="2400" dirty="0"/>
              <a:t>Boolean queries And/Or/Not</a:t>
            </a:r>
          </a:p>
          <a:p>
            <a:pPr>
              <a:buNone/>
            </a:pPr>
            <a:r>
              <a:rPr lang="en-US" sz="2400" dirty="0" smtClean="0"/>
              <a:t>Clustering answers</a:t>
            </a:r>
          </a:p>
          <a:p>
            <a:pPr>
              <a:buNone/>
            </a:pPr>
            <a:r>
              <a:rPr lang="en-US" sz="2400" dirty="0" smtClean="0"/>
              <a:t>Searching images and in general </a:t>
            </a:r>
            <a:r>
              <a:rPr lang="en-US" sz="2400" dirty="0" smtClean="0">
                <a:solidFill>
                  <a:srgbClr val="3366FF"/>
                </a:solidFill>
              </a:rPr>
              <a:t>multimedia</a:t>
            </a:r>
          </a:p>
          <a:p>
            <a:pPr>
              <a:buNone/>
            </a:pPr>
            <a:r>
              <a:rPr lang="en-US" sz="2400" dirty="0"/>
              <a:t>S</a:t>
            </a:r>
            <a:r>
              <a:rPr lang="en-US" sz="2400" dirty="0" smtClean="0"/>
              <a:t>earch taking </a:t>
            </a:r>
            <a:r>
              <a:rPr lang="en-US" sz="2400" dirty="0" smtClean="0">
                <a:solidFill>
                  <a:srgbClr val="3366FF"/>
                </a:solidFill>
              </a:rPr>
              <a:t>user preferences </a:t>
            </a:r>
            <a:r>
              <a:rPr lang="en-US" sz="2400" dirty="0" smtClean="0"/>
              <a:t>into account </a:t>
            </a:r>
          </a:p>
          <a:p>
            <a:pPr>
              <a:buNone/>
            </a:pPr>
            <a:r>
              <a:rPr lang="en-US" sz="2400" dirty="0" smtClean="0"/>
              <a:t>Search taking </a:t>
            </a:r>
            <a:r>
              <a:rPr lang="en-US" sz="2400" dirty="0" smtClean="0">
                <a:solidFill>
                  <a:srgbClr val="3366FF"/>
                </a:solidFill>
              </a:rPr>
              <a:t>time</a:t>
            </a:r>
            <a:r>
              <a:rPr lang="en-US" sz="2400" dirty="0" smtClean="0"/>
              <a:t> into account: e.g., alerts for new documents</a:t>
            </a:r>
          </a:p>
          <a:p>
            <a:pPr>
              <a:buNone/>
            </a:pPr>
            <a:r>
              <a:rPr lang="en-US" sz="2400" dirty="0" smtClean="0"/>
              <a:t>Search </a:t>
            </a:r>
            <a:r>
              <a:rPr lang="en-US" sz="2400" dirty="0"/>
              <a:t>taking </a:t>
            </a:r>
            <a:r>
              <a:rPr lang="en-US" sz="2400" dirty="0" smtClean="0">
                <a:solidFill>
                  <a:srgbClr val="3366FF"/>
                </a:solidFill>
              </a:rPr>
              <a:t>space</a:t>
            </a:r>
            <a:r>
              <a:rPr lang="en-US" sz="2400" dirty="0" smtClean="0"/>
              <a:t> into </a:t>
            </a:r>
            <a:r>
              <a:rPr lang="en-US" sz="2400" dirty="0"/>
              <a:t>account: </a:t>
            </a:r>
            <a:r>
              <a:rPr lang="en-US" sz="2400" dirty="0" smtClean="0"/>
              <a:t>e.g., based on user location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22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beyond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dirty="0" smtClean="0"/>
              <a:t>Negative </a:t>
            </a:r>
            <a:r>
              <a:rPr lang="en-US" sz="2600" dirty="0"/>
              <a:t>references</a:t>
            </a:r>
          </a:p>
          <a:p>
            <a:pPr lvl="1"/>
            <a:r>
              <a:rPr lang="en-US" sz="2200" dirty="0"/>
              <a:t>In recent news: A service company ranked first with mostly negative </a:t>
            </a:r>
            <a:r>
              <a:rPr lang="en-US" sz="2200" dirty="0" smtClean="0"/>
              <a:t>references</a:t>
            </a:r>
            <a:endParaRPr lang="en-US" sz="2600" dirty="0"/>
          </a:p>
          <a:p>
            <a:pPr>
              <a:buNone/>
            </a:pPr>
            <a:r>
              <a:rPr lang="en-US" sz="2600" dirty="0"/>
              <a:t>Today’s technology is simplistic</a:t>
            </a:r>
          </a:p>
          <a:p>
            <a:pPr marL="457200" lvl="1" indent="0">
              <a:buNone/>
            </a:pPr>
            <a:r>
              <a:rPr lang="en-US" sz="2200" dirty="0"/>
              <a:t>Input: some keywords</a:t>
            </a:r>
          </a:p>
          <a:p>
            <a:pPr marL="457200" lvl="1" indent="0">
              <a:buNone/>
            </a:pPr>
            <a:r>
              <a:rPr lang="en-US" sz="2200" dirty="0"/>
              <a:t>Output: pages that contain these word</a:t>
            </a:r>
          </a:p>
          <a:p>
            <a:pPr>
              <a:buNone/>
            </a:pPr>
            <a:r>
              <a:rPr lang="en-US" sz="2600" dirty="0"/>
              <a:t>Move to more semantics and structured data</a:t>
            </a:r>
          </a:p>
          <a:p>
            <a:pPr lvl="1"/>
            <a:r>
              <a:rPr lang="en-US" sz="2200" dirty="0"/>
              <a:t>Semantic Web: already discussed</a:t>
            </a:r>
          </a:p>
          <a:p>
            <a:pPr lvl="1" indent="-342900"/>
            <a:r>
              <a:rPr lang="en-US" sz="2200" dirty="0"/>
              <a:t>Hidden Web</a:t>
            </a:r>
          </a:p>
          <a:p>
            <a:pPr lvl="2" indent="-342900"/>
            <a:r>
              <a:rPr lang="en-US" sz="1900" dirty="0"/>
              <a:t>part of Web content that lies in online databases</a:t>
            </a:r>
          </a:p>
          <a:p>
            <a:pPr lvl="2" indent="-342900"/>
            <a:r>
              <a:rPr lang="en-US" sz="1900" dirty="0"/>
              <a:t>typically queried through HTML forms</a:t>
            </a:r>
          </a:p>
          <a:p>
            <a:pPr lvl="2" indent="-342900"/>
            <a:r>
              <a:rPr lang="en-US" sz="1900" dirty="0"/>
              <a:t>not usually accessible by following hyperlinks</a:t>
            </a:r>
          </a:p>
          <a:p>
            <a:pPr lvl="2" indent="-342900"/>
            <a:r>
              <a:rPr lang="en-US" sz="1900" dirty="0"/>
              <a:t>Huge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156176" y="2924944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☛ Richer syntax</a:t>
            </a:r>
            <a:endParaRPr lang="en-US" dirty="0" smtClean="0"/>
          </a:p>
          <a:p>
            <a:r>
              <a:rPr lang="en-US" dirty="0"/>
              <a:t>☛ </a:t>
            </a:r>
            <a:r>
              <a:rPr lang="en-US" dirty="0" smtClean="0"/>
              <a:t>Precise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9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technical issues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Search engine are perhaps becoming less essential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ocial networks: opinions and recommendations</a:t>
            </a:r>
          </a:p>
          <a:p>
            <a:pPr>
              <a:buNone/>
            </a:pPr>
            <a:r>
              <a:rPr lang="en-US" sz="2400" dirty="0" smtClean="0"/>
              <a:t>Search engine are perhaps too powerful</a:t>
            </a:r>
          </a:p>
          <a:p>
            <a:pPr lvl="1"/>
            <a:r>
              <a:rPr lang="en-US" sz="2000" dirty="0" smtClean="0"/>
              <a:t>Almost monopoly by a few players</a:t>
            </a:r>
          </a:p>
          <a:p>
            <a:pPr lvl="1"/>
            <a:r>
              <a:rPr lang="en-US" sz="2000" dirty="0" smtClean="0"/>
              <a:t>Enormous power: you disappear if you are not high on the list</a:t>
            </a:r>
            <a:endParaRPr lang="en-US" sz="2000" dirty="0"/>
          </a:p>
          <a:p>
            <a:pPr lvl="1"/>
            <a:r>
              <a:rPr lang="en-US" sz="2000" dirty="0" smtClean="0"/>
              <a:t>The secrecy over the page ranking functions of search engine is questionable</a:t>
            </a:r>
          </a:p>
          <a:p>
            <a:pPr lvl="1"/>
            <a:r>
              <a:rPr lang="en-US" sz="2000" dirty="0" smtClean="0"/>
              <a:t>P2P search engines?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Sergey</a:t>
            </a:r>
            <a:r>
              <a:rPr lang="fr-FR" dirty="0" smtClean="0"/>
              <a:t> Brin and Lawrence Page,  « </a:t>
            </a:r>
            <a:r>
              <a:rPr lang="fr-FR" i="1" dirty="0" smtClean="0"/>
              <a:t>The </a:t>
            </a:r>
            <a:r>
              <a:rPr lang="fr-FR" i="1" dirty="0" err="1" smtClean="0"/>
              <a:t>anatomy</a:t>
            </a:r>
            <a:r>
              <a:rPr lang="fr-FR" i="1" dirty="0" smtClean="0"/>
              <a:t> of a large-</a:t>
            </a:r>
            <a:r>
              <a:rPr lang="fr-FR" i="1" dirty="0" err="1" smtClean="0"/>
              <a:t>scale</a:t>
            </a:r>
            <a:r>
              <a:rPr lang="fr-FR" i="1" dirty="0" smtClean="0"/>
              <a:t> </a:t>
            </a:r>
            <a:r>
              <a:rPr lang="fr-FR" i="1" dirty="0" err="1" smtClean="0"/>
              <a:t>hypertextual</a:t>
            </a:r>
            <a:r>
              <a:rPr lang="fr-FR" i="1" dirty="0" smtClean="0"/>
              <a:t> Web </a:t>
            </a:r>
            <a:r>
              <a:rPr lang="fr-FR" i="1" dirty="0" err="1" smtClean="0"/>
              <a:t>search</a:t>
            </a:r>
            <a:r>
              <a:rPr lang="fr-FR" i="1" dirty="0" smtClean="0"/>
              <a:t> </a:t>
            </a:r>
            <a:r>
              <a:rPr lang="fr-FR" i="1" dirty="0" err="1" smtClean="0"/>
              <a:t>engine</a:t>
            </a:r>
            <a:r>
              <a:rPr lang="fr-FR" dirty="0" smtClean="0"/>
              <a:t>. » </a:t>
            </a:r>
            <a:r>
              <a:rPr lang="fr-FR" i="1" dirty="0" smtClean="0"/>
              <a:t>Computer Networks</a:t>
            </a:r>
            <a:r>
              <a:rPr lang="fr-FR" dirty="0" smtClean="0"/>
              <a:t>, 1998.</a:t>
            </a:r>
          </a:p>
          <a:p>
            <a:endParaRPr lang="fr-FR" smtClean="0"/>
          </a:p>
          <a:p>
            <a:r>
              <a:rPr lang="fr-FR" smtClean="0"/>
              <a:t>Serge </a:t>
            </a:r>
            <a:r>
              <a:rPr lang="fr-FR" dirty="0" smtClean="0"/>
              <a:t>Abiteboul, </a:t>
            </a:r>
            <a:r>
              <a:rPr lang="fr-FR" dirty="0" err="1" smtClean="0"/>
              <a:t>Ioana</a:t>
            </a:r>
            <a:r>
              <a:rPr lang="fr-FR" dirty="0" smtClean="0"/>
              <a:t> Manolescu, Philippe Rigaux, Marie-Christine Rousset et Pierre Senellart, « </a:t>
            </a:r>
            <a:r>
              <a:rPr lang="fr-FR" i="1" dirty="0" smtClean="0"/>
              <a:t>Web data management »</a:t>
            </a:r>
            <a:r>
              <a:rPr lang="fr-FR" dirty="0" smtClean="0"/>
              <a:t>, </a:t>
            </a:r>
            <a:r>
              <a:rPr lang="fr-FR" i="1" dirty="0" smtClean="0"/>
              <a:t>Cambridge University Press, </a:t>
            </a:r>
            <a:r>
              <a:rPr lang="fr-FR" dirty="0" smtClean="0"/>
              <a:t>2011 : </a:t>
            </a:r>
            <a:r>
              <a:rPr lang="fr-FR" u="sng" dirty="0" smtClean="0">
                <a:hlinkClick r:id="rId2"/>
              </a:rPr>
              <a:t>www.webdam.inria.fr/Jorge</a:t>
            </a:r>
            <a:r>
              <a:rPr lang="fr-FR" dirty="0" smtClean="0"/>
              <a:t> </a:t>
            </a:r>
          </a:p>
          <a:p>
            <a:r>
              <a:rPr lang="fr-FR" dirty="0" smtClean="0"/>
              <a:t>Serge Abiteboul, </a:t>
            </a:r>
            <a:r>
              <a:rPr lang="fr-FR" dirty="0" err="1" smtClean="0"/>
              <a:t>Mihai</a:t>
            </a:r>
            <a:r>
              <a:rPr lang="fr-FR" dirty="0" smtClean="0"/>
              <a:t> Preda et Grégory Cobena, « </a:t>
            </a:r>
            <a:r>
              <a:rPr lang="fr-FR" i="1" dirty="0" smtClean="0"/>
              <a:t>Adaptive On-Line Page Importance Computation</a:t>
            </a:r>
            <a:r>
              <a:rPr lang="fr-FR" dirty="0" smtClean="0"/>
              <a:t> »</a:t>
            </a:r>
            <a:r>
              <a:rPr lang="fr-FR" i="1" dirty="0" smtClean="0"/>
              <a:t>,</a:t>
            </a:r>
            <a:r>
              <a:rPr lang="fr-FR" dirty="0" smtClean="0"/>
              <a:t> </a:t>
            </a:r>
            <a:r>
              <a:rPr lang="fr-FR" i="1" dirty="0" smtClean="0"/>
              <a:t>WWW </a:t>
            </a:r>
            <a:r>
              <a:rPr lang="fr-FR" i="1" dirty="0" err="1" smtClean="0"/>
              <a:t>Conf</a:t>
            </a:r>
            <a:r>
              <a:rPr lang="fr-FR" i="1" dirty="0" smtClean="0"/>
              <a:t>. 2003.</a:t>
            </a:r>
          </a:p>
          <a:p>
            <a:r>
              <a:rPr lang="fr-FR" dirty="0" smtClean="0"/>
              <a:t>Alban Galland, Serge Abiteboul, Amélie Marian et Pierre </a:t>
            </a:r>
            <a:r>
              <a:rPr lang="fr-FR" dirty="0" err="1" smtClean="0"/>
              <a:t>Senellart</a:t>
            </a:r>
            <a:r>
              <a:rPr lang="fr-FR" dirty="0" smtClean="0"/>
              <a:t>, « </a:t>
            </a:r>
            <a:r>
              <a:rPr lang="fr-FR" i="1" dirty="0" err="1" smtClean="0"/>
              <a:t>Corroborating</a:t>
            </a:r>
            <a:r>
              <a:rPr lang="fr-FR" i="1" dirty="0" smtClean="0"/>
              <a:t> information </a:t>
            </a:r>
            <a:r>
              <a:rPr lang="fr-FR" i="1" dirty="0" err="1" smtClean="0"/>
              <a:t>from</a:t>
            </a:r>
            <a:r>
              <a:rPr lang="fr-FR" i="1" dirty="0" smtClean="0"/>
              <a:t> </a:t>
            </a:r>
            <a:r>
              <a:rPr lang="fr-FR" i="1" dirty="0" err="1" smtClean="0"/>
              <a:t>disagreeing</a:t>
            </a:r>
            <a:r>
              <a:rPr lang="fr-FR" i="1" dirty="0" smtClean="0"/>
              <a:t> </a:t>
            </a:r>
            <a:r>
              <a:rPr lang="fr-FR" i="1" dirty="0" err="1" smtClean="0"/>
              <a:t>views</a:t>
            </a:r>
            <a:r>
              <a:rPr lang="fr-FR" dirty="0" smtClean="0"/>
              <a:t> », </a:t>
            </a:r>
            <a:r>
              <a:rPr lang="fr-FR" i="1" dirty="0" err="1" smtClean="0"/>
              <a:t>Conf</a:t>
            </a:r>
            <a:r>
              <a:rPr lang="fr-FR" i="1" dirty="0" smtClean="0"/>
              <a:t>. WSDM 2010. 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20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54</a:t>
            </a:fld>
            <a:endParaRPr lang="fr-FR"/>
          </a:p>
        </p:txBody>
      </p:sp>
      <p:grpSp>
        <p:nvGrpSpPr>
          <p:cNvPr id="2" name="Groupe 7"/>
          <p:cNvGrpSpPr/>
          <p:nvPr/>
        </p:nvGrpSpPr>
        <p:grpSpPr>
          <a:xfrm>
            <a:off x="6156176" y="1196752"/>
            <a:ext cx="2448272" cy="2361454"/>
            <a:chOff x="6121630" y="2754199"/>
            <a:chExt cx="3578673" cy="3653036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131603" y="4629150"/>
              <a:ext cx="3568700" cy="39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9000"/>
                </a:lnSpc>
                <a:spcBef>
                  <a:spcPts val="788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fr-FR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296703" y="3149600"/>
              <a:ext cx="800100" cy="139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1630" y="2754199"/>
              <a:ext cx="3022370" cy="3653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à coins arrondis 11"/>
            <p:cNvSpPr/>
            <p:nvPr/>
          </p:nvSpPr>
          <p:spPr bwMode="auto">
            <a:xfrm>
              <a:off x="6568225" y="2884877"/>
              <a:ext cx="1390918" cy="55379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cript MT Bold" pitchFamily="66" charset="0"/>
                </a:rPr>
                <a:t>Merci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cript MT Bold" pitchFamily="66" charset="0"/>
                </a:rPr>
                <a:t> 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cript MT Bold" pitchFamily="66" charset="0"/>
                </a:rPr>
                <a:t>!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MT Bold" pitchFamily="66" charset="0"/>
              </a:endParaRPr>
            </a:p>
          </p:txBody>
        </p:sp>
      </p:grpSp>
      <p:sp>
        <p:nvSpPr>
          <p:cNvPr id="13" name="Espace réservé de la date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819A46-6734-574E-AFDD-5C16C1CEF941}" type="datetime1">
              <a:rPr lang="en-US" smtClean="0"/>
              <a:pPr/>
              <a:t>5/3/12</a:t>
            </a:fld>
            <a:endParaRPr lang="fr-FR" dirty="0"/>
          </a:p>
        </p:txBody>
      </p:sp>
      <p:sp>
        <p:nvSpPr>
          <p:cNvPr id="14" name="Espace réservé du numéro de diapositiv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128B45-356E-4A35-ADDB-0EE72B20EEE7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15" name="Espace réservé de la date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451C13-7345-DC44-87B4-2536F1EA29F8}" type="datetime1">
              <a:rPr lang="en-US" smtClean="0"/>
              <a:pPr/>
              <a:t>5/3/12</a:t>
            </a:fld>
            <a:endParaRPr lang="fr-FR"/>
          </a:p>
        </p:txBody>
      </p:sp>
      <p:sp>
        <p:nvSpPr>
          <p:cNvPr id="16" name="Espace réservé du numéro de diapositive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128B45-356E-4A35-ADDB-0EE72B20EEE7}" type="slidenum">
              <a:rPr lang="fr-FR" smtClean="0"/>
              <a:pPr/>
              <a:t>54</a:t>
            </a:fld>
            <a:endParaRPr lang="fr-FR"/>
          </a:p>
        </p:txBody>
      </p:sp>
      <p:pic>
        <p:nvPicPr>
          <p:cNvPr id="17" name="Image 16" descr="cach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90" y="5908231"/>
            <a:ext cx="1522258" cy="761129"/>
          </a:xfrm>
          <a:prstGeom prst="rect">
            <a:avLst/>
          </a:prstGeom>
        </p:spPr>
      </p:pic>
      <p:pic>
        <p:nvPicPr>
          <p:cNvPr id="18" name="Image 17" descr="college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66" y="5946589"/>
            <a:ext cx="2049394" cy="794779"/>
          </a:xfrm>
          <a:prstGeom prst="rect">
            <a:avLst/>
          </a:prstGeom>
        </p:spPr>
      </p:pic>
      <p:pic>
        <p:nvPicPr>
          <p:cNvPr id="19" name="Image 18" descr="logoinri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916976"/>
            <a:ext cx="2506128" cy="7523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Tova Milo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5915000" cy="4569371"/>
          </a:xfrm>
        </p:spPr>
        <p:txBody>
          <a:bodyPr>
            <a:noAutofit/>
          </a:bodyPr>
          <a:lstStyle/>
          <a:p>
            <a:r>
              <a:rPr lang="en-US" sz="2400" dirty="0" smtClean="0"/>
              <a:t>Full professor at Tel </a:t>
            </a:r>
            <a:r>
              <a:rPr lang="en-US" sz="2400" dirty="0"/>
              <a:t>Aviv </a:t>
            </a:r>
            <a:r>
              <a:rPr lang="en-US" sz="2400" dirty="0" smtClean="0"/>
              <a:t>university</a:t>
            </a:r>
          </a:p>
          <a:p>
            <a:r>
              <a:rPr lang="en-US" sz="2400" dirty="0" smtClean="0"/>
              <a:t>Department head</a:t>
            </a:r>
          </a:p>
          <a:p>
            <a:r>
              <a:rPr lang="en-US" sz="2400" dirty="0" smtClean="0"/>
              <a:t>Research</a:t>
            </a:r>
          </a:p>
          <a:p>
            <a:pPr lvl="1"/>
            <a:r>
              <a:rPr lang="en-US" sz="2000" dirty="0" smtClean="0"/>
              <a:t>advanced </a:t>
            </a:r>
            <a:r>
              <a:rPr lang="en-US" sz="2000" dirty="0"/>
              <a:t>database applications </a:t>
            </a:r>
            <a:r>
              <a:rPr lang="en-US" sz="2000" dirty="0" smtClean="0"/>
              <a:t>(data </a:t>
            </a:r>
            <a:r>
              <a:rPr lang="en-US" sz="2000" dirty="0"/>
              <a:t>integration, </a:t>
            </a:r>
            <a:r>
              <a:rPr lang="en-US" sz="2000" dirty="0" smtClean="0"/>
              <a:t>semi</a:t>
            </a:r>
            <a:r>
              <a:rPr lang="en-US" sz="2000" dirty="0"/>
              <a:t>-structured </a:t>
            </a:r>
            <a:r>
              <a:rPr lang="en-US" sz="2000" dirty="0" smtClean="0"/>
              <a:t>information…)</a:t>
            </a:r>
          </a:p>
          <a:p>
            <a:pPr lvl="1"/>
            <a:r>
              <a:rPr lang="en-US" sz="2000" dirty="0" smtClean="0"/>
              <a:t>Web</a:t>
            </a:r>
            <a:r>
              <a:rPr lang="en-US" sz="2000" dirty="0"/>
              <a:t>-based applications and Business </a:t>
            </a:r>
            <a:r>
              <a:rPr lang="en-US" sz="2000" dirty="0" smtClean="0"/>
              <a:t>Processes</a:t>
            </a:r>
            <a:endParaRPr lang="en-US" sz="2000" dirty="0"/>
          </a:p>
          <a:p>
            <a:r>
              <a:rPr lang="en-US" sz="2400" dirty="0" smtClean="0"/>
              <a:t>Program </a:t>
            </a:r>
            <a:r>
              <a:rPr lang="en-US" sz="2400" dirty="0"/>
              <a:t>Chair of </a:t>
            </a:r>
            <a:r>
              <a:rPr lang="en-US" sz="2400" dirty="0" smtClean="0"/>
              <a:t>PODS</a:t>
            </a:r>
            <a:r>
              <a:rPr lang="en-US" sz="2400" dirty="0"/>
              <a:t>, ICDT, </a:t>
            </a:r>
            <a:r>
              <a:rPr lang="en-US" sz="2400" dirty="0" smtClean="0"/>
              <a:t>VLDB…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ember </a:t>
            </a:r>
            <a:r>
              <a:rPr lang="en-US" sz="2400" dirty="0"/>
              <a:t>of the </a:t>
            </a:r>
            <a:r>
              <a:rPr lang="en-US" sz="2400" dirty="0" smtClean="0"/>
              <a:t>VLDB </a:t>
            </a:r>
            <a:r>
              <a:rPr lang="en-US" sz="2400" dirty="0"/>
              <a:t>Endowment and the ICDT executive board </a:t>
            </a:r>
            <a:endParaRPr lang="en-US" sz="2400" dirty="0" smtClean="0"/>
          </a:p>
          <a:p>
            <a:r>
              <a:rPr lang="en-US" sz="2400" dirty="0" smtClean="0"/>
              <a:t>2010 </a:t>
            </a:r>
            <a:r>
              <a:rPr lang="en-US" sz="2400" dirty="0"/>
              <a:t>ACM PODS </a:t>
            </a:r>
            <a:r>
              <a:rPr lang="en-US" sz="2400" dirty="0" smtClean="0"/>
              <a:t>Test</a:t>
            </a:r>
            <a:r>
              <a:rPr lang="en-US" sz="2400" dirty="0"/>
              <a:t>-of-Time Award </a:t>
            </a:r>
            <a:endParaRPr lang="en-US" sz="2400" dirty="0" smtClean="0"/>
          </a:p>
          <a:p>
            <a:r>
              <a:rPr lang="en-US" sz="2400" dirty="0" smtClean="0"/>
              <a:t>ERC </a:t>
            </a:r>
            <a:r>
              <a:rPr lang="en-US" sz="2400" dirty="0"/>
              <a:t>Advanced </a:t>
            </a:r>
            <a:r>
              <a:rPr lang="en-US" sz="2400" dirty="0" smtClean="0"/>
              <a:t>Investigator grant </a:t>
            </a: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55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916832"/>
            <a:ext cx="2480358" cy="37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/>
              <a:t>c</a:t>
            </a:r>
            <a:r>
              <a:rPr lang="en-US" dirty="0" smtClean="0"/>
              <a:t>rawler: graph traversal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4330824" cy="4497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Depth</a:t>
            </a:r>
            <a:r>
              <a:rPr lang="en-US" sz="2400" dirty="0"/>
              <a:t>-first:  not very adapted, possibility of being lost in robot traps</a:t>
            </a:r>
          </a:p>
          <a:p>
            <a:r>
              <a:rPr lang="en-US" sz="2400" dirty="0"/>
              <a:t>Breadth-</a:t>
            </a:r>
            <a:r>
              <a:rPr lang="en-US" sz="2400" dirty="0" smtClean="0"/>
              <a:t>first: better adapted</a:t>
            </a:r>
            <a:endParaRPr lang="en-US" sz="2400" dirty="0"/>
          </a:p>
          <a:p>
            <a:r>
              <a:rPr lang="en-US" sz="2400" dirty="0"/>
              <a:t>Combination of both:  breadth-first </a:t>
            </a:r>
            <a:r>
              <a:rPr lang="en-US" sz="2400" dirty="0" smtClean="0"/>
              <a:t>but when a site is discovered, crawl it up to certain depth</a:t>
            </a:r>
          </a:p>
          <a:p>
            <a:endParaRPr lang="en-US" sz="2400" dirty="0" smtClean="0"/>
          </a:p>
          <a:p>
            <a:r>
              <a:rPr lang="en-US" sz="2400" dirty="0" smtClean="0"/>
              <a:t>Consider also the popularity of pages</a:t>
            </a: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7020272" y="479715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llipse 70"/>
          <p:cNvSpPr/>
          <p:nvPr/>
        </p:nvSpPr>
        <p:spPr>
          <a:xfrm>
            <a:off x="6516216" y="522920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llipse 71"/>
          <p:cNvSpPr/>
          <p:nvPr/>
        </p:nvSpPr>
        <p:spPr>
          <a:xfrm>
            <a:off x="8028384" y="5229200"/>
            <a:ext cx="216024" cy="216024"/>
          </a:xfrm>
          <a:prstGeom prst="ellips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/>
          <p:cNvSpPr/>
          <p:nvPr/>
        </p:nvSpPr>
        <p:spPr>
          <a:xfrm>
            <a:off x="8460432" y="5229200"/>
            <a:ext cx="216024" cy="216024"/>
          </a:xfrm>
          <a:prstGeom prst="ellips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Ellipse 73"/>
          <p:cNvSpPr/>
          <p:nvPr/>
        </p:nvSpPr>
        <p:spPr>
          <a:xfrm>
            <a:off x="8964488" y="5229200"/>
            <a:ext cx="216024" cy="216024"/>
          </a:xfrm>
          <a:prstGeom prst="ellips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Connecteur droit 74"/>
          <p:cNvCxnSpPr>
            <a:stCxn id="70" idx="4"/>
            <a:endCxn id="71" idx="0"/>
          </p:cNvCxnSpPr>
          <p:nvPr/>
        </p:nvCxnSpPr>
        <p:spPr>
          <a:xfrm flipH="1">
            <a:off x="6624228" y="5013176"/>
            <a:ext cx="504056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>
            <a:stCxn id="70" idx="4"/>
            <a:endCxn id="72" idx="0"/>
          </p:cNvCxnSpPr>
          <p:nvPr/>
        </p:nvCxnSpPr>
        <p:spPr>
          <a:xfrm>
            <a:off x="7128284" y="5013176"/>
            <a:ext cx="1008112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70" idx="4"/>
            <a:endCxn id="73" idx="0"/>
          </p:cNvCxnSpPr>
          <p:nvPr/>
        </p:nvCxnSpPr>
        <p:spPr>
          <a:xfrm>
            <a:off x="7128284" y="5013176"/>
            <a:ext cx="144016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>
            <a:stCxn id="70" idx="4"/>
            <a:endCxn id="74" idx="0"/>
          </p:cNvCxnSpPr>
          <p:nvPr/>
        </p:nvCxnSpPr>
        <p:spPr>
          <a:xfrm>
            <a:off x="7128284" y="5013176"/>
            <a:ext cx="1944216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Ellipse 78"/>
          <p:cNvSpPr/>
          <p:nvPr/>
        </p:nvSpPr>
        <p:spPr>
          <a:xfrm>
            <a:off x="6012160" y="5661248"/>
            <a:ext cx="216024" cy="216024"/>
          </a:xfrm>
          <a:prstGeom prst="ellips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llipse 79"/>
          <p:cNvSpPr/>
          <p:nvPr/>
        </p:nvSpPr>
        <p:spPr>
          <a:xfrm>
            <a:off x="6372200" y="5661248"/>
            <a:ext cx="216024" cy="216024"/>
          </a:xfrm>
          <a:prstGeom prst="ellips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llipse 80"/>
          <p:cNvSpPr/>
          <p:nvPr/>
        </p:nvSpPr>
        <p:spPr>
          <a:xfrm>
            <a:off x="6732240" y="5661248"/>
            <a:ext cx="216024" cy="216024"/>
          </a:xfrm>
          <a:prstGeom prst="ellips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/>
          <p:cNvSpPr/>
          <p:nvPr/>
        </p:nvSpPr>
        <p:spPr>
          <a:xfrm>
            <a:off x="7092280" y="5661248"/>
            <a:ext cx="216024" cy="216024"/>
          </a:xfrm>
          <a:prstGeom prst="ellips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Connecteur droit 82"/>
          <p:cNvCxnSpPr>
            <a:endCxn id="79" idx="0"/>
          </p:cNvCxnSpPr>
          <p:nvPr/>
        </p:nvCxnSpPr>
        <p:spPr>
          <a:xfrm flipH="1">
            <a:off x="6120172" y="5445224"/>
            <a:ext cx="504056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>
            <a:endCxn id="80" idx="0"/>
          </p:cNvCxnSpPr>
          <p:nvPr/>
        </p:nvCxnSpPr>
        <p:spPr>
          <a:xfrm flipH="1">
            <a:off x="6480212" y="5445224"/>
            <a:ext cx="144016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>
            <a:endCxn id="81" idx="0"/>
          </p:cNvCxnSpPr>
          <p:nvPr/>
        </p:nvCxnSpPr>
        <p:spPr>
          <a:xfrm>
            <a:off x="6624228" y="5445224"/>
            <a:ext cx="216024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endCxn id="82" idx="0"/>
          </p:cNvCxnSpPr>
          <p:nvPr/>
        </p:nvCxnSpPr>
        <p:spPr>
          <a:xfrm>
            <a:off x="6624228" y="5445224"/>
            <a:ext cx="576064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5868144" y="6093296"/>
            <a:ext cx="216024" cy="216024"/>
          </a:xfrm>
          <a:prstGeom prst="ellips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Ellipse 98"/>
          <p:cNvSpPr/>
          <p:nvPr/>
        </p:nvSpPr>
        <p:spPr>
          <a:xfrm>
            <a:off x="6228184" y="6093296"/>
            <a:ext cx="216024" cy="216024"/>
          </a:xfrm>
          <a:prstGeom prst="ellips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Connecteur droit 99"/>
          <p:cNvCxnSpPr>
            <a:endCxn id="98" idx="0"/>
          </p:cNvCxnSpPr>
          <p:nvPr/>
        </p:nvCxnSpPr>
        <p:spPr>
          <a:xfrm flipH="1">
            <a:off x="5976156" y="5877272"/>
            <a:ext cx="144016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>
            <a:endCxn id="99" idx="0"/>
          </p:cNvCxnSpPr>
          <p:nvPr/>
        </p:nvCxnSpPr>
        <p:spPr>
          <a:xfrm>
            <a:off x="6120172" y="5877272"/>
            <a:ext cx="216024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Ellipse 101"/>
          <p:cNvSpPr/>
          <p:nvPr/>
        </p:nvSpPr>
        <p:spPr>
          <a:xfrm>
            <a:off x="6948264" y="6093296"/>
            <a:ext cx="216024" cy="216024"/>
          </a:xfrm>
          <a:prstGeom prst="ellips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Ellipse 102"/>
          <p:cNvSpPr/>
          <p:nvPr/>
        </p:nvSpPr>
        <p:spPr>
          <a:xfrm>
            <a:off x="7308304" y="6093296"/>
            <a:ext cx="216024" cy="216024"/>
          </a:xfrm>
          <a:prstGeom prst="ellips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Connecteur droit 103"/>
          <p:cNvCxnSpPr>
            <a:endCxn id="102" idx="0"/>
          </p:cNvCxnSpPr>
          <p:nvPr/>
        </p:nvCxnSpPr>
        <p:spPr>
          <a:xfrm flipH="1">
            <a:off x="7056276" y="5877272"/>
            <a:ext cx="144016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>
            <a:endCxn id="103" idx="0"/>
          </p:cNvCxnSpPr>
          <p:nvPr/>
        </p:nvCxnSpPr>
        <p:spPr>
          <a:xfrm>
            <a:off x="7200292" y="5877272"/>
            <a:ext cx="216024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Ellipse 115"/>
          <p:cNvSpPr/>
          <p:nvPr/>
        </p:nvSpPr>
        <p:spPr>
          <a:xfrm>
            <a:off x="8028384" y="522920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Ellipse 116"/>
          <p:cNvSpPr/>
          <p:nvPr/>
        </p:nvSpPr>
        <p:spPr>
          <a:xfrm>
            <a:off x="7524328" y="5661248"/>
            <a:ext cx="216024" cy="216024"/>
          </a:xfrm>
          <a:prstGeom prst="ellips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Ellipse 117"/>
          <p:cNvSpPr/>
          <p:nvPr/>
        </p:nvSpPr>
        <p:spPr>
          <a:xfrm>
            <a:off x="7884368" y="5661248"/>
            <a:ext cx="216024" cy="216024"/>
          </a:xfrm>
          <a:prstGeom prst="ellips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Ellipse 118"/>
          <p:cNvSpPr/>
          <p:nvPr/>
        </p:nvSpPr>
        <p:spPr>
          <a:xfrm>
            <a:off x="8244408" y="5661248"/>
            <a:ext cx="216024" cy="216024"/>
          </a:xfrm>
          <a:prstGeom prst="ellips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Ellipse 119"/>
          <p:cNvSpPr/>
          <p:nvPr/>
        </p:nvSpPr>
        <p:spPr>
          <a:xfrm>
            <a:off x="8604448" y="5661248"/>
            <a:ext cx="216024" cy="216024"/>
          </a:xfrm>
          <a:prstGeom prst="ellipse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Connecteur droit 120"/>
          <p:cNvCxnSpPr>
            <a:endCxn id="117" idx="0"/>
          </p:cNvCxnSpPr>
          <p:nvPr/>
        </p:nvCxnSpPr>
        <p:spPr>
          <a:xfrm flipH="1">
            <a:off x="7632340" y="5445224"/>
            <a:ext cx="504056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>
            <a:endCxn id="118" idx="0"/>
          </p:cNvCxnSpPr>
          <p:nvPr/>
        </p:nvCxnSpPr>
        <p:spPr>
          <a:xfrm flipH="1">
            <a:off x="7992380" y="5445224"/>
            <a:ext cx="144016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>
            <a:endCxn id="119" idx="0"/>
          </p:cNvCxnSpPr>
          <p:nvPr/>
        </p:nvCxnSpPr>
        <p:spPr>
          <a:xfrm>
            <a:off x="8136396" y="5445224"/>
            <a:ext cx="216024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>
            <a:endCxn id="120" idx="0"/>
          </p:cNvCxnSpPr>
          <p:nvPr/>
        </p:nvCxnSpPr>
        <p:spPr>
          <a:xfrm>
            <a:off x="8136396" y="5445224"/>
            <a:ext cx="576064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er 12"/>
          <p:cNvGrpSpPr/>
          <p:nvPr/>
        </p:nvGrpSpPr>
        <p:grpSpPr>
          <a:xfrm>
            <a:off x="4716016" y="3017721"/>
            <a:ext cx="4320480" cy="1275375"/>
            <a:chOff x="4716016" y="3017721"/>
            <a:chExt cx="4320480" cy="1275375"/>
          </a:xfrm>
        </p:grpSpPr>
        <p:sp>
          <p:nvSpPr>
            <p:cNvPr id="6" name="Ellipse 5"/>
            <p:cNvSpPr/>
            <p:nvPr/>
          </p:nvSpPr>
          <p:spPr>
            <a:xfrm>
              <a:off x="7020272" y="3212976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lipse 6"/>
            <p:cNvSpPr/>
            <p:nvPr/>
          </p:nvSpPr>
          <p:spPr>
            <a:xfrm>
              <a:off x="5220072" y="3645024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lipse 7"/>
            <p:cNvSpPr/>
            <p:nvPr/>
          </p:nvSpPr>
          <p:spPr>
            <a:xfrm>
              <a:off x="6660232" y="3645024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/>
            <p:cNvSpPr/>
            <p:nvPr/>
          </p:nvSpPr>
          <p:spPr>
            <a:xfrm>
              <a:off x="8820472" y="3645024"/>
              <a:ext cx="216024" cy="216024"/>
            </a:xfrm>
            <a:prstGeom prst="ellipse">
              <a:avLst/>
            </a:prstGeom>
            <a:solidFill>
              <a:srgbClr val="C6D9F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Connecteur droit 11"/>
            <p:cNvCxnSpPr>
              <a:stCxn id="6" idx="4"/>
              <a:endCxn id="7" idx="0"/>
            </p:cNvCxnSpPr>
            <p:nvPr/>
          </p:nvCxnSpPr>
          <p:spPr>
            <a:xfrm flipH="1">
              <a:off x="5328084" y="3429000"/>
              <a:ext cx="180020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>
              <a:stCxn id="6" idx="4"/>
              <a:endCxn id="8" idx="0"/>
            </p:cNvCxnSpPr>
            <p:nvPr/>
          </p:nvCxnSpPr>
          <p:spPr>
            <a:xfrm flipH="1">
              <a:off x="6768244" y="3429000"/>
              <a:ext cx="36004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stCxn id="6" idx="4"/>
              <a:endCxn id="106" idx="0"/>
            </p:cNvCxnSpPr>
            <p:nvPr/>
          </p:nvCxnSpPr>
          <p:spPr>
            <a:xfrm>
              <a:off x="7128284" y="3429000"/>
              <a:ext cx="108012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>
              <a:stCxn id="6" idx="4"/>
              <a:endCxn id="10" idx="0"/>
            </p:cNvCxnSpPr>
            <p:nvPr/>
          </p:nvCxnSpPr>
          <p:spPr>
            <a:xfrm>
              <a:off x="7128284" y="3429000"/>
              <a:ext cx="180020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/>
            <p:cNvSpPr/>
            <p:nvPr/>
          </p:nvSpPr>
          <p:spPr>
            <a:xfrm>
              <a:off x="4716016" y="4077072"/>
              <a:ext cx="216024" cy="216024"/>
            </a:xfrm>
            <a:prstGeom prst="ellipse">
              <a:avLst/>
            </a:prstGeom>
            <a:solidFill>
              <a:srgbClr val="C6D9F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076056" y="4077072"/>
              <a:ext cx="216024" cy="216024"/>
            </a:xfrm>
            <a:prstGeom prst="ellipse">
              <a:avLst/>
            </a:prstGeom>
            <a:solidFill>
              <a:srgbClr val="C6D9F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436096" y="4077072"/>
              <a:ext cx="216024" cy="216024"/>
            </a:xfrm>
            <a:prstGeom prst="ellipse">
              <a:avLst/>
            </a:prstGeom>
            <a:solidFill>
              <a:srgbClr val="C6D9F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796136" y="4077072"/>
              <a:ext cx="216024" cy="216024"/>
            </a:xfrm>
            <a:prstGeom prst="ellipse">
              <a:avLst/>
            </a:prstGeom>
            <a:solidFill>
              <a:srgbClr val="C6D9F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onnecteur droit 25"/>
            <p:cNvCxnSpPr>
              <a:endCxn id="22" idx="0"/>
            </p:cNvCxnSpPr>
            <p:nvPr/>
          </p:nvCxnSpPr>
          <p:spPr>
            <a:xfrm flipH="1">
              <a:off x="4824028" y="3861048"/>
              <a:ext cx="504056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>
              <a:endCxn id="23" idx="0"/>
            </p:cNvCxnSpPr>
            <p:nvPr/>
          </p:nvCxnSpPr>
          <p:spPr>
            <a:xfrm flipH="1">
              <a:off x="5184068" y="3861048"/>
              <a:ext cx="144016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>
              <a:endCxn id="24" idx="0"/>
            </p:cNvCxnSpPr>
            <p:nvPr/>
          </p:nvCxnSpPr>
          <p:spPr>
            <a:xfrm>
              <a:off x="5328084" y="3861048"/>
              <a:ext cx="216024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endCxn id="25" idx="0"/>
            </p:cNvCxnSpPr>
            <p:nvPr/>
          </p:nvCxnSpPr>
          <p:spPr>
            <a:xfrm>
              <a:off x="5328084" y="3861048"/>
              <a:ext cx="576064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/>
            <p:cNvSpPr/>
            <p:nvPr/>
          </p:nvSpPr>
          <p:spPr>
            <a:xfrm>
              <a:off x="6156176" y="4077072"/>
              <a:ext cx="216024" cy="216024"/>
            </a:xfrm>
            <a:prstGeom prst="ellipse">
              <a:avLst/>
            </a:prstGeom>
            <a:solidFill>
              <a:srgbClr val="C6D9F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516216" y="4077072"/>
              <a:ext cx="216024" cy="216024"/>
            </a:xfrm>
            <a:prstGeom prst="ellipse">
              <a:avLst/>
            </a:prstGeom>
            <a:solidFill>
              <a:srgbClr val="C6D9F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lipse 32"/>
            <p:cNvSpPr/>
            <p:nvPr/>
          </p:nvSpPr>
          <p:spPr>
            <a:xfrm>
              <a:off x="6876256" y="4077072"/>
              <a:ext cx="216024" cy="216024"/>
            </a:xfrm>
            <a:prstGeom prst="ellipse">
              <a:avLst/>
            </a:prstGeom>
            <a:solidFill>
              <a:srgbClr val="C6D9F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lipse 33"/>
            <p:cNvSpPr/>
            <p:nvPr/>
          </p:nvSpPr>
          <p:spPr>
            <a:xfrm>
              <a:off x="7236296" y="4077072"/>
              <a:ext cx="216024" cy="216024"/>
            </a:xfrm>
            <a:prstGeom prst="ellipse">
              <a:avLst/>
            </a:prstGeom>
            <a:solidFill>
              <a:srgbClr val="C6D9F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necteur droit 34"/>
            <p:cNvCxnSpPr>
              <a:endCxn id="31" idx="0"/>
            </p:cNvCxnSpPr>
            <p:nvPr/>
          </p:nvCxnSpPr>
          <p:spPr>
            <a:xfrm flipH="1">
              <a:off x="6264188" y="3861048"/>
              <a:ext cx="504056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>
              <a:endCxn id="32" idx="0"/>
            </p:cNvCxnSpPr>
            <p:nvPr/>
          </p:nvCxnSpPr>
          <p:spPr>
            <a:xfrm flipH="1">
              <a:off x="6624228" y="3861048"/>
              <a:ext cx="144016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>
              <a:endCxn id="33" idx="0"/>
            </p:cNvCxnSpPr>
            <p:nvPr/>
          </p:nvCxnSpPr>
          <p:spPr>
            <a:xfrm>
              <a:off x="6768244" y="3861048"/>
              <a:ext cx="216024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>
              <a:endCxn id="34" idx="0"/>
            </p:cNvCxnSpPr>
            <p:nvPr/>
          </p:nvCxnSpPr>
          <p:spPr>
            <a:xfrm>
              <a:off x="6768244" y="3861048"/>
              <a:ext cx="576064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Ellipse 105"/>
            <p:cNvSpPr/>
            <p:nvPr/>
          </p:nvSpPr>
          <p:spPr>
            <a:xfrm>
              <a:off x="8100392" y="3645024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7596336" y="4077072"/>
              <a:ext cx="216024" cy="216024"/>
            </a:xfrm>
            <a:prstGeom prst="ellipse">
              <a:avLst/>
            </a:prstGeom>
            <a:solidFill>
              <a:srgbClr val="C6D9F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7956376" y="4077072"/>
              <a:ext cx="216024" cy="216024"/>
            </a:xfrm>
            <a:prstGeom prst="ellipse">
              <a:avLst/>
            </a:prstGeom>
            <a:solidFill>
              <a:srgbClr val="C6D9F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8316416" y="4077072"/>
              <a:ext cx="216024" cy="216024"/>
            </a:xfrm>
            <a:prstGeom prst="ellipse">
              <a:avLst/>
            </a:prstGeom>
            <a:solidFill>
              <a:srgbClr val="C6D9F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8676456" y="4077072"/>
              <a:ext cx="216024" cy="216024"/>
            </a:xfrm>
            <a:prstGeom prst="ellipse">
              <a:avLst/>
            </a:prstGeom>
            <a:solidFill>
              <a:srgbClr val="C6D9F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Connecteur droit 110"/>
            <p:cNvCxnSpPr>
              <a:endCxn id="107" idx="0"/>
            </p:cNvCxnSpPr>
            <p:nvPr/>
          </p:nvCxnSpPr>
          <p:spPr>
            <a:xfrm flipH="1">
              <a:off x="7704348" y="3861048"/>
              <a:ext cx="504056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>
              <a:endCxn id="108" idx="0"/>
            </p:cNvCxnSpPr>
            <p:nvPr/>
          </p:nvCxnSpPr>
          <p:spPr>
            <a:xfrm flipH="1">
              <a:off x="8064388" y="3861048"/>
              <a:ext cx="144016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>
              <a:endCxn id="109" idx="0"/>
            </p:cNvCxnSpPr>
            <p:nvPr/>
          </p:nvCxnSpPr>
          <p:spPr>
            <a:xfrm>
              <a:off x="8208404" y="3861048"/>
              <a:ext cx="216024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/>
            <p:cNvCxnSpPr>
              <a:endCxn id="110" idx="0"/>
            </p:cNvCxnSpPr>
            <p:nvPr/>
          </p:nvCxnSpPr>
          <p:spPr>
            <a:xfrm>
              <a:off x="8208404" y="3861048"/>
              <a:ext cx="576064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Flèche vers la droite 125"/>
            <p:cNvSpPr/>
            <p:nvPr/>
          </p:nvSpPr>
          <p:spPr>
            <a:xfrm rot="308584">
              <a:off x="4727282" y="3017721"/>
              <a:ext cx="1129595" cy="30209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5220072" y="548680"/>
            <a:ext cx="3996444" cy="2160240"/>
            <a:chOff x="5220072" y="548680"/>
            <a:chExt cx="3996444" cy="2160240"/>
          </a:xfrm>
        </p:grpSpPr>
        <p:cxnSp>
          <p:nvCxnSpPr>
            <p:cNvPr id="44" name="Connecteur droit 43"/>
            <p:cNvCxnSpPr>
              <a:endCxn id="40" idx="0"/>
            </p:cNvCxnSpPr>
            <p:nvPr/>
          </p:nvCxnSpPr>
          <p:spPr>
            <a:xfrm flipH="1">
              <a:off x="7596336" y="548680"/>
              <a:ext cx="504056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>
              <a:endCxn id="41" idx="0"/>
            </p:cNvCxnSpPr>
            <p:nvPr/>
          </p:nvCxnSpPr>
          <p:spPr>
            <a:xfrm flipH="1">
              <a:off x="7956376" y="548680"/>
              <a:ext cx="144016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8100392" y="548680"/>
              <a:ext cx="216024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8100392" y="548680"/>
              <a:ext cx="576064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>
              <a:stCxn id="40" idx="4"/>
              <a:endCxn id="48" idx="0"/>
            </p:cNvCxnSpPr>
            <p:nvPr/>
          </p:nvCxnSpPr>
          <p:spPr>
            <a:xfrm>
              <a:off x="7596336" y="980728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>
              <a:stCxn id="41" idx="4"/>
              <a:endCxn id="49" idx="0"/>
            </p:cNvCxnSpPr>
            <p:nvPr/>
          </p:nvCxnSpPr>
          <p:spPr>
            <a:xfrm>
              <a:off x="7956376" y="980728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7596336" y="1484784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7956376" y="1484784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7956376" y="1916832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/>
            <p:cNvSpPr/>
            <p:nvPr/>
          </p:nvSpPr>
          <p:spPr>
            <a:xfrm>
              <a:off x="7488324" y="764704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/>
            <p:cNvSpPr/>
            <p:nvPr/>
          </p:nvSpPr>
          <p:spPr>
            <a:xfrm>
              <a:off x="7848364" y="764704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lipse 47"/>
            <p:cNvSpPr/>
            <p:nvPr/>
          </p:nvSpPr>
          <p:spPr>
            <a:xfrm>
              <a:off x="7488324" y="1268760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/>
            <p:cNvSpPr/>
            <p:nvPr/>
          </p:nvSpPr>
          <p:spPr>
            <a:xfrm>
              <a:off x="7848364" y="1268760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Ellipse 50"/>
            <p:cNvSpPr/>
            <p:nvPr/>
          </p:nvSpPr>
          <p:spPr>
            <a:xfrm>
              <a:off x="7848364" y="1700808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lipse 52"/>
            <p:cNvSpPr/>
            <p:nvPr/>
          </p:nvSpPr>
          <p:spPr>
            <a:xfrm>
              <a:off x="7848364" y="2132856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Ellipse 65"/>
            <p:cNvSpPr/>
            <p:nvPr/>
          </p:nvSpPr>
          <p:spPr>
            <a:xfrm>
              <a:off x="7524328" y="1700808"/>
              <a:ext cx="216024" cy="2160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Ellipse 67"/>
            <p:cNvSpPr/>
            <p:nvPr/>
          </p:nvSpPr>
          <p:spPr>
            <a:xfrm>
              <a:off x="8172400" y="764704"/>
              <a:ext cx="216024" cy="2160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Ellipse 68"/>
            <p:cNvSpPr/>
            <p:nvPr/>
          </p:nvSpPr>
          <p:spPr>
            <a:xfrm>
              <a:off x="8532440" y="764704"/>
              <a:ext cx="216024" cy="2160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èche vers la droite 124"/>
            <p:cNvSpPr/>
            <p:nvPr/>
          </p:nvSpPr>
          <p:spPr>
            <a:xfrm rot="21012843">
              <a:off x="5220072" y="1533308"/>
              <a:ext cx="1728192" cy="2880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  <p:cxnSp>
          <p:nvCxnSpPr>
            <p:cNvPr id="115" name="Connecteur droit 114"/>
            <p:cNvCxnSpPr/>
            <p:nvPr/>
          </p:nvCxnSpPr>
          <p:spPr>
            <a:xfrm>
              <a:off x="8316416" y="1484784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>
              <a:off x="8316416" y="1916832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Ellipse 129"/>
            <p:cNvSpPr/>
            <p:nvPr/>
          </p:nvSpPr>
          <p:spPr>
            <a:xfrm>
              <a:off x="8208404" y="1268760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8208404" y="1700808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8208404" y="2132856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Connecteur droit 133"/>
            <p:cNvCxnSpPr/>
            <p:nvPr/>
          </p:nvCxnSpPr>
          <p:spPr>
            <a:xfrm>
              <a:off x="8712460" y="1484784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>
              <a:off x="8712460" y="1916832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Ellipse 136"/>
            <p:cNvSpPr/>
            <p:nvPr/>
          </p:nvSpPr>
          <p:spPr>
            <a:xfrm>
              <a:off x="8604448" y="1268760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8604448" y="1700808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8604448" y="2132856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Connecteur en angle 10"/>
            <p:cNvCxnSpPr>
              <a:stCxn id="53" idx="4"/>
              <a:endCxn id="130" idx="0"/>
            </p:cNvCxnSpPr>
            <p:nvPr/>
          </p:nvCxnSpPr>
          <p:spPr>
            <a:xfrm rot="5400000" flipH="1" flipV="1">
              <a:off x="7596336" y="1628800"/>
              <a:ext cx="1080120" cy="360040"/>
            </a:xfrm>
            <a:prstGeom prst="bentConnector5">
              <a:avLst>
                <a:gd name="adj1" fmla="val -21164"/>
                <a:gd name="adj2" fmla="val 50000"/>
                <a:gd name="adj3" fmla="val 121164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en angle 147"/>
            <p:cNvCxnSpPr/>
            <p:nvPr/>
          </p:nvCxnSpPr>
          <p:spPr>
            <a:xfrm rot="5400000" flipH="1" flipV="1">
              <a:off x="7956376" y="1628800"/>
              <a:ext cx="1080120" cy="360040"/>
            </a:xfrm>
            <a:prstGeom prst="bentConnector5">
              <a:avLst>
                <a:gd name="adj1" fmla="val -21164"/>
                <a:gd name="adj2" fmla="val 50000"/>
                <a:gd name="adj3" fmla="val 121164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>
              <a:off x="9072500" y="1412776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/>
            <p:cNvCxnSpPr/>
            <p:nvPr/>
          </p:nvCxnSpPr>
          <p:spPr>
            <a:xfrm>
              <a:off x="9072500" y="1844824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/>
            <p:cNvCxnSpPr/>
            <p:nvPr/>
          </p:nvCxnSpPr>
          <p:spPr>
            <a:xfrm>
              <a:off x="9072500" y="2276872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Ellipse 151"/>
            <p:cNvSpPr/>
            <p:nvPr/>
          </p:nvSpPr>
          <p:spPr>
            <a:xfrm>
              <a:off x="8964488" y="1196752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8964488" y="1628800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8964488" y="2060848"/>
              <a:ext cx="216024" cy="2160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Ellipse 154"/>
            <p:cNvSpPr/>
            <p:nvPr/>
          </p:nvSpPr>
          <p:spPr>
            <a:xfrm>
              <a:off x="9000492" y="2492896"/>
              <a:ext cx="216024" cy="2160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Connecteur en angle 155"/>
            <p:cNvCxnSpPr/>
            <p:nvPr/>
          </p:nvCxnSpPr>
          <p:spPr>
            <a:xfrm rot="5400000" flipH="1" flipV="1">
              <a:off x="8316416" y="1628800"/>
              <a:ext cx="1080120" cy="360040"/>
            </a:xfrm>
            <a:prstGeom prst="bentConnector5">
              <a:avLst>
                <a:gd name="adj1" fmla="val -21164"/>
                <a:gd name="adj2" fmla="val 50000"/>
                <a:gd name="adj3" fmla="val 121164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er 128"/>
          <p:cNvGrpSpPr/>
          <p:nvPr/>
        </p:nvGrpSpPr>
        <p:grpSpPr>
          <a:xfrm>
            <a:off x="3440275" y="4742470"/>
            <a:ext cx="4156061" cy="1710866"/>
            <a:chOff x="3440275" y="4742470"/>
            <a:chExt cx="4156061" cy="1710866"/>
          </a:xfrm>
        </p:grpSpPr>
        <p:sp>
          <p:nvSpPr>
            <p:cNvPr id="133" name="Trapèze 132"/>
            <p:cNvSpPr/>
            <p:nvPr/>
          </p:nvSpPr>
          <p:spPr>
            <a:xfrm>
              <a:off x="5724128" y="5517232"/>
              <a:ext cx="1872208" cy="936104"/>
            </a:xfrm>
            <a:prstGeom prst="trapezoi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èche vers la droite 135"/>
            <p:cNvSpPr/>
            <p:nvPr/>
          </p:nvSpPr>
          <p:spPr>
            <a:xfrm rot="936737">
              <a:off x="3440275" y="4742470"/>
              <a:ext cx="2503392" cy="31707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71742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0" grpId="0" animBg="1"/>
      <p:bldP spid="71" grpId="0" animBg="1"/>
      <p:bldP spid="72" grpId="0" animBg="1"/>
      <p:bldP spid="73" grpId="0" animBg="1"/>
      <p:bldP spid="74" grpId="0" animBg="1"/>
      <p:bldP spid="79" grpId="0" animBg="1"/>
      <p:bldP spid="80" grpId="0" animBg="1"/>
      <p:bldP spid="81" grpId="0" animBg="1"/>
      <p:bldP spid="82" grpId="0" animBg="1"/>
      <p:bldP spid="98" grpId="0" animBg="1"/>
      <p:bldP spid="99" grpId="0" animBg="1"/>
      <p:bldP spid="102" grpId="0" animBg="1"/>
      <p:bldP spid="103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 pages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Identify </a:t>
            </a:r>
            <a:r>
              <a:rPr lang="en-US" sz="2400" dirty="0"/>
              <a:t>(near-duplicates ) pages/sites to index </a:t>
            </a:r>
            <a:r>
              <a:rPr lang="en-US" sz="2400" dirty="0" smtClean="0"/>
              <a:t>less</a:t>
            </a:r>
          </a:p>
          <a:p>
            <a:endParaRPr lang="en-US" sz="2400" dirty="0" smtClean="0"/>
          </a:p>
          <a:p>
            <a:r>
              <a:rPr lang="en-US" sz="2400" dirty="0" smtClean="0"/>
              <a:t>Trivial </a:t>
            </a:r>
            <a:r>
              <a:rPr lang="en-US" sz="2400" dirty="0"/>
              <a:t>duplicates:  same resource at the same canonized  URL:</a:t>
            </a:r>
          </a:p>
          <a:p>
            <a:pPr marL="457200" lvl="1" indent="0">
              <a:buNone/>
            </a:pPr>
            <a:r>
              <a:rPr lang="en-US" sz="2000" dirty="0"/>
              <a:t>http://example.com:80/</a:t>
            </a:r>
            <a:r>
              <a:rPr lang="en-US" sz="2000" dirty="0" err="1"/>
              <a:t>toto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http://</a:t>
            </a:r>
            <a:r>
              <a:rPr lang="en-US" sz="2000" dirty="0" err="1"/>
              <a:t>example.com</a:t>
            </a:r>
            <a:r>
              <a:rPr lang="en-US" sz="2000" dirty="0"/>
              <a:t>/</a:t>
            </a:r>
            <a:r>
              <a:rPr lang="en-US" sz="2000" dirty="0" err="1"/>
              <a:t>titi</a:t>
            </a:r>
            <a:r>
              <a:rPr lang="en-US" sz="2000" dirty="0"/>
              <a:t>/../</a:t>
            </a:r>
            <a:r>
              <a:rPr lang="en-US" sz="2000" dirty="0" err="1"/>
              <a:t>toto</a:t>
            </a:r>
            <a:endParaRPr lang="en-US" sz="2000" dirty="0"/>
          </a:p>
          <a:p>
            <a:r>
              <a:rPr lang="en-US" sz="2400" dirty="0" smtClean="0"/>
              <a:t>Exact duplicates</a:t>
            </a:r>
            <a:r>
              <a:rPr lang="en-US" sz="2400" dirty="0"/>
              <a:t>:  identification by hashing</a:t>
            </a:r>
          </a:p>
          <a:p>
            <a:r>
              <a:rPr lang="en-US" sz="2400" dirty="0" smtClean="0"/>
              <a:t>Near-</a:t>
            </a:r>
            <a:r>
              <a:rPr lang="en-US" sz="2400" dirty="0"/>
              <a:t>duplicates:  (timestamps, tip of the day, etc.) identification by hashing </a:t>
            </a:r>
            <a:r>
              <a:rPr lang="en-US" sz="2400" dirty="0" smtClean="0"/>
              <a:t>of sequences </a:t>
            </a:r>
            <a:r>
              <a:rPr lang="en-US" sz="2400" dirty="0"/>
              <a:t>of n  successive tokens (n-grams 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72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</a:t>
            </a:r>
            <a:endParaRPr lang="en-US" dirty="0"/>
          </a:p>
        </p:txBody>
      </p:sp>
      <p:sp>
        <p:nvSpPr>
          <p:cNvPr id="50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Follow robot exclusion rules of servers (</a:t>
            </a:r>
            <a:r>
              <a:rPr lang="en-US" sz="2400" dirty="0" err="1" smtClean="0"/>
              <a:t>robots.txt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Follow robot ethics: </a:t>
            </a:r>
          </a:p>
          <a:p>
            <a:pPr lvl="1"/>
            <a:r>
              <a:rPr lang="en-US" sz="2000" dirty="0" smtClean="0"/>
              <a:t>Avoid Denial Of Service  (DOS), wait 100ms/1s between two repeated requests to the same Web server</a:t>
            </a:r>
          </a:p>
          <a:p>
            <a:r>
              <a:rPr lang="en-US" sz="2400" dirty="0" smtClean="0"/>
              <a:t>Parallelism</a:t>
            </a:r>
          </a:p>
          <a:p>
            <a:pPr lvl="1"/>
            <a:r>
              <a:rPr lang="en-US" sz="2000" dirty="0" smtClean="0"/>
              <a:t>Many crawler machines – each is multithreaded:  </a:t>
            </a:r>
          </a:p>
          <a:p>
            <a:endParaRPr lang="en-US" sz="2400" dirty="0"/>
          </a:p>
        </p:txBody>
      </p:sp>
      <p:sp>
        <p:nvSpPr>
          <p:cNvPr id="5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73229"/>
            <a:ext cx="2026568" cy="340147"/>
          </a:xfrm>
        </p:spPr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09128B45-356E-4A35-ADDB-0EE72B20EEE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8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3212976"/>
            <a:ext cx="7344816" cy="37444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crawler machine – multithreads 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5E09-EA2A-428C-B89E-68B688089E92}" type="datetime1">
              <a:rPr lang="fr-FR" smtClean="0"/>
              <a:pPr/>
              <a:t>5/3/12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2987824" y="4509120"/>
            <a:ext cx="3816424" cy="2664296"/>
            <a:chOff x="3059832" y="4509120"/>
            <a:chExt cx="3816424" cy="2664296"/>
          </a:xfrm>
        </p:grpSpPr>
        <p:sp>
          <p:nvSpPr>
            <p:cNvPr id="7" name="Accolade ouvrante 6"/>
            <p:cNvSpPr/>
            <p:nvPr/>
          </p:nvSpPr>
          <p:spPr>
            <a:xfrm rot="5400000">
              <a:off x="4644008" y="3933056"/>
              <a:ext cx="576064" cy="3168352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419694" y="5445224"/>
              <a:ext cx="3384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Peer</a:t>
              </a:r>
              <a:r>
                <a:rPr lang="en-US" sz="2400" baseline="-25000" dirty="0" smtClean="0"/>
                <a:t>1 </a:t>
              </a:r>
              <a:r>
                <a:rPr lang="en-US" sz="2400" dirty="0" smtClean="0"/>
                <a:t> … </a:t>
              </a:r>
              <a:r>
                <a:rPr lang="en-US" sz="2400" dirty="0" err="1" smtClean="0"/>
                <a:t>Peer</a:t>
              </a:r>
              <a:r>
                <a:rPr lang="en-US" sz="2400" baseline="-25000" dirty="0" err="1" smtClean="0"/>
                <a:t>i</a:t>
              </a:r>
              <a:r>
                <a:rPr lang="en-US" sz="2400" baseline="-25000" dirty="0" smtClean="0"/>
                <a:t> </a:t>
              </a:r>
              <a:r>
                <a:rPr lang="en-US" sz="2400" dirty="0" smtClean="0"/>
                <a:t> …   </a:t>
              </a:r>
              <a:r>
                <a:rPr lang="en-US" sz="2400" dirty="0" err="1" smtClean="0"/>
                <a:t>Peer</a:t>
              </a:r>
              <a:r>
                <a:rPr lang="en-US" sz="2400" baseline="-25000" dirty="0" err="1"/>
                <a:t>m</a:t>
              </a:r>
              <a:endParaRPr lang="en-US" sz="2400" baseline="-25000" dirty="0"/>
            </a:p>
          </p:txBody>
        </p:sp>
        <p:sp>
          <p:nvSpPr>
            <p:cNvPr id="9" name="Accolade ouvrante 8"/>
            <p:cNvSpPr/>
            <p:nvPr/>
          </p:nvSpPr>
          <p:spPr>
            <a:xfrm rot="5400000">
              <a:off x="4680012" y="5121188"/>
              <a:ext cx="576064" cy="1944216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211782" y="5991671"/>
              <a:ext cx="2376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Page</a:t>
              </a:r>
              <a:r>
                <a:rPr lang="en-US" sz="2400" baseline="-25000" dirty="0" smtClean="0"/>
                <a:t>1 </a:t>
              </a:r>
              <a:r>
                <a:rPr lang="en-US" sz="2400" dirty="0" smtClean="0"/>
                <a:t>Page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059832" y="4509120"/>
              <a:ext cx="3816424" cy="266429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pération manuelle 14"/>
          <p:cNvSpPr/>
          <p:nvPr/>
        </p:nvSpPr>
        <p:spPr>
          <a:xfrm>
            <a:off x="1619672" y="3933056"/>
            <a:ext cx="576064" cy="576064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Opération manuelle 15"/>
          <p:cNvSpPr/>
          <p:nvPr/>
        </p:nvSpPr>
        <p:spPr>
          <a:xfrm>
            <a:off x="2407357" y="3933056"/>
            <a:ext cx="576064" cy="576064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pération manuelle 16"/>
          <p:cNvSpPr/>
          <p:nvPr/>
        </p:nvSpPr>
        <p:spPr>
          <a:xfrm>
            <a:off x="4567597" y="3933056"/>
            <a:ext cx="576064" cy="576064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Opération manuelle 17"/>
          <p:cNvSpPr/>
          <p:nvPr/>
        </p:nvSpPr>
        <p:spPr>
          <a:xfrm>
            <a:off x="7231893" y="3933056"/>
            <a:ext cx="576064" cy="576064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709582" y="4005064"/>
            <a:ext cx="6257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       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       …              T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            …                   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n</a:t>
            </a:r>
            <a:endParaRPr lang="en-US" sz="2400" baseline="-25000" dirty="0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899592" y="1268760"/>
            <a:ext cx="7101408" cy="1506190"/>
          </a:xfrm>
          <a:prstGeom prst="cloudCallout">
            <a:avLst>
              <a:gd name="adj1" fmla="val 31356"/>
              <a:gd name="adj2" fmla="val -15319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dirty="0">
                <a:latin typeface="Times New Roman" pitchFamily="18" charset="0"/>
              </a:rPr>
              <a:t>WWW</a:t>
            </a: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1691680" y="2798440"/>
            <a:ext cx="381000" cy="1062608"/>
          </a:xfrm>
          <a:prstGeom prst="upDownArrow">
            <a:avLst>
              <a:gd name="adj1" fmla="val 50000"/>
              <a:gd name="adj2" fmla="val 48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2483768" y="2798440"/>
            <a:ext cx="381000" cy="1062608"/>
          </a:xfrm>
          <a:prstGeom prst="upDownArrow">
            <a:avLst>
              <a:gd name="adj1" fmla="val 50000"/>
              <a:gd name="adj2" fmla="val 48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4644008" y="2780928"/>
            <a:ext cx="381000" cy="1062608"/>
          </a:xfrm>
          <a:prstGeom prst="upDownArrow">
            <a:avLst>
              <a:gd name="adj1" fmla="val 50000"/>
              <a:gd name="adj2" fmla="val 48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7359352" y="2780928"/>
            <a:ext cx="381000" cy="1062608"/>
          </a:xfrm>
          <a:prstGeom prst="upDownArrow">
            <a:avLst>
              <a:gd name="adj1" fmla="val 50000"/>
              <a:gd name="adj2" fmla="val 48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1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2617</Words>
  <Application>Microsoft Macintosh PowerPoint</Application>
  <PresentationFormat>Présentation à l'écran (4:3)</PresentationFormat>
  <Paragraphs>647</Paragraphs>
  <Slides>55</Slides>
  <Notes>7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6" baseType="lpstr">
      <vt:lpstr>Thème Office</vt:lpstr>
      <vt:lpstr>Web Search Engine</vt:lpstr>
      <vt:lpstr>Goal</vt:lpstr>
      <vt:lpstr>Organization</vt:lpstr>
      <vt:lpstr>Crawling the pages</vt:lpstr>
      <vt:lpstr>Web crawler</vt:lpstr>
      <vt:lpstr>Web crawler: graph traversal </vt:lpstr>
      <vt:lpstr>Duplicate pages</vt:lpstr>
      <vt:lpstr>Web crawler</vt:lpstr>
      <vt:lpstr>One crawler machine – multithreads </vt:lpstr>
      <vt:lpstr>Indexing Web pages</vt:lpstr>
      <vt:lpstr>Inverted index</vt:lpstr>
      <vt:lpstr>Preliminary tasks</vt:lpstr>
      <vt:lpstr>Example</vt:lpstr>
      <vt:lpstr>Tokenization</vt:lpstr>
      <vt:lpstr>             Stemming (“lemmatisation”)  </vt:lpstr>
      <vt:lpstr>Stop word removal</vt:lpstr>
      <vt:lpstr>Inverted index construction</vt:lpstr>
      <vt:lpstr>Indexing: scaling</vt:lpstr>
      <vt:lpstr>Présentation PowerPoint</vt:lpstr>
      <vt:lpstr>The scale, e.g., for Google search</vt:lpstr>
      <vt:lpstr>Ranking Web pages</vt:lpstr>
      <vt:lpstr>The witchery of search engines</vt:lpstr>
      <vt:lpstr>TF-IDF</vt:lpstr>
      <vt:lpstr>The Web is a graph</vt:lpstr>
      <vt:lpstr>          The random surfer of the Web</vt:lpstr>
      <vt:lpstr>Transfer matrix </vt:lpstr>
      <vt:lpstr>Popularity transfers</vt:lpstr>
      <vt:lpstr>Computing the popularity of pages</vt:lpstr>
      <vt:lpstr>Présentation PowerPoint</vt:lpstr>
      <vt:lpstr>Présentation PowerPoint</vt:lpstr>
      <vt:lpstr>Présentation PowerPoint</vt:lpstr>
      <vt:lpstr>Présentation PowerPoint</vt:lpstr>
      <vt:lpstr>The fixpoint is reached</vt:lpstr>
      <vt:lpstr>Issues</vt:lpstr>
      <vt:lpstr>Ranking pages in practice</vt:lpstr>
      <vt:lpstr>Fighting the bad guys </vt:lpstr>
      <vt:lpstr>Spamdexing the old fashion style</vt:lpstr>
      <vt:lpstr>Spamdexing a little old fashioned</vt:lpstr>
      <vt:lpstr>Spamdexing the modern way</vt:lpstr>
      <vt:lpstr>Bombing</vt:lpstr>
      <vt:lpstr>Jewel: the OPIC Algorithm</vt:lpstr>
      <vt:lpstr>On-line vs. off-line computation</vt:lpstr>
      <vt:lpstr>Static Graphs: OPIC</vt:lpstr>
      <vt:lpstr>Example: Small Web of 3 pages</vt:lpstr>
      <vt:lpstr>OPIC-popularity </vt:lpstr>
      <vt:lpstr>Advantages</vt:lpstr>
      <vt:lpstr>Experiments (2)</vt:lpstr>
      <vt:lpstr>Conclusion</vt:lpstr>
      <vt:lpstr>Web search engine </vt:lpstr>
      <vt:lpstr>There is much more</vt:lpstr>
      <vt:lpstr>And beyond</vt:lpstr>
      <vt:lpstr>Non technical issues</vt:lpstr>
      <vt:lpstr>References</vt:lpstr>
      <vt:lpstr>Présentation PowerPoint</vt:lpstr>
      <vt:lpstr>Tova Milo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SGDB relationnels</dc:title>
  <dc:creator>serge</dc:creator>
  <cp:lastModifiedBy>Serge Abiteboul</cp:lastModifiedBy>
  <cp:revision>183</cp:revision>
  <dcterms:created xsi:type="dcterms:W3CDTF">2012-01-11T13:03:51Z</dcterms:created>
  <dcterms:modified xsi:type="dcterms:W3CDTF">2012-05-03T06:18:08Z</dcterms:modified>
</cp:coreProperties>
</file>